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B06A-05C0-4345-BE9F-D32FAAE41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102F22-D9BB-4A80-B4E5-EE7EA99A3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4B5BFF-7F31-4D45-9D84-D4A1067758DA}"/>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73FEDE81-2D52-4051-8988-5E4B49F707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BA456-8FE6-4E03-B06E-2FE782B3325A}"/>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3134145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E3E1-FF92-403A-A939-F07A02B15A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DB016-7DA0-4FEC-9CF3-93CBCDDC1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9B85CD-20CB-4A5F-A07E-64ACADCF105B}"/>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89D9201B-8F15-420F-A234-00414431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24301-DD38-4241-BF80-C9142BBB8C4F}"/>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381594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63FFE-CFE8-44F8-ACFF-051F9CBAEE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09BAC8-AD80-43DD-A41A-B8418B64B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E82AE5-A2FC-4E9F-A84B-40442F2DEA17}"/>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11A12C73-C134-40FA-BB0E-F8318E9EB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E65DA-76C5-4460-880C-105DA2969301}"/>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5270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8206-FEF0-4CF4-A188-6D630DE2D1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532104-CEE4-465D-9FB8-A5F3C0F728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4ADA2-295F-4C42-81E0-7031B40C7621}"/>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E8CB0D83-6AB5-4118-8D1B-5DC534D20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A1BF7-9D8A-4303-AC05-809749AA92E2}"/>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63815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DB36-9D00-4386-A07D-A4E2DE415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E5F625-25FC-4C0D-BC4C-04FC7F2AE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54E87-EF5B-439B-96EE-78AE1E70F2A6}"/>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70FFA9D0-6CA5-42FB-8589-692473C9C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4AE21-509A-410E-A4FF-4DE11271EE2E}"/>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246638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0270-7F18-4624-92AE-158B8EAEF1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77951D-44BD-468B-8EAD-7D749F416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DE56EF-CC3B-4E4B-84E2-135ED0FEE4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EDB6CB-BDBB-49B0-BDFC-55E5B1AA45FD}"/>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6" name="Footer Placeholder 5">
            <a:extLst>
              <a:ext uri="{FF2B5EF4-FFF2-40B4-BE49-F238E27FC236}">
                <a16:creationId xmlns:a16="http://schemas.microsoft.com/office/drawing/2014/main" id="{18806894-1AFF-45ED-8575-E548D20C4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25611D-CFB3-4F2E-AD4A-41C159A33384}"/>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294337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ED97-B962-4572-AFC8-D706E87245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4E11E-492E-4895-B1C8-7942D9334A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DE3D6-208B-49FF-8A49-AA1DCCA8D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3317AD-CD6E-4E1C-AB4D-4F9F12B79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C8A4E-639E-4C6E-AD90-7900F4967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0EEBF5-807D-4DCA-95D4-8D4CEFCD26B2}"/>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8" name="Footer Placeholder 7">
            <a:extLst>
              <a:ext uri="{FF2B5EF4-FFF2-40B4-BE49-F238E27FC236}">
                <a16:creationId xmlns:a16="http://schemas.microsoft.com/office/drawing/2014/main" id="{9948F31C-BF94-43F2-93CF-9D30244DE4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42FB7B-F351-416C-AC82-91BA3D38A628}"/>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79100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DB4E-B01F-4865-AFC5-0D22B697B7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FA92D4-A0BE-4EE2-A6D1-2BBA90A12447}"/>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4" name="Footer Placeholder 3">
            <a:extLst>
              <a:ext uri="{FF2B5EF4-FFF2-40B4-BE49-F238E27FC236}">
                <a16:creationId xmlns:a16="http://schemas.microsoft.com/office/drawing/2014/main" id="{A33DDD7C-DE7C-433A-B544-86F05560ED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9E6EE1-DFE5-4C51-B06F-7ABE91738064}"/>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81231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0E1A5-11C9-48A0-B281-FE8E457EC33D}"/>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3" name="Footer Placeholder 2">
            <a:extLst>
              <a:ext uri="{FF2B5EF4-FFF2-40B4-BE49-F238E27FC236}">
                <a16:creationId xmlns:a16="http://schemas.microsoft.com/office/drawing/2014/main" id="{3105FE20-BCFC-40BB-9EFD-2D134A64BF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4B95F9-7C94-4B6E-982D-63AB8A2147D1}"/>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408373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ADDB-5409-4033-9377-E1DB947C7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1DA8CB-51BF-4787-8E1E-D11D0FA5F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4FCD16-05E4-4FC2-A173-0D766E349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65ACF-FE8E-4628-B618-F49FC4D20C17}"/>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6" name="Footer Placeholder 5">
            <a:extLst>
              <a:ext uri="{FF2B5EF4-FFF2-40B4-BE49-F238E27FC236}">
                <a16:creationId xmlns:a16="http://schemas.microsoft.com/office/drawing/2014/main" id="{6DB5C8DD-AD98-4B5B-B84A-03E036A382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B7F441-795E-4D26-8D02-187CB9835E3D}"/>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8771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23C-CCF0-492A-BB69-DB50FCA65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FD8840-F5C2-4AF2-90B5-5130F3B89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504FE2-8456-4F9C-AA6F-CB8368F54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81F4F-EF6E-42C9-98F1-FBB9D885B757}"/>
              </a:ext>
            </a:extLst>
          </p:cNvPr>
          <p:cNvSpPr>
            <a:spLocks noGrp="1"/>
          </p:cNvSpPr>
          <p:nvPr>
            <p:ph type="dt" sz="half" idx="10"/>
          </p:nvPr>
        </p:nvSpPr>
        <p:spPr/>
        <p:txBody>
          <a:bodyPr/>
          <a:lstStyle/>
          <a:p>
            <a:fld id="{6FA92B6F-5448-4C60-9B13-EAF98BDB1A2E}" type="datetimeFigureOut">
              <a:rPr lang="en-IN" smtClean="0"/>
              <a:t>12-01-2021</a:t>
            </a:fld>
            <a:endParaRPr lang="en-IN"/>
          </a:p>
        </p:txBody>
      </p:sp>
      <p:sp>
        <p:nvSpPr>
          <p:cNvPr id="6" name="Footer Placeholder 5">
            <a:extLst>
              <a:ext uri="{FF2B5EF4-FFF2-40B4-BE49-F238E27FC236}">
                <a16:creationId xmlns:a16="http://schemas.microsoft.com/office/drawing/2014/main" id="{8F561C62-FCE3-4350-B2D0-0D8288EB80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AB6EA0-34FF-4311-9D67-CE0A2950FE96}"/>
              </a:ext>
            </a:extLst>
          </p:cNvPr>
          <p:cNvSpPr>
            <a:spLocks noGrp="1"/>
          </p:cNvSpPr>
          <p:nvPr>
            <p:ph type="sldNum" sz="quarter" idx="12"/>
          </p:nvPr>
        </p:nvSpPr>
        <p:spPr/>
        <p:txBody>
          <a:bodyPr/>
          <a:lstStyle/>
          <a:p>
            <a:fld id="{60EF6FBB-1ADC-4352-BF2C-20F4E2239ADB}" type="slidenum">
              <a:rPr lang="en-IN" smtClean="0"/>
              <a:t>‹#›</a:t>
            </a:fld>
            <a:endParaRPr lang="en-IN"/>
          </a:p>
        </p:txBody>
      </p:sp>
    </p:spTree>
    <p:extLst>
      <p:ext uri="{BB962C8B-B14F-4D97-AF65-F5344CB8AC3E}">
        <p14:creationId xmlns:p14="http://schemas.microsoft.com/office/powerpoint/2010/main" val="256423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7F5D77-DACB-4157-9824-9F206A7B3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87D09D-4497-4C48-A5D8-28EF9C6CA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35E1E-32BF-4959-8260-525CE9735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92B6F-5448-4C60-9B13-EAF98BDB1A2E}" type="datetimeFigureOut">
              <a:rPr lang="en-IN" smtClean="0"/>
              <a:t>12-01-2021</a:t>
            </a:fld>
            <a:endParaRPr lang="en-IN"/>
          </a:p>
        </p:txBody>
      </p:sp>
      <p:sp>
        <p:nvSpPr>
          <p:cNvPr id="5" name="Footer Placeholder 4">
            <a:extLst>
              <a:ext uri="{FF2B5EF4-FFF2-40B4-BE49-F238E27FC236}">
                <a16:creationId xmlns:a16="http://schemas.microsoft.com/office/drawing/2014/main" id="{7474B57C-14CB-4D6D-949B-C8E273F4E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D2F1C0-7AB8-480B-83A7-3FA5CD4F6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F6FBB-1ADC-4352-BF2C-20F4E2239ADB}" type="slidenum">
              <a:rPr lang="en-IN" smtClean="0"/>
              <a:t>‹#›</a:t>
            </a:fld>
            <a:endParaRPr lang="en-IN"/>
          </a:p>
        </p:txBody>
      </p:sp>
    </p:spTree>
    <p:extLst>
      <p:ext uri="{BB962C8B-B14F-4D97-AF65-F5344CB8AC3E}">
        <p14:creationId xmlns:p14="http://schemas.microsoft.com/office/powerpoint/2010/main" val="2227344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yjus.com/ias-exa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undamental_Rights_in_India"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irective_Principles_of_India" TargetMode="External"/><Relationship Id="rId5" Type="http://schemas.openxmlformats.org/officeDocument/2006/relationships/hyperlink" Target="https://en.wikipedia.org/wiki/Caste" TargetMode="External"/><Relationship Id="rId4" Type="http://schemas.openxmlformats.org/officeDocument/2006/relationships/hyperlink" Target="https://en.wikipedia.org/wiki/Human_right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hibitionism" TargetMode="External"/><Relationship Id="rId3" Type="http://schemas.openxmlformats.org/officeDocument/2006/relationships/hyperlink" Target="https://en.wikipedia.org/wiki/Fundamental_rights_in_India#cite_note-1" TargetMode="External"/><Relationship Id="rId7" Type="http://schemas.openxmlformats.org/officeDocument/2006/relationships/hyperlink" Target="https://en.wikipedia.org/wiki/Mandamus" TargetMode="External"/><Relationship Id="rId2" Type="http://schemas.openxmlformats.org/officeDocument/2006/relationships/hyperlink" Target="https://en.wikipedia.org/wiki/Constitution_of_India" TargetMode="External"/><Relationship Id="rId1" Type="http://schemas.openxmlformats.org/officeDocument/2006/relationships/slideLayout" Target="../slideLayouts/slideLayout2.xml"/><Relationship Id="rId6" Type="http://schemas.openxmlformats.org/officeDocument/2006/relationships/hyperlink" Target="https://en.wikipedia.org/wiki/Habeas_Corpus" TargetMode="External"/><Relationship Id="rId5" Type="http://schemas.openxmlformats.org/officeDocument/2006/relationships/hyperlink" Target="https://en.wikipedia.org/wiki/Writ" TargetMode="External"/><Relationship Id="rId10" Type="http://schemas.openxmlformats.org/officeDocument/2006/relationships/hyperlink" Target="https://en.wikipedia.org/wiki/Quo_Warranto" TargetMode="External"/><Relationship Id="rId4" Type="http://schemas.openxmlformats.org/officeDocument/2006/relationships/hyperlink" Target="https://en.wikipedia.org/wiki/Civil_rights" TargetMode="External"/><Relationship Id="rId9" Type="http://schemas.openxmlformats.org/officeDocument/2006/relationships/hyperlink" Target="https://en.wikipedia.org/wiki/Certiorari"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ode_of_Criminal_Procedure_(India)" TargetMode="External"/><Relationship Id="rId13" Type="http://schemas.openxmlformats.org/officeDocument/2006/relationships/hyperlink" Target="https://en.wikipedia.org/wiki/Declaration_of_the_Rights_of_Man_and_of_the_Citizen" TargetMode="External"/><Relationship Id="rId3" Type="http://schemas.openxmlformats.org/officeDocument/2006/relationships/hyperlink" Target="https://en.wikipedia.org/wiki/Caste" TargetMode="External"/><Relationship Id="rId7" Type="http://schemas.openxmlformats.org/officeDocument/2006/relationships/hyperlink" Target="https://en.wikipedia.org/wiki/Indian_Penal_Code" TargetMode="External"/><Relationship Id="rId12" Type="http://schemas.openxmlformats.org/officeDocument/2006/relationships/hyperlink" Target="https://en.wikipedia.org/wiki/United_States_Bill_of_Rights" TargetMode="External"/><Relationship Id="rId2" Type="http://schemas.openxmlformats.org/officeDocument/2006/relationships/hyperlink" Target="https://en.wikipedia.org/wiki/Race_(classification_of_human_beings)" TargetMode="External"/><Relationship Id="rId1" Type="http://schemas.openxmlformats.org/officeDocument/2006/relationships/slideLayout" Target="../slideLayouts/slideLayout2.xml"/><Relationship Id="rId6" Type="http://schemas.openxmlformats.org/officeDocument/2006/relationships/hyperlink" Target="https://en.wikipedia.org/wiki/Gender_identity" TargetMode="External"/><Relationship Id="rId11" Type="http://schemas.openxmlformats.org/officeDocument/2006/relationships/hyperlink" Target="https://en.wikipedia.org/wiki/Bill_of_Rights_1689" TargetMode="External"/><Relationship Id="rId5" Type="http://schemas.openxmlformats.org/officeDocument/2006/relationships/hyperlink" Target="https://en.wikipedia.org/wiki/Gender" TargetMode="External"/><Relationship Id="rId10" Type="http://schemas.openxmlformats.org/officeDocument/2006/relationships/hyperlink" Target="https://en.wikipedia.org/wiki/Supreme_Court_of_India" TargetMode="External"/><Relationship Id="rId4" Type="http://schemas.openxmlformats.org/officeDocument/2006/relationships/hyperlink" Target="https://en.wikipedia.org/wiki/Sexual_orientation" TargetMode="External"/><Relationship Id="rId9" Type="http://schemas.openxmlformats.org/officeDocument/2006/relationships/hyperlink" Target="https://en.wikipedia.org/wiki/Judiciar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undamental_rights_in_India#cite_note-14" TargetMode="External"/><Relationship Id="rId2" Type="http://schemas.openxmlformats.org/officeDocument/2006/relationships/hyperlink" Target="https://en.wikipedia.org/wiki/Fundamental_rights_in_India#cite_note-State-6" TargetMode="External"/><Relationship Id="rId1" Type="http://schemas.openxmlformats.org/officeDocument/2006/relationships/slideLayout" Target="../slideLayouts/slideLayout2.xml"/><Relationship Id="rId5" Type="http://schemas.openxmlformats.org/officeDocument/2006/relationships/hyperlink" Target="https://en.wikipedia.org/wiki/Scheduled_tribes" TargetMode="External"/><Relationship Id="rId4" Type="http://schemas.openxmlformats.org/officeDocument/2006/relationships/hyperlink" Target="https://en.wikipedia.org/wiki/Scheduled_caste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byjus.com/ias/upsc-syllab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ecularism_in_India" TargetMode="External"/><Relationship Id="rId2" Type="http://schemas.openxmlformats.org/officeDocument/2006/relationships/hyperlink" Target="https://en.wikipedia.org/wiki/Religious_freed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ulture_of_India"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ublic_interest_litigation_in_India"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C92124DC-C9F1-4ED9-BF5B-43F126B9B846}"/>
              </a:ext>
            </a:extLst>
          </p:cNvPr>
          <p:cNvSpPr>
            <a:spLocks noGrp="1"/>
          </p:cNvSpPr>
          <p:nvPr>
            <p:ph type="subTitle" idx="1"/>
          </p:nvPr>
        </p:nvSpPr>
        <p:spPr>
          <a:xfrm>
            <a:off x="4439633" y="4518923"/>
            <a:ext cx="3312734" cy="1141851"/>
          </a:xfrm>
          <a:noFill/>
        </p:spPr>
        <p:txBody>
          <a:bodyPr>
            <a:normAutofit/>
          </a:bodyPr>
          <a:lstStyle/>
          <a:p>
            <a:r>
              <a:rPr lang="en-IN" sz="2000" b="1" i="1" dirty="0">
                <a:solidFill>
                  <a:srgbClr val="FF0000"/>
                </a:solidFill>
                <a:highlight>
                  <a:srgbClr val="FFFF00"/>
                </a:highlight>
              </a:rPr>
              <a:t>Aryan </a:t>
            </a:r>
            <a:r>
              <a:rPr lang="en-IN" sz="2000" b="1" i="1" dirty="0" err="1">
                <a:solidFill>
                  <a:srgbClr val="FF0000"/>
                </a:solidFill>
                <a:highlight>
                  <a:srgbClr val="FFFF00"/>
                </a:highlight>
              </a:rPr>
              <a:t>Chhajed</a:t>
            </a:r>
            <a:endParaRPr lang="en-IN" sz="2000" b="1" i="1" dirty="0">
              <a:solidFill>
                <a:srgbClr val="FF0000"/>
              </a:solidFill>
              <a:highlight>
                <a:srgbClr val="FFFF00"/>
              </a:highlight>
            </a:endParaRPr>
          </a:p>
          <a:p>
            <a:r>
              <a:rPr lang="en-IN" sz="2000" b="1" i="1" dirty="0">
                <a:solidFill>
                  <a:srgbClr val="FF0000"/>
                </a:solidFill>
                <a:highlight>
                  <a:srgbClr val="FFFF00"/>
                </a:highlight>
              </a:rPr>
              <a:t>8B</a:t>
            </a:r>
          </a:p>
        </p:txBody>
      </p:sp>
      <p:sp>
        <p:nvSpPr>
          <p:cNvPr id="2" name="Title 1">
            <a:extLst>
              <a:ext uri="{FF2B5EF4-FFF2-40B4-BE49-F238E27FC236}">
                <a16:creationId xmlns:a16="http://schemas.microsoft.com/office/drawing/2014/main" id="{5C1CD01C-CC63-4BED-B107-6F549835A7F7}"/>
              </a:ext>
            </a:extLst>
          </p:cNvPr>
          <p:cNvSpPr>
            <a:spLocks noGrp="1"/>
          </p:cNvSpPr>
          <p:nvPr>
            <p:ph type="ctrTitle"/>
          </p:nvPr>
        </p:nvSpPr>
        <p:spPr>
          <a:xfrm>
            <a:off x="3204642" y="2353641"/>
            <a:ext cx="5782716" cy="2150719"/>
          </a:xfrm>
          <a:noFill/>
        </p:spPr>
        <p:txBody>
          <a:bodyPr anchor="ctr">
            <a:normAutofit fontScale="90000"/>
          </a:bodyPr>
          <a:lstStyle/>
          <a:p>
            <a:endParaRPr lang="en-IN" sz="3600" dirty="0">
              <a:solidFill>
                <a:srgbClr val="080808"/>
              </a:solidFill>
            </a:endParaRPr>
          </a:p>
          <a:p>
            <a:r>
              <a:rPr lang="en-IN" b="1" i="1" u="sng" dirty="0">
                <a:solidFill>
                  <a:srgbClr val="FFFF00"/>
                </a:solidFill>
                <a:highlight>
                  <a:srgbClr val="00FFFF"/>
                </a:highlight>
              </a:rPr>
              <a:t>Fundamental Rights And Duties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9658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9558-8EF0-4036-81EB-05A0522E8C52}"/>
              </a:ext>
            </a:extLst>
          </p:cNvPr>
          <p:cNvSpPr>
            <a:spLocks noGrp="1"/>
          </p:cNvSpPr>
          <p:nvPr>
            <p:ph type="title"/>
          </p:nvPr>
        </p:nvSpPr>
        <p:spPr/>
        <p:txBody>
          <a:bodyPr/>
          <a:lstStyle/>
          <a:p>
            <a:pPr algn="ctr"/>
            <a:r>
              <a:rPr lang="en-US" dirty="0">
                <a:solidFill>
                  <a:srgbClr val="00B050"/>
                </a:solidFill>
                <a:highlight>
                  <a:srgbClr val="FFFF00"/>
                </a:highlight>
              </a:rPr>
              <a:t>Types of Writs</a:t>
            </a: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65A7641B-82C9-4990-9E2D-58451563EA16}"/>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Roboto"/>
              </a:rPr>
              <a:t>Writs are a written order from the Supreme Court or High Court that commands constitutional remedies for Indian Citizens against the violation of their fundamental rights. Article 32 in the Indian Constitution deals with constitutional remedies that an Indian citizen can seek from the Supreme Court and High Court against the violation of his/her fundamental rights. The same article gives the Supreme Court power to issue writs for the enforcement of rights whereas the High Court has the same power under Article 226. The writs- Habeas Corpus, Mandamus, Certiorari, Quo Warranto, and Prohibition form an important topic for </a:t>
            </a:r>
            <a:r>
              <a:rPr lang="en-US" b="0" i="0" u="none" strike="noStrike" dirty="0">
                <a:solidFill>
                  <a:srgbClr val="73AD21"/>
                </a:solidFill>
                <a:effectLst/>
                <a:latin typeface="Roboto"/>
                <a:hlinkClick r:id="rId3"/>
              </a:rPr>
              <a:t>IAS Exam</a:t>
            </a:r>
            <a:r>
              <a:rPr lang="en-US" b="0" i="0" dirty="0">
                <a:solidFill>
                  <a:srgbClr val="333333"/>
                </a:solidFill>
                <a:effectLst/>
                <a:latin typeface="Roboto"/>
              </a:rPr>
              <a:t> and its three stages- Prelims, Mains, and Interview.</a:t>
            </a:r>
          </a:p>
          <a:p>
            <a:pPr algn="just"/>
            <a:r>
              <a:rPr lang="en-US" b="0" i="0" dirty="0">
                <a:solidFill>
                  <a:srgbClr val="333333"/>
                </a:solidFill>
                <a:effectLst/>
                <a:latin typeface="Roboto"/>
              </a:rPr>
              <a:t>This article will mention the types of writs that come under the original jurisdiction of the Supreme Court and High Courts, forming an important part of UPSC Mains GS-II and Political Science optional.</a:t>
            </a:r>
          </a:p>
          <a:p>
            <a:endParaRPr lang="en-IN" dirty="0"/>
          </a:p>
        </p:txBody>
      </p:sp>
    </p:spTree>
    <p:extLst>
      <p:ext uri="{BB962C8B-B14F-4D97-AF65-F5344CB8AC3E}">
        <p14:creationId xmlns:p14="http://schemas.microsoft.com/office/powerpoint/2010/main" val="173931272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C0D3-46DF-4229-9E49-1E1B9F6936E4}"/>
              </a:ext>
            </a:extLst>
          </p:cNvPr>
          <p:cNvSpPr>
            <a:spLocks noGrp="1"/>
          </p:cNvSpPr>
          <p:nvPr>
            <p:ph type="title"/>
          </p:nvPr>
        </p:nvSpPr>
        <p:spPr/>
        <p:txBody>
          <a:bodyPr/>
          <a:lstStyle/>
          <a:p>
            <a:pPr algn="ctr"/>
            <a:r>
              <a:rPr lang="en-US" dirty="0">
                <a:solidFill>
                  <a:srgbClr val="00B050"/>
                </a:solidFill>
                <a:highlight>
                  <a:srgbClr val="FFFF00"/>
                </a:highlight>
              </a:rPr>
              <a:t>Fundamental Duties</a:t>
            </a: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485B8E1E-22D3-4139-9B44-2A8EE6D6BC4D}"/>
              </a:ext>
            </a:extLst>
          </p:cNvPr>
          <p:cNvSpPr>
            <a:spLocks noGrp="1"/>
          </p:cNvSpPr>
          <p:nvPr>
            <p:ph idx="1"/>
          </p:nvPr>
        </p:nvSpPr>
        <p:spPr/>
        <p:txBody>
          <a:bodyPr>
            <a:normAutofit lnSpcReduction="10000"/>
          </a:bodyPr>
          <a:lstStyle/>
          <a:p>
            <a:pPr algn="l"/>
            <a:r>
              <a:rPr lang="en-US" sz="2400" b="0" i="0" dirty="0">
                <a:solidFill>
                  <a:srgbClr val="202122"/>
                </a:solidFill>
                <a:effectLst/>
                <a:latin typeface="Arial" panose="020B0604020202020204" pitchFamily="34" charset="0"/>
              </a:rPr>
              <a:t>The </a:t>
            </a:r>
            <a:r>
              <a:rPr lang="en-US" sz="2400" b="0" i="1" u="none" strike="noStrike" dirty="0">
                <a:solidFill>
                  <a:srgbClr val="0B0080"/>
                </a:solidFill>
                <a:effectLst/>
                <a:latin typeface="Arial" panose="020B0604020202020204" pitchFamily="34" charset="0"/>
                <a:hlinkClick r:id="rId3" tooltip="Fundamental Rights in India"/>
              </a:rPr>
              <a:t>Fundamental Rights</a:t>
            </a:r>
            <a:r>
              <a:rPr lang="en-US" sz="2400" b="0" i="0" dirty="0">
                <a:solidFill>
                  <a:srgbClr val="202122"/>
                </a:solidFill>
                <a:effectLst/>
                <a:latin typeface="Arial" panose="020B0604020202020204" pitchFamily="34" charset="0"/>
              </a:rPr>
              <a:t> are defined as the basic </a:t>
            </a:r>
            <a:r>
              <a:rPr lang="en-US" sz="2400" b="0" i="0" u="none" strike="noStrike" dirty="0">
                <a:solidFill>
                  <a:srgbClr val="0B0080"/>
                </a:solidFill>
                <a:effectLst/>
                <a:latin typeface="Arial" panose="020B0604020202020204" pitchFamily="34" charset="0"/>
                <a:hlinkClick r:id="rId4" tooltip="Human rights"/>
              </a:rPr>
              <a:t>human rights</a:t>
            </a:r>
            <a:r>
              <a:rPr lang="en-US" sz="2400" b="0" i="0" dirty="0">
                <a:solidFill>
                  <a:srgbClr val="202122"/>
                </a:solidFill>
                <a:effectLst/>
                <a:latin typeface="Arial" panose="020B0604020202020204" pitchFamily="34" charset="0"/>
              </a:rPr>
              <a:t> of all citizens. These rights, defined in Part III of the Constitution, applied irrespective of race, place of birth, religion, </a:t>
            </a:r>
            <a:r>
              <a:rPr lang="en-US" sz="2400" b="0" i="0" u="none" strike="noStrike" dirty="0">
                <a:solidFill>
                  <a:srgbClr val="0B0080"/>
                </a:solidFill>
                <a:effectLst/>
                <a:latin typeface="Arial" panose="020B0604020202020204" pitchFamily="34" charset="0"/>
                <a:hlinkClick r:id="rId5" tooltip="Caste"/>
              </a:rPr>
              <a:t>caste</a:t>
            </a:r>
            <a:r>
              <a:rPr lang="en-US" sz="2400" b="0" i="0" dirty="0">
                <a:solidFill>
                  <a:srgbClr val="202122"/>
                </a:solidFill>
                <a:effectLst/>
                <a:latin typeface="Arial" panose="020B0604020202020204" pitchFamily="34" charset="0"/>
              </a:rPr>
              <a:t>, creed, or gender. They are enforceable by the courts, subject to specific restrictions. The </a:t>
            </a:r>
            <a:r>
              <a:rPr lang="en-US" sz="2400" b="0" i="1" u="none" strike="noStrike" dirty="0">
                <a:solidFill>
                  <a:srgbClr val="0B0080"/>
                </a:solidFill>
                <a:effectLst/>
                <a:latin typeface="Arial" panose="020B0604020202020204" pitchFamily="34" charset="0"/>
                <a:hlinkClick r:id="rId6" tooltip="Directive Principles of India"/>
              </a:rPr>
              <a:t>Directive Principles of State Policy</a:t>
            </a:r>
            <a:r>
              <a:rPr lang="en-US" sz="2400" b="0" i="0" dirty="0">
                <a:solidFill>
                  <a:srgbClr val="202122"/>
                </a:solidFill>
                <a:effectLst/>
                <a:latin typeface="Arial" panose="020B0604020202020204" pitchFamily="34" charset="0"/>
              </a:rPr>
              <a:t> are guidelines for the framing of laws by the government. These provisions, set out in Part IV of the Constitution, are not enforceable by the courts, but the principles on which they are based are fundamental guidelines for governance that the State is expected to apply in framing policies and passing laws.</a:t>
            </a:r>
          </a:p>
          <a:p>
            <a:pPr algn="l"/>
            <a:r>
              <a:rPr lang="en-US" sz="2400" b="0" i="0" dirty="0">
                <a:solidFill>
                  <a:srgbClr val="202122"/>
                </a:solidFill>
                <a:effectLst/>
                <a:latin typeface="Arial" panose="020B0604020202020204" pitchFamily="34" charset="0"/>
              </a:rPr>
              <a:t>The </a:t>
            </a:r>
            <a:r>
              <a:rPr lang="en-US" sz="2400" b="0" i="1" dirty="0">
                <a:solidFill>
                  <a:srgbClr val="202122"/>
                </a:solidFill>
                <a:effectLst/>
                <a:latin typeface="Arial" panose="020B0604020202020204" pitchFamily="34" charset="0"/>
              </a:rPr>
              <a:t>Fundamental Duties</a:t>
            </a:r>
            <a:r>
              <a:rPr lang="en-US" sz="2400" b="0" i="0" dirty="0">
                <a:solidFill>
                  <a:srgbClr val="202122"/>
                </a:solidFill>
                <a:effectLst/>
                <a:latin typeface="Arial" panose="020B0604020202020204" pitchFamily="34" charset="0"/>
              </a:rPr>
              <a:t> are defined as the moral obligations of all citizens to help promote a spirit of patriotism and to uphold the unity of India. These duties set out in Part IV–A of the Constitution, concern individuals and the nation.</a:t>
            </a:r>
          </a:p>
          <a:p>
            <a:endParaRPr lang="en-IN" sz="2400" dirty="0"/>
          </a:p>
        </p:txBody>
      </p:sp>
    </p:spTree>
    <p:extLst>
      <p:ext uri="{BB962C8B-B14F-4D97-AF65-F5344CB8AC3E}">
        <p14:creationId xmlns:p14="http://schemas.microsoft.com/office/powerpoint/2010/main" val="11674314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1437-D27C-4A8E-9707-B03B0F270B54}"/>
              </a:ext>
            </a:extLst>
          </p:cNvPr>
          <p:cNvSpPr>
            <a:spLocks noGrp="1"/>
          </p:cNvSpPr>
          <p:nvPr>
            <p:ph type="title"/>
          </p:nvPr>
        </p:nvSpPr>
        <p:spPr/>
        <p:txBody>
          <a:bodyPr>
            <a:normAutofit/>
          </a:bodyPr>
          <a:lstStyle/>
          <a:p>
            <a:pPr algn="ctr"/>
            <a:r>
              <a:rPr lang="en-US" sz="5400" dirty="0">
                <a:solidFill>
                  <a:srgbClr val="00B050"/>
                </a:solidFill>
                <a:highlight>
                  <a:srgbClr val="FFFF00"/>
                </a:highlight>
              </a:rPr>
              <a:t>Conclusion</a:t>
            </a:r>
            <a:endParaRPr lang="en-IN" sz="5400"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F1D800FC-AAA0-46FB-8A92-570D7B836D91}"/>
              </a:ext>
            </a:extLst>
          </p:cNvPr>
          <p:cNvSpPr>
            <a:spLocks noGrp="1"/>
          </p:cNvSpPr>
          <p:nvPr>
            <p:ph idx="1"/>
          </p:nvPr>
        </p:nvSpPr>
        <p:spPr/>
        <p:txBody>
          <a:bodyPr>
            <a:normAutofit fontScale="92500"/>
          </a:bodyPr>
          <a:lstStyle/>
          <a:p>
            <a:pPr marL="0" marR="0" algn="just">
              <a:spcBef>
                <a:spcPts val="0"/>
              </a:spcBef>
              <a:spcAft>
                <a:spcPts val="800"/>
              </a:spcAft>
            </a:pPr>
            <a:r>
              <a:rPr lang="en-US" sz="2400" b="0" i="0" dirty="0">
                <a:solidFill>
                  <a:srgbClr val="000000"/>
                </a:solidFill>
                <a:effectLst/>
                <a:latin typeface="Calibri" panose="020F0502020204030204" pitchFamily="34" charset="0"/>
              </a:rPr>
              <a:t>The Right to Education Act 2009, also known as the RTE Act 2009, was enacted by the Parliament of India on 4 August 2009. It describes modalities of the importance of free and compulsory education for children aged between 6-14 years in India under Article 21 (A) of the Constitution of India. This act came into effect on 1 April 2010 and made India one of the 135 countries to have made education a fundamental right for every child. It prescribes minimum norms for elementary schools, prohibits </a:t>
            </a:r>
            <a:r>
              <a:rPr lang="en-US" sz="2400" b="0" i="0" dirty="0" err="1">
                <a:solidFill>
                  <a:srgbClr val="000000"/>
                </a:solidFill>
                <a:effectLst/>
                <a:latin typeface="Calibri" panose="020F0502020204030204" pitchFamily="34" charset="0"/>
              </a:rPr>
              <a:t>unrecognised</a:t>
            </a:r>
            <a:r>
              <a:rPr lang="en-US" sz="2400" b="0" i="0" dirty="0">
                <a:solidFill>
                  <a:srgbClr val="000000"/>
                </a:solidFill>
                <a:effectLst/>
                <a:latin typeface="Calibri" panose="020F0502020204030204" pitchFamily="34" charset="0"/>
              </a:rPr>
              <a:t> schools from practice and advocates against donation fees and interviews of children at the time of admission. The Right to Education Act keeps a check on all </a:t>
            </a:r>
            <a:r>
              <a:rPr lang="en-US" sz="2400" b="0" i="0" dirty="0" err="1">
                <a:solidFill>
                  <a:srgbClr val="000000"/>
                </a:solidFill>
                <a:effectLst/>
                <a:latin typeface="Calibri" panose="020F0502020204030204" pitchFamily="34" charset="0"/>
              </a:rPr>
              <a:t>neighbourhoods</a:t>
            </a:r>
            <a:r>
              <a:rPr lang="en-US" sz="2400" b="0" i="0" dirty="0">
                <a:solidFill>
                  <a:srgbClr val="000000"/>
                </a:solidFill>
                <a:effectLst/>
                <a:latin typeface="Calibri" panose="020F0502020204030204" pitchFamily="34" charset="0"/>
              </a:rPr>
              <a:t> through regular surveys and identifies children who are eligible for receiving education but do not have the means to.</a:t>
            </a:r>
            <a:endParaRPr lang="en-US" sz="3600" b="0" i="0" dirty="0">
              <a:solidFill>
                <a:srgbClr val="444444"/>
              </a:solidFill>
              <a:effectLst/>
              <a:latin typeface="Arial" panose="020B0604020202020204" pitchFamily="34" charset="0"/>
            </a:endParaRPr>
          </a:p>
          <a:p>
            <a:pPr marL="0" marR="0" algn="just">
              <a:spcBef>
                <a:spcPts val="0"/>
              </a:spcBef>
              <a:spcAft>
                <a:spcPts val="800"/>
              </a:spcAft>
            </a:pPr>
            <a:r>
              <a:rPr lang="en-US" sz="2400" b="0" i="0" dirty="0">
                <a:solidFill>
                  <a:srgbClr val="000000"/>
                </a:solidFill>
                <a:effectLst/>
                <a:latin typeface="Calibri" panose="020F0502020204030204" pitchFamily="34" charset="0"/>
              </a:rPr>
              <a:t>Educational challenges have been prevalent at both the </a:t>
            </a:r>
            <a:r>
              <a:rPr lang="en-US" sz="2400" b="0" i="0" dirty="0" err="1">
                <a:solidFill>
                  <a:srgbClr val="000000"/>
                </a:solidFill>
                <a:effectLst/>
                <a:latin typeface="Calibri" panose="020F0502020204030204" pitchFamily="34" charset="0"/>
              </a:rPr>
              <a:t>centre</a:t>
            </a:r>
            <a:r>
              <a:rPr lang="en-US" sz="2400" b="0" i="0" dirty="0">
                <a:solidFill>
                  <a:srgbClr val="000000"/>
                </a:solidFill>
                <a:effectLst/>
                <a:latin typeface="Calibri" panose="020F0502020204030204" pitchFamily="34" charset="0"/>
              </a:rPr>
              <a:t> and states for many years in India. The Right to Education Act 2009 maps out roles and responsibilities for the </a:t>
            </a:r>
            <a:r>
              <a:rPr lang="en-US" sz="2400" b="0" i="0" dirty="0" err="1">
                <a:solidFill>
                  <a:srgbClr val="000000"/>
                </a:solidFill>
                <a:effectLst/>
                <a:latin typeface="Calibri" panose="020F0502020204030204" pitchFamily="34" charset="0"/>
              </a:rPr>
              <a:t>centre</a:t>
            </a:r>
            <a:r>
              <a:rPr lang="en-US" sz="2400" b="0" i="0" dirty="0">
                <a:solidFill>
                  <a:srgbClr val="000000"/>
                </a:solidFill>
                <a:effectLst/>
                <a:latin typeface="Calibri" panose="020F0502020204030204" pitchFamily="34" charset="0"/>
              </a:rPr>
              <a:t>, state and all local bodies to rectify gaps in their education system in order to enhance the quality of education in the country.</a:t>
            </a:r>
            <a:endParaRPr lang="en-US" sz="3600" b="0" i="0" dirty="0">
              <a:solidFill>
                <a:srgbClr val="444444"/>
              </a:solidFill>
              <a:effectLst/>
              <a:latin typeface="Arial" panose="020B0604020202020204" pitchFamily="34" charset="0"/>
            </a:endParaRPr>
          </a:p>
          <a:p>
            <a:endParaRPr lang="en-IN" sz="3600" dirty="0"/>
          </a:p>
        </p:txBody>
      </p:sp>
    </p:spTree>
    <p:extLst>
      <p:ext uri="{BB962C8B-B14F-4D97-AF65-F5344CB8AC3E}">
        <p14:creationId xmlns:p14="http://schemas.microsoft.com/office/powerpoint/2010/main" val="149803138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CAC8-04A8-44E8-A771-A626A2AF3923}"/>
              </a:ext>
            </a:extLst>
          </p:cNvPr>
          <p:cNvSpPr>
            <a:spLocks noGrp="1"/>
          </p:cNvSpPr>
          <p:nvPr>
            <p:ph type="title"/>
          </p:nvPr>
        </p:nvSpPr>
        <p:spPr/>
        <p:txBody>
          <a:bodyPr/>
          <a:lstStyle/>
          <a:p>
            <a:pPr algn="ctr"/>
            <a:r>
              <a:rPr lang="en-US" dirty="0">
                <a:solidFill>
                  <a:srgbClr val="00B050"/>
                </a:solidFill>
                <a:highlight>
                  <a:srgbClr val="FFFF00"/>
                </a:highlight>
              </a:rPr>
              <a:t>Continued…</a:t>
            </a: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FDAD70A4-B115-4B00-BF7D-1D3B89F5170F}"/>
              </a:ext>
            </a:extLst>
          </p:cNvPr>
          <p:cNvSpPr>
            <a:spLocks noGrp="1"/>
          </p:cNvSpPr>
          <p:nvPr>
            <p:ph idx="1"/>
          </p:nvPr>
        </p:nvSpPr>
        <p:spPr/>
        <p:txBody>
          <a:bodyPr>
            <a:normAutofit fontScale="92500" lnSpcReduction="10000"/>
          </a:bodyPr>
          <a:lstStyle/>
          <a:p>
            <a:pPr algn="just"/>
            <a:r>
              <a:rPr lang="en-US" sz="2400" b="0" i="0" dirty="0">
                <a:solidFill>
                  <a:srgbClr val="000000"/>
                </a:solidFill>
                <a:effectLst/>
                <a:latin typeface="Calibri" panose="020F0502020204030204" pitchFamily="34" charset="0"/>
              </a:rPr>
              <a:t>It is obligatory for the Government to provide free and compulsory elementary education to each and every child, in a </a:t>
            </a:r>
            <a:r>
              <a:rPr lang="en-US" sz="2400" b="0" i="0" dirty="0" err="1">
                <a:solidFill>
                  <a:srgbClr val="000000"/>
                </a:solidFill>
                <a:effectLst/>
                <a:latin typeface="Calibri" panose="020F0502020204030204" pitchFamily="34" charset="0"/>
              </a:rPr>
              <a:t>neighbourhood</a:t>
            </a:r>
            <a:r>
              <a:rPr lang="en-US" sz="2400" b="0" i="0" dirty="0">
                <a:solidFill>
                  <a:srgbClr val="000000"/>
                </a:solidFill>
                <a:effectLst/>
                <a:latin typeface="Calibri" panose="020F0502020204030204" pitchFamily="34" charset="0"/>
              </a:rPr>
              <a:t> school within 1 km, up to class 8 in India. No child is liable to pay fees or any other charges that may prevent him or her from pursuing and completing elementary education. Free education also includes the provisions of textbooks, uniforms, stationery items and special educational material for children with disabilities in order to reduce the burden of school expenses.</a:t>
            </a:r>
            <a:endParaRPr lang="en-US" sz="3600" b="0" i="0" dirty="0">
              <a:solidFill>
                <a:srgbClr val="444444"/>
              </a:solidFill>
              <a:effectLst/>
              <a:latin typeface="Arial" panose="020B0604020202020204" pitchFamily="34" charset="0"/>
            </a:endParaRPr>
          </a:p>
          <a:p>
            <a:pPr algn="just"/>
            <a:r>
              <a:rPr lang="en-US" sz="2400" b="0" i="0" dirty="0">
                <a:solidFill>
                  <a:srgbClr val="000000"/>
                </a:solidFill>
                <a:effectLst/>
                <a:latin typeface="Calibri" panose="020F0502020204030204" pitchFamily="34" charset="0"/>
              </a:rPr>
              <a:t>In 2013, Oxfam India critiqued Right to Education (RTE) Forum’s Stocktaking Report 2013, which evaluated the three year progress of the Right to Education Act since its enactment in 2009. While considerable progress was made on aspects like primary level enrolment rates, launching new schools, appointment of new teachers and ensuring safe drinking water and toilet facilities for children, the overall delivery did not live up to the expectations. Oxfam India in its policy brief recommended five solutions to rectify gaps and loopholes in order to enhance implementation and effectiveness of the Right to Education Act 2009.</a:t>
            </a:r>
            <a:endParaRPr lang="en-US" sz="3600" b="0" i="0" dirty="0">
              <a:solidFill>
                <a:srgbClr val="444444"/>
              </a:solidFill>
              <a:effectLst/>
              <a:latin typeface="Arial" panose="020B0604020202020204" pitchFamily="34" charset="0"/>
            </a:endParaRPr>
          </a:p>
          <a:p>
            <a:endParaRPr lang="en-IN" sz="3600" dirty="0"/>
          </a:p>
        </p:txBody>
      </p:sp>
    </p:spTree>
    <p:extLst>
      <p:ext uri="{BB962C8B-B14F-4D97-AF65-F5344CB8AC3E}">
        <p14:creationId xmlns:p14="http://schemas.microsoft.com/office/powerpoint/2010/main" val="4225834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18D8-088F-418C-904D-BE02BCF1D669}"/>
              </a:ext>
            </a:extLst>
          </p:cNvPr>
          <p:cNvSpPr>
            <a:spLocks noGrp="1"/>
          </p:cNvSpPr>
          <p:nvPr>
            <p:ph type="title"/>
          </p:nvPr>
        </p:nvSpPr>
        <p:spPr/>
        <p:txBody>
          <a:bodyPr>
            <a:normAutofit/>
          </a:bodyPr>
          <a:lstStyle/>
          <a:p>
            <a:pPr algn="ctr"/>
            <a:r>
              <a:rPr lang="en-US" sz="16600" dirty="0">
                <a:solidFill>
                  <a:srgbClr val="FFFF00"/>
                </a:solidFill>
                <a:highlight>
                  <a:srgbClr val="FF00FF"/>
                </a:highlight>
              </a:rPr>
              <a:t>Thank You</a:t>
            </a:r>
            <a:endParaRPr lang="en-IN" sz="16600" dirty="0">
              <a:solidFill>
                <a:srgbClr val="FFFF00"/>
              </a:solidFill>
              <a:highlight>
                <a:srgbClr val="FF00FF"/>
              </a:highlight>
            </a:endParaRPr>
          </a:p>
        </p:txBody>
      </p:sp>
      <p:sp>
        <p:nvSpPr>
          <p:cNvPr id="3" name="Text Placeholder 2">
            <a:extLst>
              <a:ext uri="{FF2B5EF4-FFF2-40B4-BE49-F238E27FC236}">
                <a16:creationId xmlns:a16="http://schemas.microsoft.com/office/drawing/2014/main" id="{30E6F9CC-3814-4C09-A34B-32F5A268C1E3}"/>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946413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192F-48D7-4A6D-8B1C-E4C2EBA913DE}"/>
              </a:ext>
            </a:extLst>
          </p:cNvPr>
          <p:cNvSpPr>
            <a:spLocks noGrp="1"/>
          </p:cNvSpPr>
          <p:nvPr>
            <p:ph type="title"/>
          </p:nvPr>
        </p:nvSpPr>
        <p:spPr/>
        <p:txBody>
          <a:bodyPr/>
          <a:lstStyle/>
          <a:p>
            <a:pPr algn="ctr"/>
            <a:r>
              <a:rPr lang="en-IN" b="1" i="1" u="sng" dirty="0">
                <a:solidFill>
                  <a:srgbClr val="FFFF00"/>
                </a:solidFill>
                <a:highlight>
                  <a:srgbClr val="FF0000"/>
                </a:highlight>
              </a:rPr>
              <a:t>Fundamental Rights and Duties</a:t>
            </a:r>
          </a:p>
        </p:txBody>
      </p:sp>
      <p:sp>
        <p:nvSpPr>
          <p:cNvPr id="3" name="Content Placeholder 2">
            <a:extLst>
              <a:ext uri="{FF2B5EF4-FFF2-40B4-BE49-F238E27FC236}">
                <a16:creationId xmlns:a16="http://schemas.microsoft.com/office/drawing/2014/main" id="{29745FF5-1103-4A20-BF41-106D644AA786}"/>
              </a:ext>
            </a:extLst>
          </p:cNvPr>
          <p:cNvSpPr>
            <a:spLocks noGrp="1"/>
          </p:cNvSpPr>
          <p:nvPr>
            <p:ph idx="1"/>
          </p:nvPr>
        </p:nvSpPr>
        <p:spPr/>
        <p:txBody>
          <a:bodyPr>
            <a:normAutofit fontScale="92500" lnSpcReduction="10000"/>
          </a:bodyPr>
          <a:lstStyle/>
          <a:p>
            <a:pPr algn="l"/>
            <a:r>
              <a:rPr lang="en-US" b="1" i="0" u="sng" dirty="0">
                <a:solidFill>
                  <a:srgbClr val="202122"/>
                </a:solidFill>
                <a:effectLst/>
                <a:latin typeface="Arial" panose="020B0604020202020204" pitchFamily="34" charset="0"/>
              </a:rPr>
              <a:t>Fundamental rights</a:t>
            </a:r>
            <a:r>
              <a:rPr lang="en-US" b="0" i="0" u="sng" dirty="0">
                <a:solidFill>
                  <a:srgbClr val="202122"/>
                </a:solidFill>
                <a:effectLst/>
                <a:latin typeface="Arial" panose="020B0604020202020204" pitchFamily="34" charset="0"/>
              </a:rPr>
              <a:t> are those rights which are essential for intellectual, moral and spiritual development of citizens of India. As these rights are fundamental or essential for existence and all-round development of individuals, they are called 'Fundamental rights'. These are enshrined in Part III (Articles 12 to 35) of the </a:t>
            </a:r>
            <a:r>
              <a:rPr lang="en-US" b="0" i="0" u="sng" strike="noStrike" dirty="0">
                <a:solidFill>
                  <a:srgbClr val="0B0080"/>
                </a:solidFill>
                <a:effectLst/>
                <a:latin typeface="Arial" panose="020B0604020202020204" pitchFamily="34" charset="0"/>
                <a:hlinkClick r:id="rId2" tooltip="Constitution of India"/>
              </a:rPr>
              <a:t>Constitution of India</a:t>
            </a:r>
            <a:r>
              <a:rPr lang="en-US" b="0" i="0" u="sng" dirty="0">
                <a:solidFill>
                  <a:srgbClr val="202122"/>
                </a:solidFill>
                <a:effectLst/>
                <a:latin typeface="Arial" panose="020B0604020202020204" pitchFamily="34" charset="0"/>
              </a:rPr>
              <a:t>.</a:t>
            </a:r>
          </a:p>
          <a:p>
            <a:pPr algn="l"/>
            <a:r>
              <a:rPr lang="en-US" b="0" i="0" u="sng" dirty="0">
                <a:solidFill>
                  <a:srgbClr val="202122"/>
                </a:solidFill>
                <a:effectLst/>
                <a:latin typeface="Arial" panose="020B0604020202020204" pitchFamily="34" charset="0"/>
              </a:rPr>
              <a:t>These include individual rights common to most, such as equality before the law, freedom of speech and freedom of expression, religious and cultural freedom, Freedom of assembly (peaceful assembly), freedom of religion (freedom to practice religion), right to constitutional remedies</a:t>
            </a:r>
            <a:r>
              <a:rPr lang="en-US" b="0" i="0" u="sng" strike="noStrike" baseline="30000" dirty="0">
                <a:solidFill>
                  <a:srgbClr val="0B0080"/>
                </a:solidFill>
                <a:effectLst/>
                <a:latin typeface="Arial" panose="020B0604020202020204" pitchFamily="34" charset="0"/>
                <a:hlinkClick r:id="rId3"/>
              </a:rPr>
              <a:t>[1]</a:t>
            </a:r>
            <a:r>
              <a:rPr lang="en-US" b="0" i="0" u="sng" dirty="0">
                <a:solidFill>
                  <a:srgbClr val="202122"/>
                </a:solidFill>
                <a:effectLst/>
                <a:latin typeface="Arial" panose="020B0604020202020204" pitchFamily="34" charset="0"/>
              </a:rPr>
              <a:t> for the protection of </a:t>
            </a:r>
            <a:r>
              <a:rPr lang="en-US" b="0" i="0" u="sng" strike="noStrike" dirty="0">
                <a:solidFill>
                  <a:srgbClr val="0B0080"/>
                </a:solidFill>
                <a:effectLst/>
                <a:latin typeface="Arial" panose="020B0604020202020204" pitchFamily="34" charset="0"/>
                <a:hlinkClick r:id="rId4" tooltip="Civil rights"/>
              </a:rPr>
              <a:t>civil rights</a:t>
            </a:r>
            <a:r>
              <a:rPr lang="en-US" b="0" i="0" u="sng" dirty="0">
                <a:solidFill>
                  <a:srgbClr val="202122"/>
                </a:solidFill>
                <a:effectLst/>
                <a:latin typeface="Arial" panose="020B0604020202020204" pitchFamily="34" charset="0"/>
              </a:rPr>
              <a:t> by means of </a:t>
            </a:r>
            <a:r>
              <a:rPr lang="en-US" b="0" i="0" u="sng" strike="noStrike" dirty="0">
                <a:solidFill>
                  <a:srgbClr val="0B0080"/>
                </a:solidFill>
                <a:effectLst/>
                <a:latin typeface="Arial" panose="020B0604020202020204" pitchFamily="34" charset="0"/>
                <a:hlinkClick r:id="rId5" tooltip="Writ"/>
              </a:rPr>
              <a:t>writs</a:t>
            </a:r>
            <a:r>
              <a:rPr lang="en-US" b="0" i="0" u="sng" dirty="0">
                <a:solidFill>
                  <a:srgbClr val="202122"/>
                </a:solidFill>
                <a:effectLst/>
                <a:latin typeface="Arial" panose="020B0604020202020204" pitchFamily="34" charset="0"/>
              </a:rPr>
              <a:t> such as </a:t>
            </a:r>
            <a:r>
              <a:rPr lang="en-US" b="0" i="0" u="sng" strike="noStrike" dirty="0">
                <a:solidFill>
                  <a:srgbClr val="0B0080"/>
                </a:solidFill>
                <a:effectLst/>
                <a:latin typeface="Arial" panose="020B0604020202020204" pitchFamily="34" charset="0"/>
                <a:hlinkClick r:id="rId6" tooltip="Habeas Corpus"/>
              </a:rPr>
              <a:t>Habeas Corpus</a:t>
            </a:r>
            <a:r>
              <a:rPr lang="en-US" b="0" i="0" u="sng" dirty="0">
                <a:solidFill>
                  <a:srgbClr val="202122"/>
                </a:solidFill>
                <a:effectLst/>
                <a:latin typeface="Arial" panose="020B0604020202020204" pitchFamily="34" charset="0"/>
              </a:rPr>
              <a:t>, </a:t>
            </a:r>
            <a:r>
              <a:rPr lang="en-US" b="0" i="0" u="sng" strike="noStrike" dirty="0">
                <a:solidFill>
                  <a:srgbClr val="0B0080"/>
                </a:solidFill>
                <a:effectLst/>
                <a:latin typeface="Arial" panose="020B0604020202020204" pitchFamily="34" charset="0"/>
                <a:hlinkClick r:id="rId7" tooltip="Mandamus"/>
              </a:rPr>
              <a:t>Mandamus</a:t>
            </a:r>
            <a:r>
              <a:rPr lang="en-US" b="0" i="0" u="sng" dirty="0">
                <a:solidFill>
                  <a:srgbClr val="202122"/>
                </a:solidFill>
                <a:effectLst/>
                <a:latin typeface="Arial" panose="020B0604020202020204" pitchFamily="34" charset="0"/>
              </a:rPr>
              <a:t>, </a:t>
            </a:r>
            <a:r>
              <a:rPr lang="en-US" b="0" i="0" u="sng" strike="noStrike" dirty="0">
                <a:solidFill>
                  <a:srgbClr val="0B0080"/>
                </a:solidFill>
                <a:effectLst/>
                <a:latin typeface="Arial" panose="020B0604020202020204" pitchFamily="34" charset="0"/>
                <a:hlinkClick r:id="rId8" tooltip="Prohibitionism"/>
              </a:rPr>
              <a:t>Writ of Prohibition</a:t>
            </a:r>
            <a:r>
              <a:rPr lang="en-US" b="0" i="0" u="sng" dirty="0">
                <a:solidFill>
                  <a:srgbClr val="202122"/>
                </a:solidFill>
                <a:effectLst/>
                <a:latin typeface="Arial" panose="020B0604020202020204" pitchFamily="34" charset="0"/>
              </a:rPr>
              <a:t>, </a:t>
            </a:r>
            <a:r>
              <a:rPr lang="en-US" b="0" i="0" u="sng" strike="noStrike" dirty="0">
                <a:solidFill>
                  <a:srgbClr val="0B0080"/>
                </a:solidFill>
                <a:effectLst/>
                <a:latin typeface="Arial" panose="020B0604020202020204" pitchFamily="34" charset="0"/>
                <a:hlinkClick r:id="rId9" tooltip="Certiorari"/>
              </a:rPr>
              <a:t>Certiorari</a:t>
            </a:r>
            <a:r>
              <a:rPr lang="en-US" b="0" i="0" u="sng" dirty="0">
                <a:solidFill>
                  <a:srgbClr val="202122"/>
                </a:solidFill>
                <a:effectLst/>
                <a:latin typeface="Arial" panose="020B0604020202020204" pitchFamily="34" charset="0"/>
              </a:rPr>
              <a:t> and </a:t>
            </a:r>
            <a:r>
              <a:rPr lang="en-US" b="0" i="0" u="sng" strike="noStrike" dirty="0">
                <a:solidFill>
                  <a:srgbClr val="0B0080"/>
                </a:solidFill>
                <a:effectLst/>
                <a:latin typeface="Arial" panose="020B0604020202020204" pitchFamily="34" charset="0"/>
                <a:hlinkClick r:id="rId10" tooltip="Quo Warranto"/>
              </a:rPr>
              <a:t>Quo Warranto</a:t>
            </a:r>
            <a:r>
              <a:rPr lang="en-US" b="0" i="0" u="sng" dirty="0">
                <a:solidFill>
                  <a:srgbClr val="202122"/>
                </a:solidFill>
                <a:effectLst/>
                <a:latin typeface="Arial" panose="020B0604020202020204" pitchFamily="34" charset="0"/>
              </a:rPr>
              <a:t>.</a:t>
            </a:r>
          </a:p>
          <a:p>
            <a:endParaRPr lang="en-IN" u="sng" dirty="0"/>
          </a:p>
        </p:txBody>
      </p:sp>
    </p:spTree>
    <p:extLst>
      <p:ext uri="{BB962C8B-B14F-4D97-AF65-F5344CB8AC3E}">
        <p14:creationId xmlns:p14="http://schemas.microsoft.com/office/powerpoint/2010/main" val="3385403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50AE-26F4-42B3-894B-E5C71A1EF813}"/>
              </a:ext>
            </a:extLst>
          </p:cNvPr>
          <p:cNvSpPr>
            <a:spLocks noGrp="1"/>
          </p:cNvSpPr>
          <p:nvPr>
            <p:ph type="title"/>
          </p:nvPr>
        </p:nvSpPr>
        <p:spPr/>
        <p:txBody>
          <a:bodyPr/>
          <a:lstStyle/>
          <a:p>
            <a:pPr algn="ctr"/>
            <a:r>
              <a:rPr lang="en-IN" b="1" i="1" u="sng" dirty="0">
                <a:solidFill>
                  <a:srgbClr val="FFFF00"/>
                </a:solidFill>
                <a:highlight>
                  <a:srgbClr val="FF0000"/>
                </a:highlight>
              </a:rPr>
              <a:t>Fundamental Rights and Duties</a:t>
            </a:r>
            <a:endParaRPr lang="en-IN" dirty="0"/>
          </a:p>
        </p:txBody>
      </p:sp>
      <p:sp>
        <p:nvSpPr>
          <p:cNvPr id="3" name="Content Placeholder 2">
            <a:extLst>
              <a:ext uri="{FF2B5EF4-FFF2-40B4-BE49-F238E27FC236}">
                <a16:creationId xmlns:a16="http://schemas.microsoft.com/office/drawing/2014/main" id="{2AD44362-2FEE-442C-8E59-A1C783666D03}"/>
              </a:ext>
            </a:extLst>
          </p:cNvPr>
          <p:cNvSpPr>
            <a:spLocks noGrp="1"/>
          </p:cNvSpPr>
          <p:nvPr>
            <p:ph idx="1"/>
          </p:nvPr>
        </p:nvSpPr>
        <p:spPr/>
        <p:txBody>
          <a:bodyPr>
            <a:normAutofit fontScale="92500" lnSpcReduction="10000"/>
          </a:bodyPr>
          <a:lstStyle/>
          <a:p>
            <a:r>
              <a:rPr lang="en-US" b="0" i="0" u="sng" dirty="0">
                <a:effectLst/>
                <a:latin typeface="Arial" panose="020B0604020202020204" pitchFamily="34" charset="0"/>
              </a:rPr>
              <a:t>Fundamental rights apply universally to all citizens, irrespective of </a:t>
            </a:r>
            <a:r>
              <a:rPr lang="en-US" b="0" i="0" u="sng" strike="noStrike" dirty="0">
                <a:effectLst/>
                <a:latin typeface="Arial" panose="020B0604020202020204" pitchFamily="34" charset="0"/>
                <a:hlinkClick r:id="rId2" tooltip="Race (classification of human beings)">
                  <a:extLst>
                    <a:ext uri="{A12FA001-AC4F-418D-AE19-62706E023703}">
                      <ahyp:hlinkClr xmlns:ahyp="http://schemas.microsoft.com/office/drawing/2018/hyperlinkcolor" val="tx"/>
                    </a:ext>
                  </a:extLst>
                </a:hlinkClick>
              </a:rPr>
              <a:t>race</a:t>
            </a:r>
            <a:r>
              <a:rPr lang="en-US" b="0" i="0" u="sng" dirty="0">
                <a:effectLst/>
                <a:latin typeface="Arial" panose="020B0604020202020204" pitchFamily="34" charset="0"/>
              </a:rPr>
              <a:t>, birthplace, religion, </a:t>
            </a:r>
            <a:r>
              <a:rPr lang="en-US" b="0" i="0" u="sng" strike="noStrike" dirty="0">
                <a:effectLst/>
                <a:latin typeface="Arial" panose="020B0604020202020204" pitchFamily="34" charset="0"/>
                <a:hlinkClick r:id="rId3" tooltip="Caste">
                  <a:extLst>
                    <a:ext uri="{A12FA001-AC4F-418D-AE19-62706E023703}">
                      <ahyp:hlinkClr xmlns:ahyp="http://schemas.microsoft.com/office/drawing/2018/hyperlinkcolor" val="tx"/>
                    </a:ext>
                  </a:extLst>
                </a:hlinkClick>
              </a:rPr>
              <a:t>caste</a:t>
            </a:r>
            <a:r>
              <a:rPr lang="en-US" b="0" i="0" u="sng" dirty="0">
                <a:effectLst/>
                <a:latin typeface="Arial" panose="020B0604020202020204" pitchFamily="34" charset="0"/>
              </a:rPr>
              <a:t>, </a:t>
            </a:r>
            <a:r>
              <a:rPr lang="en-US" b="0" i="0" u="sng" strike="noStrike" dirty="0">
                <a:effectLst/>
                <a:latin typeface="Arial" panose="020B0604020202020204" pitchFamily="34" charset="0"/>
                <a:hlinkClick r:id="rId4" tooltip="Sexual orientation">
                  <a:extLst>
                    <a:ext uri="{A12FA001-AC4F-418D-AE19-62706E023703}">
                      <ahyp:hlinkClr xmlns:ahyp="http://schemas.microsoft.com/office/drawing/2018/hyperlinkcolor" val="tx"/>
                    </a:ext>
                  </a:extLst>
                </a:hlinkClick>
              </a:rPr>
              <a:t>sexual orientation</a:t>
            </a:r>
            <a:r>
              <a:rPr lang="en-US" b="0" i="0" u="sng" dirty="0">
                <a:effectLst/>
                <a:latin typeface="Arial" panose="020B0604020202020204" pitchFamily="34" charset="0"/>
              </a:rPr>
              <a:t>, </a:t>
            </a:r>
            <a:r>
              <a:rPr lang="en-US" b="0" i="0" u="sng" strike="noStrike" dirty="0">
                <a:effectLst/>
                <a:latin typeface="Arial" panose="020B0604020202020204" pitchFamily="34" charset="0"/>
                <a:hlinkClick r:id="rId5" tooltip="Gender">
                  <a:extLst>
                    <a:ext uri="{A12FA001-AC4F-418D-AE19-62706E023703}">
                      <ahyp:hlinkClr xmlns:ahyp="http://schemas.microsoft.com/office/drawing/2018/hyperlinkcolor" val="tx"/>
                    </a:ext>
                  </a:extLst>
                </a:hlinkClick>
              </a:rPr>
              <a:t>gender</a:t>
            </a:r>
            <a:r>
              <a:rPr lang="en-US" b="0" i="0" u="sng" dirty="0">
                <a:effectLst/>
                <a:latin typeface="Arial" panose="020B0604020202020204" pitchFamily="34" charset="0"/>
              </a:rPr>
              <a:t> or </a:t>
            </a:r>
            <a:r>
              <a:rPr lang="en-US" b="0" i="0" u="sng" strike="noStrike" dirty="0">
                <a:effectLst/>
                <a:latin typeface="Arial" panose="020B0604020202020204" pitchFamily="34" charset="0"/>
                <a:hlinkClick r:id="rId6" tooltip="Gender identity">
                  <a:extLst>
                    <a:ext uri="{A12FA001-AC4F-418D-AE19-62706E023703}">
                      <ahyp:hlinkClr xmlns:ahyp="http://schemas.microsoft.com/office/drawing/2018/hyperlinkcolor" val="tx"/>
                    </a:ext>
                  </a:extLst>
                </a:hlinkClick>
              </a:rPr>
              <a:t>gender identity</a:t>
            </a:r>
            <a:r>
              <a:rPr lang="en-US" b="0" i="0" u="sng" dirty="0">
                <a:effectLst/>
                <a:latin typeface="Arial" panose="020B0604020202020204" pitchFamily="34" charset="0"/>
              </a:rPr>
              <a:t>. The </a:t>
            </a:r>
            <a:r>
              <a:rPr lang="en-US" b="0" i="0" u="sng" strike="noStrike" dirty="0">
                <a:effectLst/>
                <a:latin typeface="Arial" panose="020B0604020202020204" pitchFamily="34" charset="0"/>
                <a:hlinkClick r:id="rId7" tooltip="Indian Penal Code">
                  <a:extLst>
                    <a:ext uri="{A12FA001-AC4F-418D-AE19-62706E023703}">
                      <ahyp:hlinkClr xmlns:ahyp="http://schemas.microsoft.com/office/drawing/2018/hyperlinkcolor" val="tx"/>
                    </a:ext>
                  </a:extLst>
                </a:hlinkClick>
              </a:rPr>
              <a:t>Indian Penal Code</a:t>
            </a:r>
            <a:r>
              <a:rPr lang="en-US" b="0" i="0" u="sng" dirty="0">
                <a:effectLst/>
                <a:latin typeface="Arial" panose="020B0604020202020204" pitchFamily="34" charset="0"/>
              </a:rPr>
              <a:t>, </a:t>
            </a:r>
            <a:r>
              <a:rPr lang="en-US" b="0" i="0" u="sng" strike="noStrike" dirty="0">
                <a:effectLst/>
                <a:latin typeface="Arial" panose="020B0604020202020204" pitchFamily="34" charset="0"/>
                <a:hlinkClick r:id="rId8" tooltip="Code of Criminal Procedure (India)">
                  <a:extLst>
                    <a:ext uri="{A12FA001-AC4F-418D-AE19-62706E023703}">
                      <ahyp:hlinkClr xmlns:ahyp="http://schemas.microsoft.com/office/drawing/2018/hyperlinkcolor" val="tx"/>
                    </a:ext>
                  </a:extLst>
                </a:hlinkClick>
              </a:rPr>
              <a:t>Code of Criminal Procedure</a:t>
            </a:r>
            <a:r>
              <a:rPr lang="en-US" b="0" i="0" u="sng" dirty="0">
                <a:effectLst/>
                <a:latin typeface="Arial" panose="020B0604020202020204" pitchFamily="34" charset="0"/>
              </a:rPr>
              <a:t> and other laws prescribe punishments for the violation of these rights, subject to the discretion of the </a:t>
            </a:r>
            <a:r>
              <a:rPr lang="en-US" b="0" i="0" u="sng" strike="noStrike" dirty="0">
                <a:effectLst/>
                <a:latin typeface="Arial" panose="020B0604020202020204" pitchFamily="34" charset="0"/>
                <a:hlinkClick r:id="rId9" tooltip="Judiciary">
                  <a:extLst>
                    <a:ext uri="{A12FA001-AC4F-418D-AE19-62706E023703}">
                      <ahyp:hlinkClr xmlns:ahyp="http://schemas.microsoft.com/office/drawing/2018/hyperlinkcolor" val="tx"/>
                    </a:ext>
                  </a:extLst>
                </a:hlinkClick>
              </a:rPr>
              <a:t>judiciary</a:t>
            </a:r>
            <a:r>
              <a:rPr lang="en-US" b="0" i="0" u="sng" dirty="0">
                <a:effectLst/>
                <a:latin typeface="Arial" panose="020B0604020202020204" pitchFamily="34" charset="0"/>
              </a:rPr>
              <a:t>. Though the rights conferred by the constitution other than fundamental rights are also valid rights protected by the judiciary, in case of fundamental rights violations, the </a:t>
            </a:r>
            <a:r>
              <a:rPr lang="en-US" b="0" i="0" u="sng" strike="noStrike" dirty="0">
                <a:effectLst/>
                <a:latin typeface="Arial" panose="020B0604020202020204" pitchFamily="34" charset="0"/>
                <a:hlinkClick r:id="rId10" tooltip="Supreme Court of India">
                  <a:extLst>
                    <a:ext uri="{A12FA001-AC4F-418D-AE19-62706E023703}">
                      <ahyp:hlinkClr xmlns:ahyp="http://schemas.microsoft.com/office/drawing/2018/hyperlinkcolor" val="tx"/>
                    </a:ext>
                  </a:extLst>
                </a:hlinkClick>
              </a:rPr>
              <a:t>Supreme Court of India</a:t>
            </a:r>
            <a:r>
              <a:rPr lang="en-US" b="0" i="0" u="sng" dirty="0">
                <a:effectLst/>
                <a:latin typeface="Arial" panose="020B0604020202020204" pitchFamily="34" charset="0"/>
              </a:rPr>
              <a:t> can be approached directly for ultimate justice as per Article 32. The Rights have their origins in many sources, including </a:t>
            </a:r>
            <a:r>
              <a:rPr lang="en-US" b="0" i="0" u="sng" strike="noStrike" dirty="0">
                <a:effectLst/>
                <a:latin typeface="Arial" panose="020B0604020202020204" pitchFamily="34" charset="0"/>
                <a:hlinkClick r:id="rId11" tooltip="Bill of Rights 1689">
                  <a:extLst>
                    <a:ext uri="{A12FA001-AC4F-418D-AE19-62706E023703}">
                      <ahyp:hlinkClr xmlns:ahyp="http://schemas.microsoft.com/office/drawing/2018/hyperlinkcolor" val="tx"/>
                    </a:ext>
                  </a:extLst>
                </a:hlinkClick>
              </a:rPr>
              <a:t>England's Bill of Rights</a:t>
            </a:r>
            <a:r>
              <a:rPr lang="en-US" b="0" i="0" u="sng" dirty="0">
                <a:effectLst/>
                <a:latin typeface="Arial" panose="020B0604020202020204" pitchFamily="34" charset="0"/>
              </a:rPr>
              <a:t>, the </a:t>
            </a:r>
            <a:r>
              <a:rPr lang="en-US" b="0" i="0" u="sng" strike="noStrike" dirty="0">
                <a:effectLst/>
                <a:latin typeface="Arial" panose="020B0604020202020204" pitchFamily="34" charset="0"/>
                <a:hlinkClick r:id="rId12" tooltip="United States Bill of Rights">
                  <a:extLst>
                    <a:ext uri="{A12FA001-AC4F-418D-AE19-62706E023703}">
                      <ahyp:hlinkClr xmlns:ahyp="http://schemas.microsoft.com/office/drawing/2018/hyperlinkcolor" val="tx"/>
                    </a:ext>
                  </a:extLst>
                </a:hlinkClick>
              </a:rPr>
              <a:t>United States Bill of Rights</a:t>
            </a:r>
            <a:r>
              <a:rPr lang="en-US" b="0" i="0" u="sng" dirty="0">
                <a:effectLst/>
                <a:latin typeface="Arial" panose="020B0604020202020204" pitchFamily="34" charset="0"/>
              </a:rPr>
              <a:t> and </a:t>
            </a:r>
            <a:r>
              <a:rPr lang="en-US" b="0" i="0" u="sng" strike="noStrike" dirty="0">
                <a:effectLst/>
                <a:latin typeface="Arial" panose="020B0604020202020204" pitchFamily="34" charset="0"/>
                <a:hlinkClick r:id="rId13" tooltip="Declaration of the Rights of Man and of the Citizen">
                  <a:extLst>
                    <a:ext uri="{A12FA001-AC4F-418D-AE19-62706E023703}">
                      <ahyp:hlinkClr xmlns:ahyp="http://schemas.microsoft.com/office/drawing/2018/hyperlinkcolor" val="tx"/>
                    </a:ext>
                  </a:extLst>
                </a:hlinkClick>
              </a:rPr>
              <a:t>France's Declaration of the Rights of Man</a:t>
            </a:r>
            <a:r>
              <a:rPr lang="en-US" b="0" i="0" u="sng" dirty="0">
                <a:effectLst/>
                <a:latin typeface="Arial" panose="020B0604020202020204" pitchFamily="34" charset="0"/>
              </a:rPr>
              <a:t>.</a:t>
            </a:r>
          </a:p>
          <a:p>
            <a:endParaRPr lang="en-IN" u="sng" dirty="0"/>
          </a:p>
        </p:txBody>
      </p:sp>
    </p:spTree>
    <p:extLst>
      <p:ext uri="{BB962C8B-B14F-4D97-AF65-F5344CB8AC3E}">
        <p14:creationId xmlns:p14="http://schemas.microsoft.com/office/powerpoint/2010/main" val="1430370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F30B-4C0E-482A-9B29-32B993AA9CA4}"/>
              </a:ext>
            </a:extLst>
          </p:cNvPr>
          <p:cNvSpPr>
            <a:spLocks noGrp="1"/>
          </p:cNvSpPr>
          <p:nvPr>
            <p:ph type="title"/>
          </p:nvPr>
        </p:nvSpPr>
        <p:spPr/>
        <p:txBody>
          <a:bodyPr/>
          <a:lstStyle/>
          <a:p>
            <a:pPr algn="ctr"/>
            <a:r>
              <a:rPr lang="en-IN" dirty="0">
                <a:solidFill>
                  <a:srgbClr val="00B050"/>
                </a:solidFill>
                <a:highlight>
                  <a:srgbClr val="FFFF00"/>
                </a:highlight>
              </a:rPr>
              <a:t>Right to Equality</a:t>
            </a:r>
          </a:p>
        </p:txBody>
      </p:sp>
      <p:sp>
        <p:nvSpPr>
          <p:cNvPr id="3" name="Content Placeholder 2">
            <a:extLst>
              <a:ext uri="{FF2B5EF4-FFF2-40B4-BE49-F238E27FC236}">
                <a16:creationId xmlns:a16="http://schemas.microsoft.com/office/drawing/2014/main" id="{26247E02-63EB-4042-AB1E-98ABA3DF4287}"/>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Equality before the law: Article 14 of the constitution guarantees that all people shall be equally protected by the laws of the country. It means that the State</a:t>
            </a:r>
            <a:r>
              <a:rPr lang="en-US" b="0" i="0" u="none" strike="noStrike" baseline="30000" dirty="0">
                <a:solidFill>
                  <a:srgbClr val="0B0080"/>
                </a:solidFill>
                <a:effectLst/>
                <a:latin typeface="Arial" panose="020B0604020202020204" pitchFamily="34" charset="0"/>
                <a:hlinkClick r:id="rId2"/>
              </a:rPr>
              <a:t>[6]</a:t>
            </a:r>
            <a:r>
              <a:rPr lang="en-US" b="0" i="0" dirty="0">
                <a:solidFill>
                  <a:srgbClr val="202122"/>
                </a:solidFill>
                <a:effectLst/>
                <a:latin typeface="Arial" panose="020B0604020202020204" pitchFamily="34" charset="0"/>
              </a:rPr>
              <a:t> will treat people in the same circumstances alike. This article also means that individuals, whether citizens of India or otherwise shall be treated differently if the circumstances are different.</a:t>
            </a:r>
          </a:p>
          <a:p>
            <a:pPr algn="l">
              <a:buFont typeface="Arial" panose="020B0604020202020204" pitchFamily="34" charset="0"/>
              <a:buChar char="•"/>
            </a:pPr>
            <a:r>
              <a:rPr lang="en-US" b="0" i="0" dirty="0">
                <a:solidFill>
                  <a:srgbClr val="202122"/>
                </a:solidFill>
                <a:effectLst/>
                <a:latin typeface="Arial" panose="020B0604020202020204" pitchFamily="34" charset="0"/>
              </a:rPr>
              <a:t>Social equality and equal access to public areas: Article 15 of the constitution states that no citizen of India shall be discriminated on the basis of religion, race, caste, sex, sexual orientation,</a:t>
            </a:r>
            <a:r>
              <a:rPr lang="en-US" b="0" i="0" u="none" strike="noStrike" baseline="30000" dirty="0">
                <a:solidFill>
                  <a:srgbClr val="0B0080"/>
                </a:solidFill>
                <a:effectLst/>
                <a:latin typeface="Arial" panose="020B0604020202020204" pitchFamily="34" charset="0"/>
                <a:hlinkClick r:id="rId3"/>
              </a:rPr>
              <a:t>[14]</a:t>
            </a:r>
            <a:r>
              <a:rPr lang="en-US" b="0" i="0" dirty="0">
                <a:solidFill>
                  <a:srgbClr val="202122"/>
                </a:solidFill>
                <a:effectLst/>
                <a:latin typeface="Arial" panose="020B0604020202020204" pitchFamily="34" charset="0"/>
              </a:rPr>
              <a:t> gender or gender identity and/or place of birth. Every person shall have equal access to public places like public parks, museums, wells, bathing ghats, etc. It states, however, that the State may make any special provision for women and children. Special provisions may be made for the advancements of any socially or educationally backward class or </a:t>
            </a:r>
            <a:r>
              <a:rPr lang="en-US" b="0" i="0" u="none" strike="noStrike" dirty="0">
                <a:solidFill>
                  <a:srgbClr val="0B0080"/>
                </a:solidFill>
                <a:effectLst/>
                <a:latin typeface="Arial" panose="020B0604020202020204" pitchFamily="34" charset="0"/>
                <a:hlinkClick r:id="rId4" tooltip="Scheduled castes"/>
              </a:rPr>
              <a:t>scheduled castes</a:t>
            </a:r>
            <a:r>
              <a:rPr lang="en-US" b="0" i="0" dirty="0">
                <a:solidFill>
                  <a:srgbClr val="202122"/>
                </a:solidFill>
                <a:effectLst/>
                <a:latin typeface="Arial" panose="020B0604020202020204" pitchFamily="34" charset="0"/>
              </a:rPr>
              <a:t> or </a:t>
            </a:r>
            <a:r>
              <a:rPr lang="en-US" b="0" i="0" u="none" strike="noStrike" dirty="0">
                <a:solidFill>
                  <a:srgbClr val="0B0080"/>
                </a:solidFill>
                <a:effectLst/>
                <a:latin typeface="Arial" panose="020B0604020202020204" pitchFamily="34" charset="0"/>
                <a:hlinkClick r:id="rId5" tooltip="Scheduled tribes"/>
              </a:rPr>
              <a:t>scheduled tribes</a:t>
            </a:r>
            <a:r>
              <a:rPr lang="en-US" b="0" i="0" dirty="0">
                <a:solidFill>
                  <a:srgbClr val="202122"/>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33002325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E910-5723-4CD9-A933-ED46A205C4C8}"/>
              </a:ext>
            </a:extLst>
          </p:cNvPr>
          <p:cNvSpPr>
            <a:spLocks noGrp="1"/>
          </p:cNvSpPr>
          <p:nvPr>
            <p:ph type="title"/>
          </p:nvPr>
        </p:nvSpPr>
        <p:spPr/>
        <p:txBody>
          <a:bodyPr/>
          <a:lstStyle/>
          <a:p>
            <a:pPr algn="ctr"/>
            <a:r>
              <a:rPr lang="en-IN" dirty="0">
                <a:solidFill>
                  <a:srgbClr val="00B050"/>
                </a:solidFill>
                <a:highlight>
                  <a:srgbClr val="FFFF00"/>
                </a:highlight>
              </a:rPr>
              <a:t>Right To Freedom</a:t>
            </a:r>
          </a:p>
        </p:txBody>
      </p:sp>
      <p:sp>
        <p:nvSpPr>
          <p:cNvPr id="3" name="Content Placeholder 2">
            <a:extLst>
              <a:ext uri="{FF2B5EF4-FFF2-40B4-BE49-F238E27FC236}">
                <a16:creationId xmlns:a16="http://schemas.microsoft.com/office/drawing/2014/main" id="{21BD12C4-87A1-4B39-8CE3-FC3EBB6D0B16}"/>
              </a:ext>
            </a:extLst>
          </p:cNvPr>
          <p:cNvSpPr>
            <a:spLocks noGrp="1"/>
          </p:cNvSpPr>
          <p:nvPr>
            <p:ph idx="1"/>
          </p:nvPr>
        </p:nvSpPr>
        <p:spPr/>
        <p:txBody>
          <a:bodyPr/>
          <a:lstStyle/>
          <a:p>
            <a:pPr algn="just"/>
            <a:r>
              <a:rPr lang="en-US" b="0" i="0" dirty="0">
                <a:solidFill>
                  <a:srgbClr val="333333"/>
                </a:solidFill>
                <a:effectLst/>
                <a:latin typeface="Roboto"/>
              </a:rPr>
              <a:t>The Right to Freedom is one of the Fundamental Rights guaranteed by the Constitution of India. It is very important to understand what this right entails and includes. This topic is a basic topic in the polity and constitution segments of the </a:t>
            </a:r>
            <a:r>
              <a:rPr lang="en-US" b="0" i="0" u="none" strike="noStrike" dirty="0">
                <a:solidFill>
                  <a:srgbClr val="73AD21"/>
                </a:solidFill>
                <a:effectLst/>
                <a:latin typeface="Roboto"/>
                <a:hlinkClick r:id="rId2"/>
              </a:rPr>
              <a:t>UPSC Syllabus</a:t>
            </a:r>
            <a:r>
              <a:rPr lang="en-US" b="0" i="0" dirty="0">
                <a:solidFill>
                  <a:srgbClr val="333333"/>
                </a:solidFill>
                <a:effectLst/>
                <a:latin typeface="Roboto"/>
              </a:rPr>
              <a:t> for the civil services exam.</a:t>
            </a:r>
          </a:p>
          <a:p>
            <a:pPr algn="just"/>
            <a:r>
              <a:rPr lang="en-US" b="0" i="0" dirty="0">
                <a:solidFill>
                  <a:srgbClr val="333333"/>
                </a:solidFill>
                <a:effectLst/>
                <a:latin typeface="Roboto"/>
              </a:rPr>
              <a:t>In this article, you can read all about the Right to Freedom and the related constitutional provisions from the IAS exam point of view.</a:t>
            </a:r>
          </a:p>
          <a:p>
            <a:endParaRPr lang="en-IN" dirty="0"/>
          </a:p>
        </p:txBody>
      </p:sp>
    </p:spTree>
    <p:extLst>
      <p:ext uri="{BB962C8B-B14F-4D97-AF65-F5344CB8AC3E}">
        <p14:creationId xmlns:p14="http://schemas.microsoft.com/office/powerpoint/2010/main" val="40094624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B22B-7684-4112-ADDB-15C3AAE8C19F}"/>
              </a:ext>
            </a:extLst>
          </p:cNvPr>
          <p:cNvSpPr>
            <a:spLocks noGrp="1"/>
          </p:cNvSpPr>
          <p:nvPr>
            <p:ph type="title"/>
          </p:nvPr>
        </p:nvSpPr>
        <p:spPr/>
        <p:txBody>
          <a:bodyPr/>
          <a:lstStyle/>
          <a:p>
            <a:pPr algn="ctr"/>
            <a:r>
              <a:rPr lang="en-IN" dirty="0">
                <a:solidFill>
                  <a:srgbClr val="00B050"/>
                </a:solidFill>
                <a:highlight>
                  <a:srgbClr val="FFFF00"/>
                </a:highlight>
              </a:rPr>
              <a:t>Right to Exploitation</a:t>
            </a:r>
          </a:p>
        </p:txBody>
      </p:sp>
      <p:sp>
        <p:nvSpPr>
          <p:cNvPr id="3" name="Content Placeholder 2">
            <a:extLst>
              <a:ext uri="{FF2B5EF4-FFF2-40B4-BE49-F238E27FC236}">
                <a16:creationId xmlns:a16="http://schemas.microsoft.com/office/drawing/2014/main" id="{E612104D-5254-452D-85A2-AB0041A2285E}"/>
              </a:ext>
            </a:extLst>
          </p:cNvPr>
          <p:cNvSpPr>
            <a:spLocks noGrp="1"/>
          </p:cNvSpPr>
          <p:nvPr>
            <p:ph idx="1"/>
          </p:nvPr>
        </p:nvSpPr>
        <p:spPr/>
        <p:txBody>
          <a:bodyPr>
            <a:normAutofit lnSpcReduction="10000"/>
          </a:bodyPr>
          <a:lstStyle/>
          <a:p>
            <a:r>
              <a:rPr lang="en-US" b="0" i="0" dirty="0">
                <a:solidFill>
                  <a:srgbClr val="202122"/>
                </a:solidFill>
                <a:effectLst/>
                <a:latin typeface="Arial" panose="020B0604020202020204" pitchFamily="34" charset="0"/>
              </a:rPr>
              <a:t>The right against exploitation, given in Articles 23 and 24, provides for two provisions, namely the abolition of trafficking in human beings and </a:t>
            </a:r>
            <a:r>
              <a:rPr lang="en-US" b="0" i="0" dirty="0" err="1">
                <a:solidFill>
                  <a:srgbClr val="202122"/>
                </a:solidFill>
                <a:effectLst/>
                <a:latin typeface="Arial" panose="020B0604020202020204" pitchFamily="34" charset="0"/>
              </a:rPr>
              <a:t>Begar</a:t>
            </a:r>
            <a:r>
              <a:rPr lang="en-US" b="0" i="0" dirty="0">
                <a:solidFill>
                  <a:srgbClr val="202122"/>
                </a:solidFill>
                <a:effectLst/>
                <a:latin typeface="Arial" panose="020B0604020202020204" pitchFamily="34" charset="0"/>
              </a:rPr>
              <a:t> (forced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and the abolition of employment of children below the age of 14 years in dangerous jobs like factories, mines, etc. Child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is considered a gross violation of the spirit and provisions of the constitution. </a:t>
            </a:r>
            <a:r>
              <a:rPr lang="en-US" b="0" i="0" dirty="0" err="1">
                <a:solidFill>
                  <a:srgbClr val="202122"/>
                </a:solidFill>
                <a:effectLst/>
                <a:latin typeface="Arial" panose="020B0604020202020204" pitchFamily="34" charset="0"/>
              </a:rPr>
              <a:t>Begar</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practised</a:t>
            </a:r>
            <a:r>
              <a:rPr lang="en-US" b="0" i="0" dirty="0">
                <a:solidFill>
                  <a:srgbClr val="202122"/>
                </a:solidFill>
                <a:effectLst/>
                <a:latin typeface="Arial" panose="020B0604020202020204" pitchFamily="34" charset="0"/>
              </a:rPr>
              <a:t> in the past by landlords, has been declared a crime and is punishable by law. Human trafficking for the purpose of the slave trade or prostitution is also prohibited by law. An exception is made in employment without payment for compulsory services for public purposes. Compulsory military conscription is covered by this provision.</a:t>
            </a:r>
            <a:endParaRPr lang="en-IN" dirty="0"/>
          </a:p>
        </p:txBody>
      </p:sp>
    </p:spTree>
    <p:extLst>
      <p:ext uri="{BB962C8B-B14F-4D97-AF65-F5344CB8AC3E}">
        <p14:creationId xmlns:p14="http://schemas.microsoft.com/office/powerpoint/2010/main" val="19759963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0E66-15E6-4C4C-B3BE-16CADADE6427}"/>
              </a:ext>
            </a:extLst>
          </p:cNvPr>
          <p:cNvSpPr>
            <a:spLocks noGrp="1"/>
          </p:cNvSpPr>
          <p:nvPr>
            <p:ph type="title"/>
          </p:nvPr>
        </p:nvSpPr>
        <p:spPr/>
        <p:txBody>
          <a:bodyPr/>
          <a:lstStyle/>
          <a:p>
            <a:pPr algn="ctr"/>
            <a:r>
              <a:rPr lang="en-US" dirty="0">
                <a:solidFill>
                  <a:srgbClr val="00B050"/>
                </a:solidFill>
                <a:highlight>
                  <a:srgbClr val="FFFF00"/>
                </a:highlight>
              </a:rPr>
              <a:t>Right to Freedom of Religion</a:t>
            </a: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B90E58B6-B8B7-480E-A511-0E2340225BB4}"/>
              </a:ext>
            </a:extLst>
          </p:cNvPr>
          <p:cNvSpPr>
            <a:spLocks noGrp="1"/>
          </p:cNvSpPr>
          <p:nvPr>
            <p:ph idx="1"/>
          </p:nvPr>
        </p:nvSpPr>
        <p:spPr/>
        <p:txBody>
          <a:bodyPr>
            <a:normAutofit fontScale="77500" lnSpcReduction="20000"/>
          </a:bodyPr>
          <a:lstStyle/>
          <a:p>
            <a:pPr algn="l"/>
            <a:r>
              <a:rPr lang="en-US" b="0" i="0" dirty="0">
                <a:solidFill>
                  <a:srgbClr val="202122"/>
                </a:solidFill>
                <a:effectLst/>
                <a:latin typeface="Arial" panose="020B0604020202020204" pitchFamily="34" charset="0"/>
              </a:rPr>
              <a:t>Right to freedom of religion, covered in Articles 25, 26, 27 and 28, provides </a:t>
            </a:r>
            <a:r>
              <a:rPr lang="en-US" b="0" i="0" u="none" strike="noStrike" dirty="0">
                <a:solidFill>
                  <a:srgbClr val="0B0080"/>
                </a:solidFill>
                <a:effectLst/>
                <a:latin typeface="Arial" panose="020B0604020202020204" pitchFamily="34" charset="0"/>
                <a:hlinkClick r:id="rId2" tooltip="Religious freedom"/>
              </a:rPr>
              <a:t>religious freedom</a:t>
            </a:r>
            <a:r>
              <a:rPr lang="en-US" b="0" i="0" dirty="0">
                <a:solidFill>
                  <a:srgbClr val="202122"/>
                </a:solidFill>
                <a:effectLst/>
                <a:latin typeface="Arial" panose="020B0604020202020204" pitchFamily="34" charset="0"/>
              </a:rPr>
              <a:t> to all citizens of India. The objective of this right is to sustain the principle of </a:t>
            </a:r>
            <a:r>
              <a:rPr lang="en-US" b="0" i="0" u="none" strike="noStrike" dirty="0">
                <a:solidFill>
                  <a:srgbClr val="0B0080"/>
                </a:solidFill>
                <a:effectLst/>
                <a:latin typeface="Arial" panose="020B0604020202020204" pitchFamily="34" charset="0"/>
                <a:hlinkClick r:id="rId3" tooltip="Secularism in India"/>
              </a:rPr>
              <a:t>secularism in India</a:t>
            </a:r>
            <a:r>
              <a:rPr lang="en-US" b="0" i="0" dirty="0">
                <a:solidFill>
                  <a:srgbClr val="202122"/>
                </a:solidFill>
                <a:effectLst/>
                <a:latin typeface="Arial" panose="020B0604020202020204" pitchFamily="34" charset="0"/>
              </a:rPr>
              <a:t>. According to the Constitution, all religions are equal before the State and no religion shall be given preference over the other. Citizens are free to preach, practice and propagate any religion of their choice.</a:t>
            </a:r>
          </a:p>
          <a:p>
            <a:pPr algn="l"/>
            <a:r>
              <a:rPr lang="en-US" b="0" i="0" dirty="0">
                <a:solidFill>
                  <a:srgbClr val="202122"/>
                </a:solidFill>
                <a:effectLst/>
                <a:latin typeface="Arial" panose="020B0604020202020204" pitchFamily="34" charset="0"/>
              </a:rPr>
              <a:t>Religious communities can set up charitable institutions of their own. However, activities in such institutions that are not religious are performed according to the laws laid down by the government. Establishing a charitable institution can also be restricted in the interest of public order, morality, and health. No person shall be compelled to pay taxes for the promotion of a particular religion. A state-run institution cannot impart education that is pro-religion. However, nothing in the Article is deemed to affect the operation of any existing law or prevent the State from making any further law regulating or restricting any economic, financial, political or other secular activity that may be associated with religious practice, or providing for social welfare and reform.</a:t>
            </a:r>
          </a:p>
          <a:p>
            <a:endParaRPr lang="en-IN" dirty="0"/>
          </a:p>
        </p:txBody>
      </p:sp>
    </p:spTree>
    <p:extLst>
      <p:ext uri="{BB962C8B-B14F-4D97-AF65-F5344CB8AC3E}">
        <p14:creationId xmlns:p14="http://schemas.microsoft.com/office/powerpoint/2010/main" val="35150577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0682-7FFA-49EA-983E-2928F7B2E28C}"/>
              </a:ext>
            </a:extLst>
          </p:cNvPr>
          <p:cNvSpPr>
            <a:spLocks noGrp="1"/>
          </p:cNvSpPr>
          <p:nvPr>
            <p:ph type="title"/>
          </p:nvPr>
        </p:nvSpPr>
        <p:spPr/>
        <p:txBody>
          <a:bodyPr/>
          <a:lstStyle/>
          <a:p>
            <a:pPr algn="ctr"/>
            <a:r>
              <a:rPr lang="en-US" dirty="0">
                <a:solidFill>
                  <a:srgbClr val="00B050"/>
                </a:solidFill>
                <a:highlight>
                  <a:srgbClr val="FFFF00"/>
                </a:highlight>
              </a:rPr>
              <a:t>Cultural and Educational Rights</a:t>
            </a: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0E34065D-4A29-494A-B53F-D8D7CA4F473E}"/>
              </a:ext>
            </a:extLst>
          </p:cNvPr>
          <p:cNvSpPr>
            <a:spLocks noGrp="1"/>
          </p:cNvSpPr>
          <p:nvPr>
            <p:ph idx="1"/>
          </p:nvPr>
        </p:nvSpPr>
        <p:spPr/>
        <p:txBody>
          <a:bodyPr>
            <a:normAutofit/>
          </a:bodyPr>
          <a:lstStyle/>
          <a:p>
            <a:pPr algn="l"/>
            <a:r>
              <a:rPr lang="en-US" sz="2000" b="0" i="0" dirty="0">
                <a:solidFill>
                  <a:srgbClr val="202122"/>
                </a:solidFill>
                <a:effectLst/>
                <a:latin typeface="Arial" panose="020B0604020202020204" pitchFamily="34" charset="0"/>
              </a:rPr>
              <a:t>The Constitution guarantees every single citizen of India both rights to education and </a:t>
            </a:r>
            <a:r>
              <a:rPr lang="en-US" sz="2000" b="0" i="0" u="none" strike="noStrike" dirty="0">
                <a:solidFill>
                  <a:srgbClr val="0B0080"/>
                </a:solidFill>
                <a:effectLst/>
                <a:latin typeface="Arial" panose="020B0604020202020204" pitchFamily="34" charset="0"/>
                <a:hlinkClick r:id="rId3" tooltip="Culture of India"/>
              </a:rPr>
              <a:t>cultures</a:t>
            </a:r>
            <a:r>
              <a:rPr lang="en-US" sz="2000" b="0" i="0" dirty="0">
                <a:solidFill>
                  <a:srgbClr val="202122"/>
                </a:solidFill>
                <a:effectLst/>
                <a:latin typeface="Arial" panose="020B0604020202020204" pitchFamily="34" charset="0"/>
              </a:rPr>
              <a:t>. The Constitution also provides special measures, to protect the rights of the minorities. Any community that has a language and a script of its own has the right to conserve and develop it. No citizen can be discriminated against for admission in the state or state-aided institutions.</a:t>
            </a:r>
          </a:p>
          <a:p>
            <a:pPr algn="l"/>
            <a:r>
              <a:rPr lang="en-US" sz="2000" b="0" i="0" dirty="0">
                <a:solidFill>
                  <a:srgbClr val="202122"/>
                </a:solidFill>
                <a:effectLst/>
                <a:latin typeface="Arial" panose="020B0604020202020204" pitchFamily="34" charset="0"/>
              </a:rPr>
              <a:t>In a precedent-setting judgment in 1980, the Supreme Court held that the state can take regulatory measures to promote the efficiency and excellence of educational standards. It can also issue guidelines for ensuring the security of the services of the teachers or other employees of the institution. In another judgment delivered on 31 October 2002, the Supreme Court ruled that in case of aided minority institutions offering professional courses, admission could be only through a common entrance test conducted by State or a university. Even an unaided minority institution ought not to ignore the merit of the students for admission</a:t>
            </a:r>
          </a:p>
          <a:p>
            <a:endParaRPr lang="en-IN" sz="2000" dirty="0"/>
          </a:p>
        </p:txBody>
      </p:sp>
    </p:spTree>
    <p:extLst>
      <p:ext uri="{BB962C8B-B14F-4D97-AF65-F5344CB8AC3E}">
        <p14:creationId xmlns:p14="http://schemas.microsoft.com/office/powerpoint/2010/main" val="203656600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A2FD-8E54-4E08-8D6D-4E8CE56EEE6F}"/>
              </a:ext>
            </a:extLst>
          </p:cNvPr>
          <p:cNvSpPr>
            <a:spLocks noGrp="1"/>
          </p:cNvSpPr>
          <p:nvPr>
            <p:ph type="title"/>
          </p:nvPr>
        </p:nvSpPr>
        <p:spPr/>
        <p:txBody>
          <a:bodyPr/>
          <a:lstStyle/>
          <a:p>
            <a:pPr algn="ctr"/>
            <a:r>
              <a:rPr lang="en-IN" dirty="0">
                <a:solidFill>
                  <a:srgbClr val="00B050"/>
                </a:solidFill>
                <a:highlight>
                  <a:srgbClr val="FFFF00"/>
                </a:highlight>
              </a:rPr>
              <a:t>Right To Constitutional  Remedies</a:t>
            </a:r>
            <a:br>
              <a:rPr lang="en-IN" dirty="0">
                <a:solidFill>
                  <a:srgbClr val="00B050"/>
                </a:solidFill>
                <a:highlight>
                  <a:srgbClr val="FFFF00"/>
                </a:highlight>
              </a:rPr>
            </a:br>
            <a:endParaRPr lang="en-IN" dirty="0">
              <a:solidFill>
                <a:srgbClr val="00B050"/>
              </a:solidFill>
              <a:highlight>
                <a:srgbClr val="FFFF00"/>
              </a:highlight>
            </a:endParaRPr>
          </a:p>
        </p:txBody>
      </p:sp>
      <p:sp>
        <p:nvSpPr>
          <p:cNvPr id="3" name="Content Placeholder 2">
            <a:extLst>
              <a:ext uri="{FF2B5EF4-FFF2-40B4-BE49-F238E27FC236}">
                <a16:creationId xmlns:a16="http://schemas.microsoft.com/office/drawing/2014/main" id="{06B41CC4-4339-4510-B6F7-21DDA8715427}"/>
              </a:ext>
            </a:extLst>
          </p:cNvPr>
          <p:cNvSpPr>
            <a:spLocks noGrp="1"/>
          </p:cNvSpPr>
          <p:nvPr>
            <p:ph idx="1"/>
          </p:nvPr>
        </p:nvSpPr>
        <p:spPr/>
        <p:txBody>
          <a:bodyPr>
            <a:normAutofit/>
          </a:bodyPr>
          <a:lstStyle/>
          <a:p>
            <a:pPr algn="l"/>
            <a:r>
              <a:rPr lang="en-US" sz="2000" b="0" i="0" dirty="0">
                <a:solidFill>
                  <a:srgbClr val="202122"/>
                </a:solidFill>
                <a:effectLst/>
                <a:latin typeface="Arial" panose="020B0604020202020204" pitchFamily="34" charset="0"/>
              </a:rPr>
              <a:t>Right to constitutional remedies (Articles 32 to 35) empowers the citizens to move to a court of law in case of any denial of the fundamental rights. For instance, in case of imprisonment, any citizen can ask the court to see if it is according to the provisions of the law of the country by lodging a </a:t>
            </a:r>
            <a:r>
              <a:rPr lang="en-US" sz="2000" b="0" i="0" u="none" strike="noStrike" dirty="0">
                <a:solidFill>
                  <a:srgbClr val="0B0080"/>
                </a:solidFill>
                <a:effectLst/>
                <a:latin typeface="Arial" panose="020B0604020202020204" pitchFamily="34" charset="0"/>
                <a:hlinkClick r:id="rId3" tooltip="Public interest litigation in India"/>
              </a:rPr>
              <a:t>public interest litigation</a:t>
            </a:r>
            <a:r>
              <a:rPr lang="en-US" sz="2000" b="0" i="0" dirty="0">
                <a:solidFill>
                  <a:srgbClr val="202122"/>
                </a:solidFill>
                <a:effectLst/>
                <a:latin typeface="Arial" panose="020B0604020202020204" pitchFamily="34" charset="0"/>
              </a:rPr>
              <a:t>. If the court finds that it is not, the person must be freed. This procedure of asking the courts to preserve or safeguard the citizen's fundamental rights can be done in various ways. </a:t>
            </a:r>
          </a:p>
          <a:p>
            <a:pPr algn="l"/>
            <a:r>
              <a:rPr lang="en-US" sz="2000" b="0" i="0" dirty="0">
                <a:solidFill>
                  <a:srgbClr val="202122"/>
                </a:solidFill>
                <a:effectLst/>
                <a:latin typeface="Arial" panose="020B0604020202020204" pitchFamily="34" charset="0"/>
              </a:rPr>
              <a:t>This allows a citizen to move to court if they believe that any of their Fundamental Rights have been violated by the State. Article 32 is also called the citizens' right to protect and defend the constitution as it can be used by the citizens to enforce the constitution through the judiciary. Dr. B. R. Ambedkar declared the right to constitutional remedies "the heart and soul" of the Indian constitution. When a national or state emergency is declared, this right is suspended by the government.</a:t>
            </a:r>
          </a:p>
          <a:p>
            <a:endParaRPr lang="en-IN" sz="2000" dirty="0"/>
          </a:p>
        </p:txBody>
      </p:sp>
    </p:spTree>
    <p:extLst>
      <p:ext uri="{BB962C8B-B14F-4D97-AF65-F5344CB8AC3E}">
        <p14:creationId xmlns:p14="http://schemas.microsoft.com/office/powerpoint/2010/main" val="24920181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TotalTime>
  <Words>1998</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 Fundamental Rights And Duties</vt:lpstr>
      <vt:lpstr>Fundamental Rights and Duties</vt:lpstr>
      <vt:lpstr>Fundamental Rights and Duties</vt:lpstr>
      <vt:lpstr>Right to Equality</vt:lpstr>
      <vt:lpstr>Right To Freedom</vt:lpstr>
      <vt:lpstr>Right to Exploitation</vt:lpstr>
      <vt:lpstr>Right to Freedom of Religion</vt:lpstr>
      <vt:lpstr>Cultural and Educational Rights</vt:lpstr>
      <vt:lpstr>Right To Constitutional  Remedies </vt:lpstr>
      <vt:lpstr>Types of Writs</vt:lpstr>
      <vt:lpstr>Fundamental Duties</vt:lpstr>
      <vt:lpstr>Conclusion</vt:lpstr>
      <vt:lpstr>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Fundamental Rights And Duties</dc:title>
  <dc:creator>ARO CHHAJED</dc:creator>
  <cp:lastModifiedBy>ARO CHHAJED</cp:lastModifiedBy>
  <cp:revision>5</cp:revision>
  <dcterms:created xsi:type="dcterms:W3CDTF">2021-01-11T06:01:19Z</dcterms:created>
  <dcterms:modified xsi:type="dcterms:W3CDTF">2021-01-12T13:11:19Z</dcterms:modified>
</cp:coreProperties>
</file>