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6" r:id="rId12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6"/>
  </p:normalViewPr>
  <p:slideViewPr>
    <p:cSldViewPr>
      <p:cViewPr varScale="1">
        <p:scale>
          <a:sx n="273" d="100"/>
          <a:sy n="273" d="100"/>
        </p:scale>
        <p:origin x="271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notesMaster" Target="notesMasters/notesMaster1.xml"/><Relationship Id="rId122" Type="http://schemas.openxmlformats.org/officeDocument/2006/relationships/presProps" Target="presProps.xml"/><Relationship Id="rId123" Type="http://schemas.openxmlformats.org/officeDocument/2006/relationships/viewProps" Target="viewProps.xml"/><Relationship Id="rId124" Type="http://schemas.openxmlformats.org/officeDocument/2006/relationships/theme" Target="theme/theme1.xml"/><Relationship Id="rId12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38610-109C-0E4C-B8DE-3D71DB6D810B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D6366-C338-8E40-B9EC-8A7DF3F6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2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29206" y="71245"/>
            <a:ext cx="1151686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7126" y="71245"/>
            <a:ext cx="1013460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06EB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529" y="718706"/>
            <a:ext cx="3911041" cy="2366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slide" Target="slide1.xml"/><Relationship Id="rId5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1.xml"/><Relationship Id="rId5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145" y="71245"/>
            <a:ext cx="90296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275783" y="1369113"/>
            <a:ext cx="189504" cy="189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783" y="2105738"/>
            <a:ext cx="189504" cy="189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4439" y="1291750"/>
            <a:ext cx="1263650" cy="1024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sz="1700" spc="-30" dirty="0">
                <a:solidFill>
                  <a:srgbClr val="FF0000"/>
                </a:solidFill>
                <a:latin typeface="Calibri"/>
                <a:cs typeface="Calibri"/>
                <a:hlinkClick r:id="rId4" action="ppaction://hlinksldjump"/>
              </a:rPr>
              <a:t>Arrays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AutoNum type="arabicPlain"/>
            </a:pPr>
            <a:endParaRPr sz="2000">
              <a:latin typeface="Times New Roman"/>
              <a:cs typeface="Times New Roman"/>
            </a:endParaRPr>
          </a:p>
          <a:p>
            <a:pPr marL="233679" indent="-220979">
              <a:lnSpc>
                <a:spcPct val="100000"/>
              </a:lnSpc>
              <a:spcBef>
                <a:spcPts val="146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sz="1700" spc="-25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Linked</a:t>
            </a:r>
            <a:r>
              <a:rPr sz="1700" spc="75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700" spc="5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Lists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094" y="71245"/>
            <a:ext cx="36487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What’s </a:t>
            </a:r>
            <a:r>
              <a:rPr spc="-50" dirty="0"/>
              <a:t>Special </a:t>
            </a:r>
            <a:r>
              <a:rPr spc="-55" dirty="0"/>
              <a:t>About</a:t>
            </a:r>
            <a:r>
              <a:rPr spc="-315" dirty="0"/>
              <a:t> </a:t>
            </a:r>
            <a:r>
              <a:rPr spc="-70" dirty="0"/>
              <a:t>Arrays?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19471" y="1820534"/>
          <a:ext cx="1764662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  <a:gridCol w="252094"/>
                <a:gridCol w="252094"/>
              </a:tblGrid>
              <a:tr h="278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7294" y="982079"/>
            <a:ext cx="3807460" cy="137096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-30" dirty="0">
                <a:latin typeface="Calibri"/>
                <a:cs typeface="Calibri"/>
              </a:rPr>
              <a:t>Constant-time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access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-10" dirty="0">
                <a:latin typeface="Calibri"/>
                <a:cs typeface="Calibri"/>
              </a:rPr>
              <a:t>array_addr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15" dirty="0">
                <a:latin typeface="Tahoma"/>
                <a:cs typeface="Tahoma"/>
              </a:rPr>
              <a:t>+</a:t>
            </a:r>
            <a:r>
              <a:rPr sz="1700" spc="-155" dirty="0">
                <a:latin typeface="Tahoma"/>
                <a:cs typeface="Tahoma"/>
              </a:rPr>
              <a:t> </a:t>
            </a:r>
            <a:r>
              <a:rPr sz="1700" spc="-15" dirty="0">
                <a:latin typeface="Calibri"/>
                <a:cs typeface="Calibri"/>
              </a:rPr>
              <a:t>elem_size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i="1" spc="335" dirty="0">
                <a:latin typeface="Arial"/>
                <a:cs typeface="Arial"/>
              </a:rPr>
              <a:t>×</a:t>
            </a:r>
            <a:r>
              <a:rPr sz="1700" i="1" spc="-95" dirty="0">
                <a:latin typeface="Arial"/>
                <a:cs typeface="Arial"/>
              </a:rPr>
              <a:t> </a:t>
            </a:r>
            <a:r>
              <a:rPr sz="1700" spc="15" dirty="0">
                <a:latin typeface="Tahoma"/>
                <a:cs typeface="Tahoma"/>
              </a:rPr>
              <a:t>(</a:t>
            </a:r>
            <a:r>
              <a:rPr sz="1700" i="1" spc="15" dirty="0">
                <a:latin typeface="Gill Sans MT"/>
                <a:cs typeface="Gill Sans MT"/>
              </a:rPr>
              <a:t>i</a:t>
            </a:r>
            <a:r>
              <a:rPr sz="1700" i="1" spc="60" dirty="0">
                <a:latin typeface="Gill Sans MT"/>
                <a:cs typeface="Gill Sans MT"/>
              </a:rPr>
              <a:t> </a:t>
            </a:r>
            <a:r>
              <a:rPr sz="1700" i="1" spc="335" dirty="0">
                <a:latin typeface="Arial"/>
                <a:cs typeface="Arial"/>
              </a:rPr>
              <a:t>−</a:t>
            </a:r>
            <a:r>
              <a:rPr sz="1700" i="1" spc="-95" dirty="0">
                <a:latin typeface="Arial"/>
                <a:cs typeface="Arial"/>
              </a:rPr>
              <a:t> </a:t>
            </a:r>
            <a:r>
              <a:rPr sz="1700" dirty="0">
                <a:latin typeface="Calibri"/>
                <a:cs typeface="Calibri"/>
              </a:rPr>
              <a:t>first_index</a:t>
            </a:r>
            <a:r>
              <a:rPr sz="170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Times New Roman"/>
              <a:cs typeface="Times New Roman"/>
            </a:endParaRPr>
          </a:p>
          <a:p>
            <a:pPr marL="105410" algn="ctr">
              <a:lnSpc>
                <a:spcPct val="100000"/>
              </a:lnSpc>
              <a:tabLst>
                <a:tab pos="357505" algn="l"/>
                <a:tab pos="609600" algn="l"/>
                <a:tab pos="861694" algn="l"/>
                <a:tab pos="1113790" algn="l"/>
                <a:tab pos="1365885" algn="l"/>
                <a:tab pos="1617345" algn="l"/>
              </a:tabLst>
            </a:pPr>
            <a:r>
              <a:rPr sz="1700" spc="-55" dirty="0">
                <a:latin typeface="Calibri"/>
                <a:cs typeface="Calibri"/>
              </a:rPr>
              <a:t>1	2	3	4	5	6	7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291" y="71245"/>
            <a:ext cx="22847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Doubly-Linked</a:t>
            </a:r>
            <a:r>
              <a:rPr spc="175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477237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582" y="1666107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8026" y="1477237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5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96246" y="1666107"/>
            <a:ext cx="29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9993" y="135125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39993" y="1351258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39993" y="163925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9993" y="192725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9997" y="135125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79997" y="1351258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79997" y="163925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9997" y="192725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20001" y="1351258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20001" y="163925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0001" y="192725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4004" y="1583359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18158" y="1564397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49294" y="187136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374717" y="19988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3368" y="1852400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12772" y="63213"/>
                </a:moveTo>
                <a:lnTo>
                  <a:pt x="13295" y="51082"/>
                </a:lnTo>
                <a:lnTo>
                  <a:pt x="9843" y="36593"/>
                </a:lnTo>
                <a:lnTo>
                  <a:pt x="4662" y="23561"/>
                </a:lnTo>
                <a:lnTo>
                  <a:pt x="0" y="15801"/>
                </a:lnTo>
                <a:lnTo>
                  <a:pt x="9041" y="15351"/>
                </a:lnTo>
                <a:lnTo>
                  <a:pt x="22750" y="12394"/>
                </a:lnTo>
                <a:lnTo>
                  <a:pt x="36706" y="7191"/>
                </a:lnTo>
                <a:lnTo>
                  <a:pt x="46489" y="0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24011" y="1583359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58161" y="1564397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9300" y="187136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374714" y="19988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83374" y="1852400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12772" y="63213"/>
                </a:moveTo>
                <a:lnTo>
                  <a:pt x="13295" y="51082"/>
                </a:lnTo>
                <a:lnTo>
                  <a:pt x="9843" y="36593"/>
                </a:lnTo>
                <a:lnTo>
                  <a:pt x="4662" y="23561"/>
                </a:lnTo>
                <a:lnTo>
                  <a:pt x="0" y="15801"/>
                </a:lnTo>
                <a:lnTo>
                  <a:pt x="9041" y="15351"/>
                </a:lnTo>
                <a:lnTo>
                  <a:pt x="22750" y="12394"/>
                </a:lnTo>
                <a:lnTo>
                  <a:pt x="36706" y="7191"/>
                </a:lnTo>
                <a:lnTo>
                  <a:pt x="46489" y="0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002" y="1918241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69" h="306069">
                <a:moveTo>
                  <a:pt x="0" y="306003"/>
                </a:moveTo>
                <a:lnTo>
                  <a:pt x="30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3996" y="1497838"/>
            <a:ext cx="553720" cy="105410"/>
          </a:xfrm>
          <a:custGeom>
            <a:avLst/>
            <a:gdLst/>
            <a:ahLst/>
            <a:cxnLst/>
            <a:rect l="l" t="t" r="r" b="b"/>
            <a:pathLst>
              <a:path w="553719" h="105409">
                <a:moveTo>
                  <a:pt x="0" y="105399"/>
                </a:moveTo>
                <a:lnTo>
                  <a:pt x="553345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84290" y="1467715"/>
            <a:ext cx="40005" cy="70485"/>
          </a:xfrm>
          <a:custGeom>
            <a:avLst/>
            <a:gdLst/>
            <a:ahLst/>
            <a:cxnLst/>
            <a:rect l="l" t="t" r="r" b="b"/>
            <a:pathLst>
              <a:path w="40005" h="70484">
                <a:moveTo>
                  <a:pt x="0" y="0"/>
                </a:moveTo>
                <a:lnTo>
                  <a:pt x="7193" y="9761"/>
                </a:lnTo>
                <a:lnTo>
                  <a:pt x="18956" y="18865"/>
                </a:lnTo>
                <a:lnTo>
                  <a:pt x="31150" y="25754"/>
                </a:lnTo>
                <a:lnTo>
                  <a:pt x="39638" y="28867"/>
                </a:lnTo>
                <a:lnTo>
                  <a:pt x="32889" y="34883"/>
                </a:lnTo>
                <a:lnTo>
                  <a:pt x="24080" y="45771"/>
                </a:lnTo>
                <a:lnTo>
                  <a:pt x="16487" y="58562"/>
                </a:lnTo>
                <a:lnTo>
                  <a:pt x="13385" y="70284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25330" y="1307628"/>
            <a:ext cx="918844" cy="295910"/>
          </a:xfrm>
          <a:custGeom>
            <a:avLst/>
            <a:gdLst/>
            <a:ahLst/>
            <a:cxnLst/>
            <a:rect l="l" t="t" r="r" b="b"/>
            <a:pathLst>
              <a:path w="918845" h="295909">
                <a:moveTo>
                  <a:pt x="918705" y="295609"/>
                </a:moveTo>
                <a:lnTo>
                  <a:pt x="899392" y="256737"/>
                </a:lnTo>
                <a:lnTo>
                  <a:pt x="876343" y="220476"/>
                </a:lnTo>
                <a:lnTo>
                  <a:pt x="849854" y="186857"/>
                </a:lnTo>
                <a:lnTo>
                  <a:pt x="820224" y="155910"/>
                </a:lnTo>
                <a:lnTo>
                  <a:pt x="787750" y="127664"/>
                </a:lnTo>
                <a:lnTo>
                  <a:pt x="752731" y="102151"/>
                </a:lnTo>
                <a:lnTo>
                  <a:pt x="715465" y="79400"/>
                </a:lnTo>
                <a:lnTo>
                  <a:pt x="676249" y="59440"/>
                </a:lnTo>
                <a:lnTo>
                  <a:pt x="635382" y="42303"/>
                </a:lnTo>
                <a:lnTo>
                  <a:pt x="593161" y="28018"/>
                </a:lnTo>
                <a:lnTo>
                  <a:pt x="549884" y="16615"/>
                </a:lnTo>
                <a:lnTo>
                  <a:pt x="505849" y="8124"/>
                </a:lnTo>
                <a:lnTo>
                  <a:pt x="461355" y="2576"/>
                </a:lnTo>
                <a:lnTo>
                  <a:pt x="416698" y="0"/>
                </a:lnTo>
                <a:lnTo>
                  <a:pt x="372178" y="426"/>
                </a:lnTo>
                <a:lnTo>
                  <a:pt x="328092" y="3884"/>
                </a:lnTo>
                <a:lnTo>
                  <a:pt x="284737" y="10406"/>
                </a:lnTo>
                <a:lnTo>
                  <a:pt x="242412" y="20019"/>
                </a:lnTo>
                <a:lnTo>
                  <a:pt x="201415" y="32755"/>
                </a:lnTo>
                <a:lnTo>
                  <a:pt x="162044" y="48644"/>
                </a:lnTo>
                <a:lnTo>
                  <a:pt x="124596" y="67716"/>
                </a:lnTo>
                <a:lnTo>
                  <a:pt x="89370" y="90000"/>
                </a:lnTo>
                <a:lnTo>
                  <a:pt x="56663" y="115527"/>
                </a:lnTo>
                <a:lnTo>
                  <a:pt x="26774" y="144327"/>
                </a:lnTo>
                <a:lnTo>
                  <a:pt x="0" y="17643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12618" y="1441104"/>
            <a:ext cx="57785" cy="48895"/>
          </a:xfrm>
          <a:custGeom>
            <a:avLst/>
            <a:gdLst/>
            <a:ahLst/>
            <a:cxnLst/>
            <a:rect l="l" t="t" r="r" b="b"/>
            <a:pathLst>
              <a:path w="57785" h="48894">
                <a:moveTo>
                  <a:pt x="57507" y="42777"/>
                </a:moveTo>
                <a:lnTo>
                  <a:pt x="45585" y="40451"/>
                </a:lnTo>
                <a:lnTo>
                  <a:pt x="30737" y="41706"/>
                </a:lnTo>
                <a:lnTo>
                  <a:pt x="17073" y="44889"/>
                </a:lnTo>
                <a:lnTo>
                  <a:pt x="8702" y="48345"/>
                </a:lnTo>
                <a:lnTo>
                  <a:pt x="9604" y="39333"/>
                </a:lnTo>
                <a:lnTo>
                  <a:pt x="8723" y="25331"/>
                </a:lnTo>
                <a:lnTo>
                  <a:pt x="5655" y="10749"/>
                </a:lnTo>
                <a:lnTo>
                  <a:pt x="0" y="0"/>
                </a:lnTo>
              </a:path>
            </a:pathLst>
          </a:custGeom>
          <a:ln w="144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11018" y="1630238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69" h="306069">
                <a:moveTo>
                  <a:pt x="0" y="306002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23214" y="2791683"/>
            <a:ext cx="7937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latin typeface="Courier New"/>
                <a:cs typeface="Courier New"/>
              </a:rPr>
              <a:t>PopBack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291" y="71245"/>
            <a:ext cx="22847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Doubly-Linked</a:t>
            </a:r>
            <a:r>
              <a:rPr spc="175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477237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582" y="1666107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8026" y="1477237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5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96246" y="1666107"/>
            <a:ext cx="29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9993" y="135125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39993" y="1351258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39993" y="163925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9993" y="192725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9997" y="135125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79997" y="1351258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79997" y="163925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9997" y="192725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20001" y="1351258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20001" y="163925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0001" y="192725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4004" y="1583359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18158" y="1564397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49294" y="187136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374717" y="19988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3368" y="1852400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12772" y="63213"/>
                </a:moveTo>
                <a:lnTo>
                  <a:pt x="13295" y="51082"/>
                </a:lnTo>
                <a:lnTo>
                  <a:pt x="9843" y="36593"/>
                </a:lnTo>
                <a:lnTo>
                  <a:pt x="4662" y="23561"/>
                </a:lnTo>
                <a:lnTo>
                  <a:pt x="0" y="15801"/>
                </a:lnTo>
                <a:lnTo>
                  <a:pt x="9041" y="15351"/>
                </a:lnTo>
                <a:lnTo>
                  <a:pt x="22750" y="12394"/>
                </a:lnTo>
                <a:lnTo>
                  <a:pt x="36706" y="7191"/>
                </a:lnTo>
                <a:lnTo>
                  <a:pt x="46489" y="0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24011" y="1583359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58161" y="1564397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9300" y="187136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374714" y="19988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83374" y="1852400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12772" y="63213"/>
                </a:moveTo>
                <a:lnTo>
                  <a:pt x="13295" y="51082"/>
                </a:lnTo>
                <a:lnTo>
                  <a:pt x="9843" y="36593"/>
                </a:lnTo>
                <a:lnTo>
                  <a:pt x="4662" y="23561"/>
                </a:lnTo>
                <a:lnTo>
                  <a:pt x="0" y="15801"/>
                </a:lnTo>
                <a:lnTo>
                  <a:pt x="9041" y="15351"/>
                </a:lnTo>
                <a:lnTo>
                  <a:pt x="22750" y="12394"/>
                </a:lnTo>
                <a:lnTo>
                  <a:pt x="36706" y="7191"/>
                </a:lnTo>
                <a:lnTo>
                  <a:pt x="46489" y="0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002" y="1918241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69" h="306069">
                <a:moveTo>
                  <a:pt x="0" y="306003"/>
                </a:moveTo>
                <a:lnTo>
                  <a:pt x="30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3996" y="1497838"/>
            <a:ext cx="553720" cy="105410"/>
          </a:xfrm>
          <a:custGeom>
            <a:avLst/>
            <a:gdLst/>
            <a:ahLst/>
            <a:cxnLst/>
            <a:rect l="l" t="t" r="r" b="b"/>
            <a:pathLst>
              <a:path w="553719" h="105409">
                <a:moveTo>
                  <a:pt x="0" y="105399"/>
                </a:moveTo>
                <a:lnTo>
                  <a:pt x="553345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84290" y="1467715"/>
            <a:ext cx="40005" cy="70485"/>
          </a:xfrm>
          <a:custGeom>
            <a:avLst/>
            <a:gdLst/>
            <a:ahLst/>
            <a:cxnLst/>
            <a:rect l="l" t="t" r="r" b="b"/>
            <a:pathLst>
              <a:path w="40005" h="70484">
                <a:moveTo>
                  <a:pt x="0" y="0"/>
                </a:moveTo>
                <a:lnTo>
                  <a:pt x="7193" y="9761"/>
                </a:lnTo>
                <a:lnTo>
                  <a:pt x="18956" y="18865"/>
                </a:lnTo>
                <a:lnTo>
                  <a:pt x="31150" y="25754"/>
                </a:lnTo>
                <a:lnTo>
                  <a:pt x="39638" y="28867"/>
                </a:lnTo>
                <a:lnTo>
                  <a:pt x="32889" y="34883"/>
                </a:lnTo>
                <a:lnTo>
                  <a:pt x="24080" y="45771"/>
                </a:lnTo>
                <a:lnTo>
                  <a:pt x="16487" y="58562"/>
                </a:lnTo>
                <a:lnTo>
                  <a:pt x="13385" y="70284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25330" y="1307628"/>
            <a:ext cx="918844" cy="295910"/>
          </a:xfrm>
          <a:custGeom>
            <a:avLst/>
            <a:gdLst/>
            <a:ahLst/>
            <a:cxnLst/>
            <a:rect l="l" t="t" r="r" b="b"/>
            <a:pathLst>
              <a:path w="918845" h="295909">
                <a:moveTo>
                  <a:pt x="918705" y="295609"/>
                </a:moveTo>
                <a:lnTo>
                  <a:pt x="899392" y="256737"/>
                </a:lnTo>
                <a:lnTo>
                  <a:pt x="876343" y="220476"/>
                </a:lnTo>
                <a:lnTo>
                  <a:pt x="849854" y="186857"/>
                </a:lnTo>
                <a:lnTo>
                  <a:pt x="820224" y="155910"/>
                </a:lnTo>
                <a:lnTo>
                  <a:pt x="787750" y="127664"/>
                </a:lnTo>
                <a:lnTo>
                  <a:pt x="752731" y="102151"/>
                </a:lnTo>
                <a:lnTo>
                  <a:pt x="715465" y="79400"/>
                </a:lnTo>
                <a:lnTo>
                  <a:pt x="676249" y="59440"/>
                </a:lnTo>
                <a:lnTo>
                  <a:pt x="635382" y="42303"/>
                </a:lnTo>
                <a:lnTo>
                  <a:pt x="593161" y="28018"/>
                </a:lnTo>
                <a:lnTo>
                  <a:pt x="549884" y="16615"/>
                </a:lnTo>
                <a:lnTo>
                  <a:pt x="505849" y="8124"/>
                </a:lnTo>
                <a:lnTo>
                  <a:pt x="461355" y="2576"/>
                </a:lnTo>
                <a:lnTo>
                  <a:pt x="416698" y="0"/>
                </a:lnTo>
                <a:lnTo>
                  <a:pt x="372178" y="426"/>
                </a:lnTo>
                <a:lnTo>
                  <a:pt x="328092" y="3884"/>
                </a:lnTo>
                <a:lnTo>
                  <a:pt x="284737" y="10406"/>
                </a:lnTo>
                <a:lnTo>
                  <a:pt x="242412" y="20019"/>
                </a:lnTo>
                <a:lnTo>
                  <a:pt x="201415" y="32755"/>
                </a:lnTo>
                <a:lnTo>
                  <a:pt x="162044" y="48644"/>
                </a:lnTo>
                <a:lnTo>
                  <a:pt x="124596" y="67716"/>
                </a:lnTo>
                <a:lnTo>
                  <a:pt x="89370" y="90000"/>
                </a:lnTo>
                <a:lnTo>
                  <a:pt x="56663" y="115527"/>
                </a:lnTo>
                <a:lnTo>
                  <a:pt x="26774" y="144327"/>
                </a:lnTo>
                <a:lnTo>
                  <a:pt x="0" y="17643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12618" y="1441104"/>
            <a:ext cx="57785" cy="48895"/>
          </a:xfrm>
          <a:custGeom>
            <a:avLst/>
            <a:gdLst/>
            <a:ahLst/>
            <a:cxnLst/>
            <a:rect l="l" t="t" r="r" b="b"/>
            <a:pathLst>
              <a:path w="57785" h="48894">
                <a:moveTo>
                  <a:pt x="57507" y="42777"/>
                </a:moveTo>
                <a:lnTo>
                  <a:pt x="45585" y="40451"/>
                </a:lnTo>
                <a:lnTo>
                  <a:pt x="30737" y="41706"/>
                </a:lnTo>
                <a:lnTo>
                  <a:pt x="17073" y="44889"/>
                </a:lnTo>
                <a:lnTo>
                  <a:pt x="8702" y="48345"/>
                </a:lnTo>
                <a:lnTo>
                  <a:pt x="9604" y="39333"/>
                </a:lnTo>
                <a:lnTo>
                  <a:pt x="8723" y="25331"/>
                </a:lnTo>
                <a:lnTo>
                  <a:pt x="5655" y="10749"/>
                </a:lnTo>
                <a:lnTo>
                  <a:pt x="0" y="0"/>
                </a:lnTo>
              </a:path>
            </a:pathLst>
          </a:custGeom>
          <a:ln w="144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11018" y="1630238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69" h="306069">
                <a:moveTo>
                  <a:pt x="0" y="306002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23214" y="2791683"/>
            <a:ext cx="7937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latin typeface="Courier New"/>
                <a:cs typeface="Courier New"/>
              </a:rPr>
              <a:t>PopBack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42923" y="2791683"/>
            <a:ext cx="4565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200" dirty="0">
                <a:latin typeface="Gill Sans MT"/>
                <a:cs typeface="Gill Sans MT"/>
              </a:rPr>
              <a:t>O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spc="-5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080" y="71245"/>
            <a:ext cx="21971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Doubly-linked</a:t>
            </a:r>
            <a:r>
              <a:rPr spc="150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89420" y="494233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20" y="905154"/>
            <a:ext cx="4029710" cy="2551430"/>
          </a:xfrm>
          <a:custGeom>
            <a:avLst/>
            <a:gdLst/>
            <a:ahLst/>
            <a:cxnLst/>
            <a:rect l="l" t="t" r="r" b="b"/>
            <a:pathLst>
              <a:path w="4029710" h="2551429">
                <a:moveTo>
                  <a:pt x="4029151" y="2550845"/>
                </a:moveTo>
                <a:lnTo>
                  <a:pt x="4029151" y="0"/>
                </a:lnTo>
                <a:lnTo>
                  <a:pt x="0" y="0"/>
                </a:lnTo>
                <a:lnTo>
                  <a:pt x="0" y="2550845"/>
                </a:lnTo>
                <a:lnTo>
                  <a:pt x="4029151" y="2550845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05023"/>
            <a:ext cx="3093720" cy="121348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-5" dirty="0">
                <a:solidFill>
                  <a:srgbClr val="FF0000"/>
                </a:solidFill>
                <a:latin typeface="Times New Roman"/>
                <a:cs typeface="Times New Roman"/>
              </a:rPr>
              <a:t>PushBack</a:t>
            </a:r>
            <a:r>
              <a:rPr sz="2050" spc="-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5" dirty="0">
                <a:solidFill>
                  <a:srgbClr val="FF0000"/>
                </a:solidFill>
                <a:latin typeface="Gill Sans MT"/>
                <a:cs typeface="Gill Sans MT"/>
              </a:rPr>
              <a:t>key</a:t>
            </a:r>
            <a:r>
              <a:rPr sz="2050" i="1" spc="-40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50" spc="-3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700" i="1" spc="25" dirty="0">
                <a:latin typeface="Gill Sans MT"/>
                <a:cs typeface="Gill Sans MT"/>
              </a:rPr>
              <a:t>node </a:t>
            </a:r>
            <a:r>
              <a:rPr sz="1700" i="1" spc="-120" dirty="0">
                <a:latin typeface="Arial"/>
                <a:cs typeface="Arial"/>
              </a:rPr>
              <a:t>←</a:t>
            </a:r>
            <a:r>
              <a:rPr sz="1700" spc="-120" dirty="0">
                <a:latin typeface="Courier New"/>
                <a:cs typeface="Courier New"/>
              </a:rPr>
              <a:t>new</a:t>
            </a:r>
            <a:r>
              <a:rPr sz="1700" spc="-125" dirty="0">
                <a:latin typeface="Courier New"/>
                <a:cs typeface="Courier New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node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i="1" spc="25" dirty="0">
                <a:latin typeface="Gill Sans MT"/>
                <a:cs typeface="Gill Sans MT"/>
              </a:rPr>
              <a:t>node</a:t>
            </a:r>
            <a:r>
              <a:rPr sz="1700" i="1" spc="25" dirty="0">
                <a:latin typeface="Arial"/>
                <a:cs typeface="Arial"/>
              </a:rPr>
              <a:t>.</a:t>
            </a:r>
            <a:r>
              <a:rPr sz="1700" i="1" spc="25" dirty="0">
                <a:latin typeface="Gill Sans MT"/>
                <a:cs typeface="Gill Sans MT"/>
              </a:rPr>
              <a:t>key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5" dirty="0">
                <a:latin typeface="Gill Sans MT"/>
                <a:cs typeface="Gill Sans MT"/>
              </a:rPr>
              <a:t>key </a:t>
            </a:r>
            <a:r>
              <a:rPr sz="1700" spc="-160" dirty="0">
                <a:latin typeface="Courier New"/>
                <a:cs typeface="Courier New"/>
              </a:rPr>
              <a:t>; </a:t>
            </a:r>
            <a:r>
              <a:rPr sz="1700" i="1" spc="35" dirty="0">
                <a:latin typeface="Gill Sans MT"/>
                <a:cs typeface="Gill Sans MT"/>
              </a:rPr>
              <a:t>node</a:t>
            </a:r>
            <a:r>
              <a:rPr sz="1700" i="1" spc="35" dirty="0">
                <a:latin typeface="Arial"/>
                <a:cs typeface="Arial"/>
              </a:rPr>
              <a:t>.</a:t>
            </a:r>
            <a:r>
              <a:rPr sz="1700" i="1" spc="35" dirty="0">
                <a:latin typeface="Gill Sans MT"/>
                <a:cs typeface="Gill Sans MT"/>
              </a:rPr>
              <a:t>next</a:t>
            </a:r>
            <a:r>
              <a:rPr sz="1700" i="1" spc="-50" dirty="0">
                <a:latin typeface="Gill Sans MT"/>
                <a:cs typeface="Gill Sans MT"/>
              </a:rPr>
              <a:t> </a:t>
            </a:r>
            <a:r>
              <a:rPr sz="1700" spc="-120" dirty="0">
                <a:latin typeface="Tahoma"/>
                <a:cs typeface="Tahoma"/>
              </a:rPr>
              <a:t>=</a:t>
            </a:r>
            <a:r>
              <a:rPr sz="1700" spc="-120" dirty="0">
                <a:latin typeface="Courier New"/>
                <a:cs typeface="Courier New"/>
              </a:rPr>
              <a:t>nil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080" y="71245"/>
            <a:ext cx="21971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Doubly-linked</a:t>
            </a:r>
            <a:r>
              <a:rPr spc="150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89420" y="494233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20" y="905154"/>
            <a:ext cx="4029710" cy="2551430"/>
          </a:xfrm>
          <a:custGeom>
            <a:avLst/>
            <a:gdLst/>
            <a:ahLst/>
            <a:cxnLst/>
            <a:rect l="l" t="t" r="r" b="b"/>
            <a:pathLst>
              <a:path w="4029710" h="2551429">
                <a:moveTo>
                  <a:pt x="4029151" y="2550845"/>
                </a:moveTo>
                <a:lnTo>
                  <a:pt x="4029151" y="0"/>
                </a:lnTo>
                <a:lnTo>
                  <a:pt x="0" y="0"/>
                </a:lnTo>
                <a:lnTo>
                  <a:pt x="0" y="2550845"/>
                </a:lnTo>
                <a:lnTo>
                  <a:pt x="4029151" y="2550845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05023"/>
            <a:ext cx="3093720" cy="20485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-5" dirty="0">
                <a:solidFill>
                  <a:srgbClr val="FF0000"/>
                </a:solidFill>
                <a:latin typeface="Times New Roman"/>
                <a:cs typeface="Times New Roman"/>
              </a:rPr>
              <a:t>PushBack</a:t>
            </a:r>
            <a:r>
              <a:rPr sz="2050" spc="-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5" dirty="0">
                <a:solidFill>
                  <a:srgbClr val="FF0000"/>
                </a:solidFill>
                <a:latin typeface="Gill Sans MT"/>
                <a:cs typeface="Gill Sans MT"/>
              </a:rPr>
              <a:t>key</a:t>
            </a:r>
            <a:r>
              <a:rPr sz="2050" i="1" spc="-40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50" spc="-3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700" i="1" spc="25" dirty="0">
                <a:latin typeface="Gill Sans MT"/>
                <a:cs typeface="Gill Sans MT"/>
              </a:rPr>
              <a:t>node </a:t>
            </a:r>
            <a:r>
              <a:rPr sz="1700" i="1" spc="-120" dirty="0">
                <a:latin typeface="Arial"/>
                <a:cs typeface="Arial"/>
              </a:rPr>
              <a:t>←</a:t>
            </a:r>
            <a:r>
              <a:rPr sz="1700" spc="-120" dirty="0">
                <a:latin typeface="Courier New"/>
                <a:cs typeface="Courier New"/>
              </a:rPr>
              <a:t>new</a:t>
            </a:r>
            <a:r>
              <a:rPr sz="1700" spc="-125" dirty="0">
                <a:latin typeface="Courier New"/>
                <a:cs typeface="Courier New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node</a:t>
            </a:r>
            <a:endParaRPr sz="1700">
              <a:latin typeface="Courier New"/>
              <a:cs typeface="Courier New"/>
            </a:endParaRPr>
          </a:p>
          <a:p>
            <a:pPr marL="12700" marR="5080">
              <a:lnSpc>
                <a:spcPct val="107400"/>
              </a:lnSpc>
            </a:pPr>
            <a:r>
              <a:rPr sz="1700" i="1" spc="25" dirty="0">
                <a:latin typeface="Gill Sans MT"/>
                <a:cs typeface="Gill Sans MT"/>
              </a:rPr>
              <a:t>node</a:t>
            </a:r>
            <a:r>
              <a:rPr sz="1700" i="1" spc="25" dirty="0">
                <a:latin typeface="Arial"/>
                <a:cs typeface="Arial"/>
              </a:rPr>
              <a:t>.</a:t>
            </a:r>
            <a:r>
              <a:rPr sz="1700" i="1" spc="25" dirty="0">
                <a:latin typeface="Gill Sans MT"/>
                <a:cs typeface="Gill Sans MT"/>
              </a:rPr>
              <a:t>key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5" dirty="0">
                <a:latin typeface="Gill Sans MT"/>
                <a:cs typeface="Gill Sans MT"/>
              </a:rPr>
              <a:t>key </a:t>
            </a:r>
            <a:r>
              <a:rPr sz="1700" spc="-160" dirty="0">
                <a:latin typeface="Courier New"/>
                <a:cs typeface="Courier New"/>
              </a:rPr>
              <a:t>; </a:t>
            </a:r>
            <a:r>
              <a:rPr sz="1700" i="1" spc="35" dirty="0">
                <a:latin typeface="Gill Sans MT"/>
                <a:cs typeface="Gill Sans MT"/>
              </a:rPr>
              <a:t>node</a:t>
            </a:r>
            <a:r>
              <a:rPr sz="1700" i="1" spc="35" dirty="0">
                <a:latin typeface="Arial"/>
                <a:cs typeface="Arial"/>
              </a:rPr>
              <a:t>.</a:t>
            </a:r>
            <a:r>
              <a:rPr sz="1700" i="1" spc="35" dirty="0">
                <a:latin typeface="Gill Sans MT"/>
                <a:cs typeface="Gill Sans MT"/>
              </a:rPr>
              <a:t>next</a:t>
            </a:r>
            <a:r>
              <a:rPr sz="1700" i="1" spc="-50" dirty="0">
                <a:latin typeface="Gill Sans MT"/>
                <a:cs typeface="Gill Sans MT"/>
              </a:rPr>
              <a:t> </a:t>
            </a:r>
            <a:r>
              <a:rPr sz="1700" spc="-120" dirty="0">
                <a:latin typeface="Tahoma"/>
                <a:cs typeface="Tahoma"/>
              </a:rPr>
              <a:t>=</a:t>
            </a:r>
            <a:r>
              <a:rPr sz="1700" spc="-120" dirty="0">
                <a:latin typeface="Courier New"/>
                <a:cs typeface="Courier New"/>
              </a:rPr>
              <a:t>nil  </a:t>
            </a:r>
            <a:r>
              <a:rPr sz="1700" spc="-160" dirty="0">
                <a:latin typeface="Courier New"/>
                <a:cs typeface="Courier New"/>
              </a:rPr>
              <a:t>if </a:t>
            </a: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spc="15" dirty="0">
                <a:latin typeface="Tahoma"/>
                <a:cs typeface="Tahoma"/>
              </a:rPr>
              <a:t>=</a:t>
            </a:r>
            <a:r>
              <a:rPr sz="1700" spc="450" dirty="0">
                <a:latin typeface="Tahoma"/>
                <a:cs typeface="Tahoma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nil:</a:t>
            </a:r>
            <a:endParaRPr sz="1700">
              <a:latin typeface="Courier New"/>
              <a:cs typeface="Courier New"/>
            </a:endParaRPr>
          </a:p>
          <a:p>
            <a:pPr marL="231775" marR="1045844">
              <a:lnSpc>
                <a:spcPct val="107400"/>
              </a:lnSpc>
            </a:pPr>
            <a:r>
              <a:rPr sz="1700" i="1" dirty="0">
                <a:latin typeface="Gill Sans MT"/>
                <a:cs typeface="Gill Sans MT"/>
              </a:rPr>
              <a:t>head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25" dirty="0">
                <a:latin typeface="Gill Sans MT"/>
                <a:cs typeface="Gill Sans MT"/>
              </a:rPr>
              <a:t>node  node</a:t>
            </a:r>
            <a:r>
              <a:rPr sz="1700" i="1" spc="25" dirty="0">
                <a:latin typeface="Arial"/>
                <a:cs typeface="Arial"/>
              </a:rPr>
              <a:t>.</a:t>
            </a:r>
            <a:r>
              <a:rPr sz="1700" i="1" spc="25" dirty="0">
                <a:latin typeface="Gill Sans MT"/>
                <a:cs typeface="Gill Sans MT"/>
              </a:rPr>
              <a:t>prev</a:t>
            </a:r>
            <a:r>
              <a:rPr sz="1700" i="1" spc="165" dirty="0">
                <a:latin typeface="Gill Sans MT"/>
                <a:cs typeface="Gill Sans MT"/>
              </a:rPr>
              <a:t> </a:t>
            </a:r>
            <a:r>
              <a:rPr sz="1700" i="1" spc="-120" dirty="0">
                <a:latin typeface="Arial"/>
                <a:cs typeface="Arial"/>
              </a:rPr>
              <a:t>←</a:t>
            </a:r>
            <a:r>
              <a:rPr sz="1700" spc="-120" dirty="0">
                <a:latin typeface="Courier New"/>
                <a:cs typeface="Courier New"/>
              </a:rPr>
              <a:t>nil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080" y="71245"/>
            <a:ext cx="21971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Doubly-linked</a:t>
            </a:r>
            <a:r>
              <a:rPr spc="150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89420" y="494233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20" y="905154"/>
            <a:ext cx="4029710" cy="2551430"/>
          </a:xfrm>
          <a:custGeom>
            <a:avLst/>
            <a:gdLst/>
            <a:ahLst/>
            <a:cxnLst/>
            <a:rect l="l" t="t" r="r" b="b"/>
            <a:pathLst>
              <a:path w="4029710" h="2551429">
                <a:moveTo>
                  <a:pt x="4029151" y="2550845"/>
                </a:moveTo>
                <a:lnTo>
                  <a:pt x="4029151" y="0"/>
                </a:lnTo>
                <a:lnTo>
                  <a:pt x="0" y="0"/>
                </a:lnTo>
                <a:lnTo>
                  <a:pt x="0" y="2550845"/>
                </a:lnTo>
                <a:lnTo>
                  <a:pt x="4029151" y="2550845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05023"/>
            <a:ext cx="3093720" cy="31623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-5" dirty="0">
                <a:solidFill>
                  <a:srgbClr val="FF0000"/>
                </a:solidFill>
                <a:latin typeface="Times New Roman"/>
                <a:cs typeface="Times New Roman"/>
              </a:rPr>
              <a:t>PushBack</a:t>
            </a:r>
            <a:r>
              <a:rPr sz="2050" spc="-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5" dirty="0">
                <a:solidFill>
                  <a:srgbClr val="FF0000"/>
                </a:solidFill>
                <a:latin typeface="Gill Sans MT"/>
                <a:cs typeface="Gill Sans MT"/>
              </a:rPr>
              <a:t>key</a:t>
            </a:r>
            <a:r>
              <a:rPr sz="2050" i="1" spc="-40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50" spc="-3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700" i="1" spc="25" dirty="0">
                <a:latin typeface="Gill Sans MT"/>
                <a:cs typeface="Gill Sans MT"/>
              </a:rPr>
              <a:t>node </a:t>
            </a:r>
            <a:r>
              <a:rPr sz="1700" i="1" spc="-120" dirty="0">
                <a:latin typeface="Arial"/>
                <a:cs typeface="Arial"/>
              </a:rPr>
              <a:t>←</a:t>
            </a:r>
            <a:r>
              <a:rPr sz="1700" spc="-120" dirty="0">
                <a:latin typeface="Courier New"/>
                <a:cs typeface="Courier New"/>
              </a:rPr>
              <a:t>new</a:t>
            </a:r>
            <a:r>
              <a:rPr sz="1700" spc="-125" dirty="0">
                <a:latin typeface="Courier New"/>
                <a:cs typeface="Courier New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node</a:t>
            </a:r>
            <a:endParaRPr sz="1700">
              <a:latin typeface="Courier New"/>
              <a:cs typeface="Courier New"/>
            </a:endParaRPr>
          </a:p>
          <a:p>
            <a:pPr marL="12700" marR="5080">
              <a:lnSpc>
                <a:spcPct val="107400"/>
              </a:lnSpc>
            </a:pPr>
            <a:r>
              <a:rPr sz="1700" i="1" spc="25" dirty="0">
                <a:latin typeface="Gill Sans MT"/>
                <a:cs typeface="Gill Sans MT"/>
              </a:rPr>
              <a:t>node</a:t>
            </a:r>
            <a:r>
              <a:rPr sz="1700" i="1" spc="25" dirty="0">
                <a:latin typeface="Arial"/>
                <a:cs typeface="Arial"/>
              </a:rPr>
              <a:t>.</a:t>
            </a:r>
            <a:r>
              <a:rPr sz="1700" i="1" spc="25" dirty="0">
                <a:latin typeface="Gill Sans MT"/>
                <a:cs typeface="Gill Sans MT"/>
              </a:rPr>
              <a:t>key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5" dirty="0">
                <a:latin typeface="Gill Sans MT"/>
                <a:cs typeface="Gill Sans MT"/>
              </a:rPr>
              <a:t>key </a:t>
            </a:r>
            <a:r>
              <a:rPr sz="1700" spc="-160" dirty="0">
                <a:latin typeface="Courier New"/>
                <a:cs typeface="Courier New"/>
              </a:rPr>
              <a:t>; </a:t>
            </a:r>
            <a:r>
              <a:rPr sz="1700" i="1" spc="35" dirty="0">
                <a:latin typeface="Gill Sans MT"/>
                <a:cs typeface="Gill Sans MT"/>
              </a:rPr>
              <a:t>node</a:t>
            </a:r>
            <a:r>
              <a:rPr sz="1700" i="1" spc="35" dirty="0">
                <a:latin typeface="Arial"/>
                <a:cs typeface="Arial"/>
              </a:rPr>
              <a:t>.</a:t>
            </a:r>
            <a:r>
              <a:rPr sz="1700" i="1" spc="35" dirty="0">
                <a:latin typeface="Gill Sans MT"/>
                <a:cs typeface="Gill Sans MT"/>
              </a:rPr>
              <a:t>next</a:t>
            </a:r>
            <a:r>
              <a:rPr sz="1700" i="1" spc="-50" dirty="0">
                <a:latin typeface="Gill Sans MT"/>
                <a:cs typeface="Gill Sans MT"/>
              </a:rPr>
              <a:t> </a:t>
            </a:r>
            <a:r>
              <a:rPr sz="1700" spc="-120" dirty="0">
                <a:latin typeface="Tahoma"/>
                <a:cs typeface="Tahoma"/>
              </a:rPr>
              <a:t>=</a:t>
            </a:r>
            <a:r>
              <a:rPr sz="1700" spc="-120" dirty="0">
                <a:latin typeface="Courier New"/>
                <a:cs typeface="Courier New"/>
              </a:rPr>
              <a:t>nil  </a:t>
            </a:r>
            <a:r>
              <a:rPr sz="1700" spc="-160" dirty="0">
                <a:latin typeface="Courier New"/>
                <a:cs typeface="Courier New"/>
              </a:rPr>
              <a:t>if </a:t>
            </a: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spc="15" dirty="0">
                <a:latin typeface="Tahoma"/>
                <a:cs typeface="Tahoma"/>
              </a:rPr>
              <a:t>=</a:t>
            </a:r>
            <a:r>
              <a:rPr sz="1700" spc="450" dirty="0">
                <a:latin typeface="Tahoma"/>
                <a:cs typeface="Tahoma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nil:</a:t>
            </a:r>
            <a:endParaRPr sz="1700">
              <a:latin typeface="Courier New"/>
              <a:cs typeface="Courier New"/>
            </a:endParaRPr>
          </a:p>
          <a:p>
            <a:pPr marL="231775" marR="1045844">
              <a:lnSpc>
                <a:spcPct val="107400"/>
              </a:lnSpc>
            </a:pPr>
            <a:r>
              <a:rPr sz="1700" i="1" dirty="0">
                <a:latin typeface="Gill Sans MT"/>
                <a:cs typeface="Gill Sans MT"/>
              </a:rPr>
              <a:t>head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25" dirty="0">
                <a:latin typeface="Gill Sans MT"/>
                <a:cs typeface="Gill Sans MT"/>
              </a:rPr>
              <a:t>node  node</a:t>
            </a:r>
            <a:r>
              <a:rPr sz="1700" i="1" spc="25" dirty="0">
                <a:latin typeface="Arial"/>
                <a:cs typeface="Arial"/>
              </a:rPr>
              <a:t>.</a:t>
            </a:r>
            <a:r>
              <a:rPr sz="1700" i="1" spc="25" dirty="0">
                <a:latin typeface="Gill Sans MT"/>
                <a:cs typeface="Gill Sans MT"/>
              </a:rPr>
              <a:t>prev</a:t>
            </a:r>
            <a:r>
              <a:rPr sz="1700" i="1" spc="165" dirty="0">
                <a:latin typeface="Gill Sans MT"/>
                <a:cs typeface="Gill Sans MT"/>
              </a:rPr>
              <a:t> </a:t>
            </a:r>
            <a:r>
              <a:rPr sz="1700" i="1" spc="-120" dirty="0">
                <a:latin typeface="Arial"/>
                <a:cs typeface="Arial"/>
              </a:rPr>
              <a:t>←</a:t>
            </a:r>
            <a:r>
              <a:rPr sz="1700" spc="-120" dirty="0">
                <a:latin typeface="Courier New"/>
                <a:cs typeface="Courier New"/>
              </a:rPr>
              <a:t>nil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-165" dirty="0">
                <a:latin typeface="Courier New"/>
                <a:cs typeface="Courier New"/>
              </a:rPr>
              <a:t>else:</a:t>
            </a:r>
            <a:endParaRPr sz="1700">
              <a:latin typeface="Courier New"/>
              <a:cs typeface="Courier New"/>
            </a:endParaRPr>
          </a:p>
          <a:p>
            <a:pPr marL="231775" marR="1368425" algn="just">
              <a:lnSpc>
                <a:spcPct val="107400"/>
              </a:lnSpc>
            </a:pP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i="1" spc="15" dirty="0">
                <a:latin typeface="Arial"/>
                <a:cs typeface="Arial"/>
              </a:rPr>
              <a:t>.</a:t>
            </a:r>
            <a:r>
              <a:rPr sz="1700" i="1" spc="15" dirty="0">
                <a:latin typeface="Gill Sans MT"/>
                <a:cs typeface="Gill Sans MT"/>
              </a:rPr>
              <a:t>next </a:t>
            </a:r>
            <a:r>
              <a:rPr sz="1700" i="1" spc="15" dirty="0">
                <a:latin typeface="Arial"/>
                <a:cs typeface="Arial"/>
              </a:rPr>
              <a:t>←</a:t>
            </a:r>
            <a:r>
              <a:rPr sz="1700" i="1" spc="-295" dirty="0">
                <a:latin typeface="Arial"/>
                <a:cs typeface="Arial"/>
              </a:rPr>
              <a:t> </a:t>
            </a:r>
            <a:r>
              <a:rPr sz="1700" i="1" spc="25" dirty="0">
                <a:latin typeface="Gill Sans MT"/>
                <a:cs typeface="Gill Sans MT"/>
              </a:rPr>
              <a:t>node  node</a:t>
            </a:r>
            <a:r>
              <a:rPr sz="1700" i="1" spc="25" dirty="0">
                <a:latin typeface="Arial"/>
                <a:cs typeface="Arial"/>
              </a:rPr>
              <a:t>.</a:t>
            </a:r>
            <a:r>
              <a:rPr sz="1700" i="1" spc="25" dirty="0">
                <a:latin typeface="Gill Sans MT"/>
                <a:cs typeface="Gill Sans MT"/>
              </a:rPr>
              <a:t>prev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50" dirty="0">
                <a:latin typeface="Gill Sans MT"/>
                <a:cs typeface="Gill Sans MT"/>
              </a:rPr>
              <a:t>tail  tail </a:t>
            </a:r>
            <a:r>
              <a:rPr sz="1700" i="1" spc="15" dirty="0">
                <a:latin typeface="Arial"/>
                <a:cs typeface="Arial"/>
              </a:rPr>
              <a:t>←</a:t>
            </a:r>
            <a:r>
              <a:rPr sz="1700" i="1" spc="110" dirty="0">
                <a:latin typeface="Arial"/>
                <a:cs typeface="Arial"/>
              </a:rPr>
              <a:t> </a:t>
            </a:r>
            <a:r>
              <a:rPr sz="1700" i="1" spc="25" dirty="0">
                <a:latin typeface="Gill Sans MT"/>
                <a:cs typeface="Gill Sans MT"/>
              </a:rPr>
              <a:t>node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080" y="71245"/>
            <a:ext cx="21971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75" dirty="0">
                <a:solidFill>
                  <a:srgbClr val="006EB8"/>
                </a:solidFill>
                <a:latin typeface="Calibri"/>
                <a:cs typeface="Calibri"/>
              </a:rPr>
              <a:t>Doubly-linked</a:t>
            </a:r>
            <a:r>
              <a:rPr sz="2450" spc="15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2450" spc="5" dirty="0">
                <a:solidFill>
                  <a:srgbClr val="006EB8"/>
                </a:solidFill>
                <a:latin typeface="Calibri"/>
                <a:cs typeface="Calibri"/>
              </a:rPr>
              <a:t>List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420" y="737311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729342"/>
            <a:ext cx="11303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FF0000"/>
                </a:solidFill>
                <a:latin typeface="Times New Roman"/>
                <a:cs typeface="Times New Roman"/>
              </a:rPr>
              <a:t>PopBac</a:t>
            </a:r>
            <a:r>
              <a:rPr sz="2050" spc="-3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050" spc="-35" dirty="0">
                <a:solidFill>
                  <a:srgbClr val="FF0000"/>
                </a:solidFill>
                <a:latin typeface="Tahoma"/>
                <a:cs typeface="Tahoma"/>
              </a:rPr>
              <a:t>()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420" y="1148232"/>
            <a:ext cx="4029710" cy="1892935"/>
          </a:xfrm>
          <a:custGeom>
            <a:avLst/>
            <a:gdLst/>
            <a:ahLst/>
            <a:cxnLst/>
            <a:rect l="l" t="t" r="r" b="b"/>
            <a:pathLst>
              <a:path w="4029710" h="1892935">
                <a:moveTo>
                  <a:pt x="0" y="1892541"/>
                </a:moveTo>
                <a:lnTo>
                  <a:pt x="4029151" y="1892541"/>
                </a:lnTo>
                <a:lnTo>
                  <a:pt x="4029151" y="0"/>
                </a:lnTo>
                <a:lnTo>
                  <a:pt x="0" y="0"/>
                </a:lnTo>
                <a:lnTo>
                  <a:pt x="0" y="1892541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080" y="71245"/>
            <a:ext cx="21971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Doubly-linked</a:t>
            </a:r>
            <a:r>
              <a:rPr spc="150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89420" y="737311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20" y="1148232"/>
            <a:ext cx="4029710" cy="1892935"/>
          </a:xfrm>
          <a:custGeom>
            <a:avLst/>
            <a:gdLst/>
            <a:ahLst/>
            <a:cxnLst/>
            <a:rect l="l" t="t" r="r" b="b"/>
            <a:pathLst>
              <a:path w="4029710" h="1892935">
                <a:moveTo>
                  <a:pt x="0" y="1892541"/>
                </a:moveTo>
                <a:lnTo>
                  <a:pt x="4029151" y="1892541"/>
                </a:lnTo>
                <a:lnTo>
                  <a:pt x="4029151" y="0"/>
                </a:lnTo>
                <a:lnTo>
                  <a:pt x="0" y="0"/>
                </a:lnTo>
                <a:lnTo>
                  <a:pt x="0" y="1892541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729342"/>
            <a:ext cx="1546225" cy="9055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solidFill>
                  <a:srgbClr val="FF0000"/>
                </a:solidFill>
                <a:latin typeface="Times New Roman"/>
                <a:cs typeface="Times New Roman"/>
              </a:rPr>
              <a:t>PopBack</a:t>
            </a:r>
            <a:r>
              <a:rPr sz="2050" spc="-35" dirty="0">
                <a:solidFill>
                  <a:srgbClr val="FF0000"/>
                </a:solidFill>
                <a:latin typeface="Tahoma"/>
                <a:cs typeface="Tahoma"/>
              </a:rPr>
              <a:t>()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74394" algn="l"/>
              </a:tabLst>
            </a:pPr>
            <a:r>
              <a:rPr sz="1700" spc="-160" dirty="0">
                <a:latin typeface="Courier New"/>
                <a:cs typeface="Courier New"/>
              </a:rPr>
              <a:t>if</a:t>
            </a:r>
            <a:r>
              <a:rPr sz="1700" spc="-155" dirty="0">
                <a:latin typeface="Courier New"/>
                <a:cs typeface="Courier New"/>
              </a:rPr>
              <a:t> </a:t>
            </a:r>
            <a:r>
              <a:rPr sz="1700" i="1" dirty="0">
                <a:latin typeface="Gill Sans MT"/>
                <a:cs typeface="Gill Sans MT"/>
              </a:rPr>
              <a:t>head	</a:t>
            </a:r>
            <a:r>
              <a:rPr sz="1700" spc="-160" dirty="0">
                <a:latin typeface="Courier New"/>
                <a:cs typeface="Courier New"/>
              </a:rPr>
              <a:t>=</a:t>
            </a:r>
            <a:r>
              <a:rPr sz="1700" spc="-229" dirty="0">
                <a:latin typeface="Courier New"/>
                <a:cs typeface="Courier New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nil: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7029" y="1347083"/>
            <a:ext cx="18903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0" dirty="0">
                <a:latin typeface="Courier New"/>
                <a:cs typeface="Courier New"/>
              </a:rPr>
              <a:t>ERROR: empty</a:t>
            </a:r>
            <a:r>
              <a:rPr sz="1700" spc="-235" dirty="0">
                <a:latin typeface="Courier New"/>
                <a:cs typeface="Courier New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list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080" y="71245"/>
            <a:ext cx="21971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Doubly-linked</a:t>
            </a:r>
            <a:r>
              <a:rPr spc="150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89420" y="737311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20" y="1148232"/>
            <a:ext cx="4029710" cy="1892935"/>
          </a:xfrm>
          <a:custGeom>
            <a:avLst/>
            <a:gdLst/>
            <a:ahLst/>
            <a:cxnLst/>
            <a:rect l="l" t="t" r="r" b="b"/>
            <a:pathLst>
              <a:path w="4029710" h="1892935">
                <a:moveTo>
                  <a:pt x="0" y="1892541"/>
                </a:moveTo>
                <a:lnTo>
                  <a:pt x="4029151" y="1892541"/>
                </a:lnTo>
                <a:lnTo>
                  <a:pt x="4029151" y="0"/>
                </a:lnTo>
                <a:lnTo>
                  <a:pt x="0" y="0"/>
                </a:lnTo>
                <a:lnTo>
                  <a:pt x="0" y="1892541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729342"/>
            <a:ext cx="3630295" cy="14624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solidFill>
                  <a:srgbClr val="FF0000"/>
                </a:solidFill>
                <a:latin typeface="Times New Roman"/>
                <a:cs typeface="Times New Roman"/>
              </a:rPr>
              <a:t>PopBack</a:t>
            </a:r>
            <a:r>
              <a:rPr sz="2050" spc="-35" dirty="0">
                <a:solidFill>
                  <a:srgbClr val="FF0000"/>
                </a:solidFill>
                <a:latin typeface="Tahoma"/>
                <a:cs typeface="Tahoma"/>
              </a:rPr>
              <a:t>()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7400"/>
              </a:lnSpc>
              <a:tabLst>
                <a:tab pos="874394" algn="l"/>
                <a:tab pos="1751964" algn="l"/>
              </a:tabLst>
            </a:pPr>
            <a:r>
              <a:rPr sz="1700" spc="-160" dirty="0">
                <a:latin typeface="Courier New"/>
                <a:cs typeface="Courier New"/>
              </a:rPr>
              <a:t>if</a:t>
            </a:r>
            <a:r>
              <a:rPr sz="1700" spc="-155" dirty="0">
                <a:latin typeface="Courier New"/>
                <a:cs typeface="Courier New"/>
              </a:rPr>
              <a:t> </a:t>
            </a:r>
            <a:r>
              <a:rPr sz="1700" i="1" dirty="0">
                <a:latin typeface="Gill Sans MT"/>
                <a:cs typeface="Gill Sans MT"/>
              </a:rPr>
              <a:t>head	</a:t>
            </a:r>
            <a:r>
              <a:rPr sz="1700" spc="-160" dirty="0">
                <a:latin typeface="Courier New"/>
                <a:cs typeface="Courier New"/>
              </a:rPr>
              <a:t>= nil:	ERROR: empty</a:t>
            </a:r>
            <a:r>
              <a:rPr sz="1700" spc="-240" dirty="0">
                <a:latin typeface="Courier New"/>
                <a:cs typeface="Courier New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list  </a:t>
            </a:r>
            <a:r>
              <a:rPr sz="1700" spc="-160" dirty="0">
                <a:latin typeface="Courier New"/>
                <a:cs typeface="Courier New"/>
              </a:rPr>
              <a:t>if </a:t>
            </a:r>
            <a:r>
              <a:rPr sz="1700" i="1" dirty="0">
                <a:latin typeface="Gill Sans MT"/>
                <a:cs typeface="Gill Sans MT"/>
              </a:rPr>
              <a:t>head </a:t>
            </a:r>
            <a:r>
              <a:rPr sz="1700" spc="15" dirty="0">
                <a:latin typeface="Tahoma"/>
                <a:cs typeface="Tahoma"/>
              </a:rPr>
              <a:t>= </a:t>
            </a:r>
            <a:r>
              <a:rPr sz="1700" i="1" spc="50" dirty="0">
                <a:latin typeface="Gill Sans MT"/>
                <a:cs typeface="Gill Sans MT"/>
              </a:rPr>
              <a:t>tail</a:t>
            </a:r>
            <a:r>
              <a:rPr sz="1700" i="1" spc="-210" dirty="0">
                <a:latin typeface="Gill Sans MT"/>
                <a:cs typeface="Gill Sans MT"/>
              </a:rPr>
              <a:t> </a:t>
            </a:r>
            <a:r>
              <a:rPr sz="1700" spc="-160" dirty="0">
                <a:latin typeface="Courier New"/>
                <a:cs typeface="Courier New"/>
              </a:rPr>
              <a:t>:</a:t>
            </a:r>
            <a:endParaRPr sz="1700">
              <a:latin typeface="Courier New"/>
              <a:cs typeface="Courier New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sz="1700" i="1" dirty="0">
                <a:latin typeface="Gill Sans MT"/>
                <a:cs typeface="Gill Sans MT"/>
              </a:rPr>
              <a:t>head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50" dirty="0">
                <a:latin typeface="Gill Sans MT"/>
                <a:cs typeface="Gill Sans MT"/>
              </a:rPr>
              <a:t>tail</a:t>
            </a:r>
            <a:r>
              <a:rPr sz="1700" i="1" spc="-140" dirty="0">
                <a:latin typeface="Gill Sans MT"/>
                <a:cs typeface="Gill Sans MT"/>
              </a:rPr>
              <a:t> </a:t>
            </a:r>
            <a:r>
              <a:rPr sz="1700" i="1" spc="-120" dirty="0">
                <a:latin typeface="Arial"/>
                <a:cs typeface="Arial"/>
              </a:rPr>
              <a:t>←</a:t>
            </a:r>
            <a:r>
              <a:rPr sz="1700" spc="-120" dirty="0">
                <a:latin typeface="Courier New"/>
                <a:cs typeface="Courier New"/>
              </a:rPr>
              <a:t>nil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080" y="71245"/>
            <a:ext cx="21971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Doubly-linked</a:t>
            </a:r>
            <a:r>
              <a:rPr spc="150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89420" y="737311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20" y="1148232"/>
            <a:ext cx="4029710" cy="1892935"/>
          </a:xfrm>
          <a:custGeom>
            <a:avLst/>
            <a:gdLst/>
            <a:ahLst/>
            <a:cxnLst/>
            <a:rect l="l" t="t" r="r" b="b"/>
            <a:pathLst>
              <a:path w="4029710" h="1892935">
                <a:moveTo>
                  <a:pt x="0" y="1892541"/>
                </a:moveTo>
                <a:lnTo>
                  <a:pt x="4029151" y="1892541"/>
                </a:lnTo>
                <a:lnTo>
                  <a:pt x="4029151" y="0"/>
                </a:lnTo>
                <a:lnTo>
                  <a:pt x="0" y="0"/>
                </a:lnTo>
                <a:lnTo>
                  <a:pt x="0" y="1892541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729342"/>
            <a:ext cx="3630295" cy="22974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solidFill>
                  <a:srgbClr val="FF0000"/>
                </a:solidFill>
                <a:latin typeface="Times New Roman"/>
                <a:cs typeface="Times New Roman"/>
              </a:rPr>
              <a:t>PopBack</a:t>
            </a:r>
            <a:r>
              <a:rPr sz="2050" spc="-35" dirty="0">
                <a:solidFill>
                  <a:srgbClr val="FF0000"/>
                </a:solidFill>
                <a:latin typeface="Tahoma"/>
                <a:cs typeface="Tahoma"/>
              </a:rPr>
              <a:t>()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7400"/>
              </a:lnSpc>
              <a:tabLst>
                <a:tab pos="874394" algn="l"/>
                <a:tab pos="1751964" algn="l"/>
              </a:tabLst>
            </a:pPr>
            <a:r>
              <a:rPr sz="1700" spc="-160" dirty="0">
                <a:latin typeface="Courier New"/>
                <a:cs typeface="Courier New"/>
              </a:rPr>
              <a:t>if</a:t>
            </a:r>
            <a:r>
              <a:rPr sz="1700" spc="-155" dirty="0">
                <a:latin typeface="Courier New"/>
                <a:cs typeface="Courier New"/>
              </a:rPr>
              <a:t> </a:t>
            </a:r>
            <a:r>
              <a:rPr sz="1700" i="1" dirty="0">
                <a:latin typeface="Gill Sans MT"/>
                <a:cs typeface="Gill Sans MT"/>
              </a:rPr>
              <a:t>head	</a:t>
            </a:r>
            <a:r>
              <a:rPr sz="1700" spc="-160" dirty="0">
                <a:latin typeface="Courier New"/>
                <a:cs typeface="Courier New"/>
              </a:rPr>
              <a:t>= nil:	ERROR: empty</a:t>
            </a:r>
            <a:r>
              <a:rPr sz="1700" spc="-240" dirty="0">
                <a:latin typeface="Courier New"/>
                <a:cs typeface="Courier New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list  </a:t>
            </a:r>
            <a:r>
              <a:rPr sz="1700" spc="-160" dirty="0">
                <a:latin typeface="Courier New"/>
                <a:cs typeface="Courier New"/>
              </a:rPr>
              <a:t>if </a:t>
            </a:r>
            <a:r>
              <a:rPr sz="1700" i="1" dirty="0">
                <a:latin typeface="Gill Sans MT"/>
                <a:cs typeface="Gill Sans MT"/>
              </a:rPr>
              <a:t>head </a:t>
            </a:r>
            <a:r>
              <a:rPr sz="1700" spc="15" dirty="0">
                <a:latin typeface="Tahoma"/>
                <a:cs typeface="Tahoma"/>
              </a:rPr>
              <a:t>= </a:t>
            </a:r>
            <a:r>
              <a:rPr sz="1700" i="1" spc="50" dirty="0">
                <a:latin typeface="Gill Sans MT"/>
                <a:cs typeface="Gill Sans MT"/>
              </a:rPr>
              <a:t>tail</a:t>
            </a:r>
            <a:r>
              <a:rPr sz="1700" i="1" spc="-210" dirty="0">
                <a:latin typeface="Gill Sans MT"/>
                <a:cs typeface="Gill Sans MT"/>
              </a:rPr>
              <a:t> </a:t>
            </a:r>
            <a:r>
              <a:rPr sz="1700" spc="-160" dirty="0">
                <a:latin typeface="Courier New"/>
                <a:cs typeface="Courier New"/>
              </a:rPr>
              <a:t>:</a:t>
            </a:r>
            <a:endParaRPr sz="1700">
              <a:latin typeface="Courier New"/>
              <a:cs typeface="Courier New"/>
            </a:endParaRPr>
          </a:p>
          <a:p>
            <a:pPr marL="12700" marR="1725930" indent="219075">
              <a:lnSpc>
                <a:spcPct val="107400"/>
              </a:lnSpc>
            </a:pPr>
            <a:r>
              <a:rPr sz="1700" i="1" dirty="0">
                <a:latin typeface="Gill Sans MT"/>
                <a:cs typeface="Gill Sans MT"/>
              </a:rPr>
              <a:t>head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i="1" spc="-120" dirty="0">
                <a:latin typeface="Arial"/>
                <a:cs typeface="Arial"/>
              </a:rPr>
              <a:t>←</a:t>
            </a:r>
            <a:r>
              <a:rPr sz="1700" spc="-120" dirty="0">
                <a:latin typeface="Courier New"/>
                <a:cs typeface="Courier New"/>
              </a:rPr>
              <a:t>nil  </a:t>
            </a:r>
            <a:r>
              <a:rPr sz="1700" spc="-165" dirty="0">
                <a:latin typeface="Courier New"/>
                <a:cs typeface="Courier New"/>
              </a:rPr>
              <a:t>else:</a:t>
            </a:r>
            <a:endParaRPr sz="1700">
              <a:latin typeface="Courier New"/>
              <a:cs typeface="Courier New"/>
            </a:endParaRPr>
          </a:p>
          <a:p>
            <a:pPr marL="231775" marR="2048510">
              <a:lnSpc>
                <a:spcPct val="107400"/>
              </a:lnSpc>
              <a:spcBef>
                <a:spcPts val="5"/>
              </a:spcBef>
            </a:pP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50" dirty="0">
                <a:latin typeface="Gill Sans MT"/>
                <a:cs typeface="Gill Sans MT"/>
              </a:rPr>
              <a:t>tail</a:t>
            </a:r>
            <a:r>
              <a:rPr sz="1700" i="1" spc="-250" dirty="0">
                <a:latin typeface="Gill Sans MT"/>
                <a:cs typeface="Gill Sans MT"/>
              </a:rPr>
              <a:t> </a:t>
            </a:r>
            <a:r>
              <a:rPr sz="1700" i="1" spc="0" dirty="0">
                <a:latin typeface="Arial"/>
                <a:cs typeface="Arial"/>
              </a:rPr>
              <a:t>.</a:t>
            </a:r>
            <a:r>
              <a:rPr sz="1700" i="1" spc="0" dirty="0">
                <a:latin typeface="Gill Sans MT"/>
                <a:cs typeface="Gill Sans MT"/>
              </a:rPr>
              <a:t>prev  </a:t>
            </a: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i="1" spc="15" dirty="0">
                <a:latin typeface="Arial"/>
                <a:cs typeface="Arial"/>
              </a:rPr>
              <a:t>.</a:t>
            </a:r>
            <a:r>
              <a:rPr sz="1700" i="1" spc="15" dirty="0">
                <a:latin typeface="Gill Sans MT"/>
                <a:cs typeface="Gill Sans MT"/>
              </a:rPr>
              <a:t>next</a:t>
            </a:r>
            <a:r>
              <a:rPr sz="1700" i="1" spc="-275" dirty="0">
                <a:latin typeface="Gill Sans MT"/>
                <a:cs typeface="Gill Sans MT"/>
              </a:rPr>
              <a:t> </a:t>
            </a:r>
            <a:r>
              <a:rPr sz="1700" i="1" spc="-120" dirty="0">
                <a:latin typeface="Arial"/>
                <a:cs typeface="Arial"/>
              </a:rPr>
              <a:t>←</a:t>
            </a:r>
            <a:r>
              <a:rPr sz="1700" spc="-120" dirty="0">
                <a:latin typeface="Courier New"/>
                <a:cs typeface="Courier New"/>
              </a:rPr>
              <a:t>nil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080" y="71245"/>
            <a:ext cx="21971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Doubly-linked</a:t>
            </a:r>
            <a:r>
              <a:rPr spc="150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89420" y="494233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20" y="905154"/>
            <a:ext cx="4029710" cy="2551430"/>
          </a:xfrm>
          <a:custGeom>
            <a:avLst/>
            <a:gdLst/>
            <a:ahLst/>
            <a:cxnLst/>
            <a:rect l="l" t="t" r="r" b="b"/>
            <a:pathLst>
              <a:path w="4029710" h="2551429">
                <a:moveTo>
                  <a:pt x="4029151" y="2550845"/>
                </a:moveTo>
                <a:lnTo>
                  <a:pt x="4029151" y="0"/>
                </a:lnTo>
                <a:lnTo>
                  <a:pt x="0" y="0"/>
                </a:lnTo>
                <a:lnTo>
                  <a:pt x="0" y="2550845"/>
                </a:lnTo>
                <a:lnTo>
                  <a:pt x="4029151" y="2550845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05023"/>
            <a:ext cx="2522220" cy="31623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30" dirty="0">
                <a:solidFill>
                  <a:srgbClr val="FF0000"/>
                </a:solidFill>
                <a:latin typeface="Times New Roman"/>
                <a:cs typeface="Times New Roman"/>
              </a:rPr>
              <a:t>AddAfter</a:t>
            </a:r>
            <a:r>
              <a:rPr sz="2050" spc="3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30" dirty="0">
                <a:solidFill>
                  <a:srgbClr val="FF0000"/>
                </a:solidFill>
                <a:latin typeface="Gill Sans MT"/>
                <a:cs typeface="Gill Sans MT"/>
              </a:rPr>
              <a:t>node</a:t>
            </a:r>
            <a:r>
              <a:rPr sz="2050" i="1" spc="3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050" i="1" spc="-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FF0000"/>
                </a:solidFill>
                <a:latin typeface="Gill Sans MT"/>
                <a:cs typeface="Gill Sans MT"/>
              </a:rPr>
              <a:t>key</a:t>
            </a:r>
            <a:r>
              <a:rPr sz="2050" i="1" spc="-36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50" spc="-3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12700" marR="339725">
              <a:lnSpc>
                <a:spcPct val="107400"/>
              </a:lnSpc>
              <a:spcBef>
                <a:spcPts val="1065"/>
              </a:spcBef>
            </a:pPr>
            <a:r>
              <a:rPr sz="1700" i="1" spc="30" dirty="0">
                <a:latin typeface="Gill Sans MT"/>
                <a:cs typeface="Gill Sans MT"/>
              </a:rPr>
              <a:t>node</a:t>
            </a:r>
            <a:r>
              <a:rPr sz="1700" spc="30" dirty="0">
                <a:latin typeface="Calibri"/>
                <a:cs typeface="Calibri"/>
              </a:rPr>
              <a:t>2 </a:t>
            </a:r>
            <a:r>
              <a:rPr sz="1700" i="1" spc="-120" dirty="0">
                <a:latin typeface="Arial"/>
                <a:cs typeface="Arial"/>
              </a:rPr>
              <a:t>←</a:t>
            </a:r>
            <a:r>
              <a:rPr sz="1700" spc="-120" dirty="0">
                <a:latin typeface="Courier New"/>
                <a:cs typeface="Courier New"/>
              </a:rPr>
              <a:t>new </a:t>
            </a:r>
            <a:r>
              <a:rPr sz="1700" spc="-165" dirty="0">
                <a:latin typeface="Courier New"/>
                <a:cs typeface="Courier New"/>
              </a:rPr>
              <a:t>node  </a:t>
            </a:r>
            <a:r>
              <a:rPr sz="1700" i="1" spc="15" dirty="0">
                <a:latin typeface="Gill Sans MT"/>
                <a:cs typeface="Gill Sans MT"/>
              </a:rPr>
              <a:t>node</a:t>
            </a:r>
            <a:r>
              <a:rPr sz="1700" spc="15" dirty="0">
                <a:latin typeface="Calibri"/>
                <a:cs typeface="Calibri"/>
              </a:rPr>
              <a:t>2</a:t>
            </a:r>
            <a:r>
              <a:rPr sz="1700" i="1" spc="15" dirty="0">
                <a:latin typeface="Arial"/>
                <a:cs typeface="Arial"/>
              </a:rPr>
              <a:t>.</a:t>
            </a:r>
            <a:r>
              <a:rPr sz="1700" i="1" spc="15" dirty="0">
                <a:latin typeface="Gill Sans MT"/>
                <a:cs typeface="Gill Sans MT"/>
              </a:rPr>
              <a:t>key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5" dirty="0">
                <a:latin typeface="Gill Sans MT"/>
                <a:cs typeface="Gill Sans MT"/>
              </a:rPr>
              <a:t>key  </a:t>
            </a:r>
            <a:r>
              <a:rPr sz="1700" i="1" spc="25" dirty="0">
                <a:latin typeface="Gill Sans MT"/>
                <a:cs typeface="Gill Sans MT"/>
              </a:rPr>
              <a:t>node</a:t>
            </a:r>
            <a:r>
              <a:rPr sz="1700" spc="25" dirty="0">
                <a:latin typeface="Calibri"/>
                <a:cs typeface="Calibri"/>
              </a:rPr>
              <a:t>2</a:t>
            </a:r>
            <a:r>
              <a:rPr sz="1700" i="1" spc="25" dirty="0">
                <a:latin typeface="Arial"/>
                <a:cs typeface="Arial"/>
              </a:rPr>
              <a:t>.</a:t>
            </a:r>
            <a:r>
              <a:rPr sz="1700" i="1" spc="25" dirty="0">
                <a:latin typeface="Gill Sans MT"/>
                <a:cs typeface="Gill Sans MT"/>
              </a:rPr>
              <a:t>next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35" dirty="0">
                <a:latin typeface="Gill Sans MT"/>
                <a:cs typeface="Gill Sans MT"/>
              </a:rPr>
              <a:t>node</a:t>
            </a:r>
            <a:r>
              <a:rPr sz="1700" i="1" spc="35" dirty="0">
                <a:latin typeface="Arial"/>
                <a:cs typeface="Arial"/>
              </a:rPr>
              <a:t>.</a:t>
            </a:r>
            <a:r>
              <a:rPr sz="1700" i="1" spc="35" dirty="0">
                <a:latin typeface="Gill Sans MT"/>
                <a:cs typeface="Gill Sans MT"/>
              </a:rPr>
              <a:t>next  </a:t>
            </a:r>
            <a:r>
              <a:rPr sz="1700" i="1" spc="15" dirty="0">
                <a:latin typeface="Gill Sans MT"/>
                <a:cs typeface="Gill Sans MT"/>
              </a:rPr>
              <a:t>node</a:t>
            </a:r>
            <a:r>
              <a:rPr sz="1700" spc="15" dirty="0">
                <a:latin typeface="Calibri"/>
                <a:cs typeface="Calibri"/>
              </a:rPr>
              <a:t>2</a:t>
            </a:r>
            <a:r>
              <a:rPr sz="1700" i="1" spc="15" dirty="0">
                <a:latin typeface="Arial"/>
                <a:cs typeface="Arial"/>
              </a:rPr>
              <a:t>.</a:t>
            </a:r>
            <a:r>
              <a:rPr sz="1700" i="1" spc="15" dirty="0">
                <a:latin typeface="Gill Sans MT"/>
                <a:cs typeface="Gill Sans MT"/>
              </a:rPr>
              <a:t>prev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25" dirty="0">
                <a:latin typeface="Gill Sans MT"/>
                <a:cs typeface="Gill Sans MT"/>
              </a:rPr>
              <a:t>node  </a:t>
            </a:r>
            <a:r>
              <a:rPr sz="1700" i="1" spc="35" dirty="0">
                <a:latin typeface="Gill Sans MT"/>
                <a:cs typeface="Gill Sans MT"/>
              </a:rPr>
              <a:t>node</a:t>
            </a:r>
            <a:r>
              <a:rPr sz="1700" i="1" spc="35" dirty="0">
                <a:latin typeface="Arial"/>
                <a:cs typeface="Arial"/>
              </a:rPr>
              <a:t>.</a:t>
            </a:r>
            <a:r>
              <a:rPr sz="1700" i="1" spc="35" dirty="0">
                <a:latin typeface="Gill Sans MT"/>
                <a:cs typeface="Gill Sans MT"/>
              </a:rPr>
              <a:t>next </a:t>
            </a:r>
            <a:r>
              <a:rPr sz="1700" i="1" spc="15" dirty="0">
                <a:latin typeface="Arial"/>
                <a:cs typeface="Arial"/>
              </a:rPr>
              <a:t>←</a:t>
            </a:r>
            <a:r>
              <a:rPr sz="1700" i="1" spc="65" dirty="0">
                <a:latin typeface="Arial"/>
                <a:cs typeface="Arial"/>
              </a:rPr>
              <a:t> </a:t>
            </a:r>
            <a:r>
              <a:rPr sz="1700" i="1" spc="30" dirty="0">
                <a:latin typeface="Gill Sans MT"/>
                <a:cs typeface="Gill Sans MT"/>
              </a:rPr>
              <a:t>node</a:t>
            </a:r>
            <a:r>
              <a:rPr sz="1700" spc="30" dirty="0"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-160" dirty="0">
                <a:latin typeface="Courier New"/>
                <a:cs typeface="Courier New"/>
              </a:rPr>
              <a:t>if </a:t>
            </a:r>
            <a:r>
              <a:rPr sz="1700" i="1" spc="25" dirty="0">
                <a:latin typeface="Gill Sans MT"/>
                <a:cs typeface="Gill Sans MT"/>
              </a:rPr>
              <a:t>node</a:t>
            </a:r>
            <a:r>
              <a:rPr sz="1700" spc="25" dirty="0">
                <a:latin typeface="Calibri"/>
                <a:cs typeface="Calibri"/>
              </a:rPr>
              <a:t>2</a:t>
            </a:r>
            <a:r>
              <a:rPr sz="1700" i="1" spc="25" dirty="0">
                <a:latin typeface="Arial"/>
                <a:cs typeface="Arial"/>
              </a:rPr>
              <a:t>.</a:t>
            </a:r>
            <a:r>
              <a:rPr sz="1700" i="1" spc="25" dirty="0">
                <a:latin typeface="Gill Sans MT"/>
                <a:cs typeface="Gill Sans MT"/>
              </a:rPr>
              <a:t>next</a:t>
            </a:r>
            <a:r>
              <a:rPr sz="1700" i="1" spc="100" dirty="0">
                <a:latin typeface="Gill Sans MT"/>
                <a:cs typeface="Gill Sans MT"/>
              </a:rPr>
              <a:t> </a:t>
            </a:r>
            <a:r>
              <a:rPr sz="1700" i="1" spc="-105" dirty="0">
                <a:latin typeface="Arial"/>
                <a:cs typeface="Arial"/>
              </a:rPr>
              <a:t≯</a:t>
            </a:r>
            <a:r>
              <a:rPr sz="1700" spc="-105" dirty="0">
                <a:latin typeface="Tahoma"/>
                <a:cs typeface="Tahoma"/>
              </a:rPr>
              <a:t>=</a:t>
            </a:r>
            <a:r>
              <a:rPr sz="1700" spc="-105" dirty="0">
                <a:latin typeface="Courier New"/>
                <a:cs typeface="Courier New"/>
              </a:rPr>
              <a:t>nil:</a:t>
            </a:r>
            <a:endParaRPr sz="1700">
              <a:latin typeface="Courier New"/>
              <a:cs typeface="Courier New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sz="1700" i="1" spc="25" dirty="0">
                <a:latin typeface="Gill Sans MT"/>
                <a:cs typeface="Gill Sans MT"/>
              </a:rPr>
              <a:t>node</a:t>
            </a:r>
            <a:r>
              <a:rPr sz="1700" spc="25" dirty="0">
                <a:latin typeface="Calibri"/>
                <a:cs typeface="Calibri"/>
              </a:rPr>
              <a:t>2</a:t>
            </a:r>
            <a:r>
              <a:rPr sz="1700" i="1" spc="25" dirty="0">
                <a:latin typeface="Arial"/>
                <a:cs typeface="Arial"/>
              </a:rPr>
              <a:t>.</a:t>
            </a:r>
            <a:r>
              <a:rPr sz="1700" i="1" spc="25" dirty="0">
                <a:latin typeface="Gill Sans MT"/>
                <a:cs typeface="Gill Sans MT"/>
              </a:rPr>
              <a:t>next</a:t>
            </a:r>
            <a:r>
              <a:rPr sz="1700" i="1" spc="25" dirty="0">
                <a:latin typeface="Arial"/>
                <a:cs typeface="Arial"/>
              </a:rPr>
              <a:t>.</a:t>
            </a:r>
            <a:r>
              <a:rPr sz="1700" i="1" spc="25" dirty="0">
                <a:latin typeface="Gill Sans MT"/>
                <a:cs typeface="Gill Sans MT"/>
              </a:rPr>
              <a:t>prev </a:t>
            </a:r>
            <a:r>
              <a:rPr sz="1700" i="1" spc="15" dirty="0">
                <a:latin typeface="Arial"/>
                <a:cs typeface="Arial"/>
              </a:rPr>
              <a:t>←</a:t>
            </a:r>
            <a:r>
              <a:rPr sz="1700" i="1" spc="110" dirty="0">
                <a:latin typeface="Arial"/>
                <a:cs typeface="Arial"/>
              </a:rPr>
              <a:t> </a:t>
            </a:r>
            <a:r>
              <a:rPr sz="1700" i="1" spc="30" dirty="0">
                <a:latin typeface="Gill Sans MT"/>
                <a:cs typeface="Gill Sans MT"/>
              </a:rPr>
              <a:t>node</a:t>
            </a:r>
            <a:r>
              <a:rPr sz="1700" spc="30" dirty="0"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  <a:p>
            <a:pPr marL="231775" marR="1062355" indent="-219710">
              <a:lnSpc>
                <a:spcPct val="107400"/>
              </a:lnSpc>
            </a:pPr>
            <a:r>
              <a:rPr sz="1700" spc="-160" dirty="0">
                <a:latin typeface="Courier New"/>
                <a:cs typeface="Courier New"/>
              </a:rPr>
              <a:t>if </a:t>
            </a: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spc="15" dirty="0">
                <a:latin typeface="Tahoma"/>
                <a:cs typeface="Tahoma"/>
              </a:rPr>
              <a:t>= </a:t>
            </a:r>
            <a:r>
              <a:rPr sz="1700" i="1" spc="10" dirty="0">
                <a:latin typeface="Gill Sans MT"/>
                <a:cs typeface="Gill Sans MT"/>
              </a:rPr>
              <a:t>node</a:t>
            </a:r>
            <a:r>
              <a:rPr sz="1700" spc="10" dirty="0">
                <a:latin typeface="Courier New"/>
                <a:cs typeface="Courier New"/>
              </a:rPr>
              <a:t>:  </a:t>
            </a: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i="1" spc="15" dirty="0">
                <a:latin typeface="Arial"/>
                <a:cs typeface="Arial"/>
              </a:rPr>
              <a:t>←</a:t>
            </a:r>
            <a:r>
              <a:rPr sz="1700" i="1" spc="80" dirty="0">
                <a:latin typeface="Arial"/>
                <a:cs typeface="Arial"/>
              </a:rPr>
              <a:t> </a:t>
            </a:r>
            <a:r>
              <a:rPr sz="1700" i="1" spc="30" dirty="0">
                <a:latin typeface="Gill Sans MT"/>
                <a:cs typeface="Gill Sans MT"/>
              </a:rPr>
              <a:t>node</a:t>
            </a:r>
            <a:r>
              <a:rPr sz="1700" spc="30" dirty="0"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549" y="71245"/>
            <a:ext cx="30702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Multi-Dimensional</a:t>
            </a:r>
            <a:r>
              <a:rPr spc="125" dirty="0"/>
              <a:t> </a:t>
            </a:r>
            <a:r>
              <a:rPr spc="-70" dirty="0"/>
              <a:t>Arrays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5467" y="718621"/>
          <a:ext cx="3672837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40"/>
                <a:gridCol w="612140"/>
                <a:gridCol w="612140"/>
                <a:gridCol w="612139"/>
                <a:gridCol w="612139"/>
                <a:gridCol w="612139"/>
              </a:tblGrid>
              <a:tr h="467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080" y="71245"/>
            <a:ext cx="21971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Doubly-linked</a:t>
            </a:r>
            <a:r>
              <a:rPr spc="150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89420" y="494233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20" y="905154"/>
            <a:ext cx="4029710" cy="2551430"/>
          </a:xfrm>
          <a:custGeom>
            <a:avLst/>
            <a:gdLst/>
            <a:ahLst/>
            <a:cxnLst/>
            <a:rect l="l" t="t" r="r" b="b"/>
            <a:pathLst>
              <a:path w="4029710" h="2551429">
                <a:moveTo>
                  <a:pt x="4029151" y="2550845"/>
                </a:moveTo>
                <a:lnTo>
                  <a:pt x="4029151" y="0"/>
                </a:lnTo>
                <a:lnTo>
                  <a:pt x="0" y="0"/>
                </a:lnTo>
                <a:lnTo>
                  <a:pt x="0" y="2550845"/>
                </a:lnTo>
                <a:lnTo>
                  <a:pt x="4029151" y="2550845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05023"/>
            <a:ext cx="2522220" cy="31623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15" dirty="0">
                <a:solidFill>
                  <a:srgbClr val="FF0000"/>
                </a:solidFill>
                <a:latin typeface="Times New Roman"/>
                <a:cs typeface="Times New Roman"/>
              </a:rPr>
              <a:t>AddBefore</a:t>
            </a:r>
            <a:r>
              <a:rPr sz="2050" spc="1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15" dirty="0">
                <a:solidFill>
                  <a:srgbClr val="FF0000"/>
                </a:solidFill>
                <a:latin typeface="Gill Sans MT"/>
                <a:cs typeface="Gill Sans MT"/>
              </a:rPr>
              <a:t>node</a:t>
            </a:r>
            <a:r>
              <a:rPr sz="2050" i="1" spc="1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050" i="1" spc="-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FF0000"/>
                </a:solidFill>
                <a:latin typeface="Gill Sans MT"/>
                <a:cs typeface="Gill Sans MT"/>
              </a:rPr>
              <a:t>key</a:t>
            </a:r>
            <a:r>
              <a:rPr sz="2050" i="1" spc="-36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50" spc="-3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12700" marR="352425">
              <a:lnSpc>
                <a:spcPct val="107400"/>
              </a:lnSpc>
              <a:spcBef>
                <a:spcPts val="1065"/>
              </a:spcBef>
            </a:pPr>
            <a:r>
              <a:rPr sz="1700" i="1" spc="30" dirty="0">
                <a:latin typeface="Gill Sans MT"/>
                <a:cs typeface="Gill Sans MT"/>
              </a:rPr>
              <a:t>node</a:t>
            </a:r>
            <a:r>
              <a:rPr sz="1700" spc="30" dirty="0">
                <a:latin typeface="Calibri"/>
                <a:cs typeface="Calibri"/>
              </a:rPr>
              <a:t>2 </a:t>
            </a:r>
            <a:r>
              <a:rPr sz="1700" i="1" spc="-120" dirty="0">
                <a:latin typeface="Arial"/>
                <a:cs typeface="Arial"/>
              </a:rPr>
              <a:t>←</a:t>
            </a:r>
            <a:r>
              <a:rPr sz="1700" spc="-120" dirty="0">
                <a:latin typeface="Courier New"/>
                <a:cs typeface="Courier New"/>
              </a:rPr>
              <a:t>new </a:t>
            </a:r>
            <a:r>
              <a:rPr sz="1700" spc="-165" dirty="0">
                <a:latin typeface="Courier New"/>
                <a:cs typeface="Courier New"/>
              </a:rPr>
              <a:t>node  </a:t>
            </a:r>
            <a:r>
              <a:rPr sz="1700" i="1" spc="15" dirty="0">
                <a:latin typeface="Gill Sans MT"/>
                <a:cs typeface="Gill Sans MT"/>
              </a:rPr>
              <a:t>node</a:t>
            </a:r>
            <a:r>
              <a:rPr sz="1700" spc="15" dirty="0">
                <a:latin typeface="Calibri"/>
                <a:cs typeface="Calibri"/>
              </a:rPr>
              <a:t>2</a:t>
            </a:r>
            <a:r>
              <a:rPr sz="1700" i="1" spc="15" dirty="0">
                <a:latin typeface="Arial"/>
                <a:cs typeface="Arial"/>
              </a:rPr>
              <a:t>.</a:t>
            </a:r>
            <a:r>
              <a:rPr sz="1700" i="1" spc="15" dirty="0">
                <a:latin typeface="Gill Sans MT"/>
                <a:cs typeface="Gill Sans MT"/>
              </a:rPr>
              <a:t>key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5" dirty="0">
                <a:latin typeface="Gill Sans MT"/>
                <a:cs typeface="Gill Sans MT"/>
              </a:rPr>
              <a:t>key  </a:t>
            </a:r>
            <a:r>
              <a:rPr sz="1700" i="1" spc="25" dirty="0">
                <a:latin typeface="Gill Sans MT"/>
                <a:cs typeface="Gill Sans MT"/>
              </a:rPr>
              <a:t>node</a:t>
            </a:r>
            <a:r>
              <a:rPr sz="1700" spc="25" dirty="0">
                <a:latin typeface="Calibri"/>
                <a:cs typeface="Calibri"/>
              </a:rPr>
              <a:t>2</a:t>
            </a:r>
            <a:r>
              <a:rPr sz="1700" i="1" spc="25" dirty="0">
                <a:latin typeface="Arial"/>
                <a:cs typeface="Arial"/>
              </a:rPr>
              <a:t>.</a:t>
            </a:r>
            <a:r>
              <a:rPr sz="1700" i="1" spc="25" dirty="0">
                <a:latin typeface="Gill Sans MT"/>
                <a:cs typeface="Gill Sans MT"/>
              </a:rPr>
              <a:t>next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25" dirty="0">
                <a:latin typeface="Gill Sans MT"/>
                <a:cs typeface="Gill Sans MT"/>
              </a:rPr>
              <a:t>node  </a:t>
            </a:r>
            <a:r>
              <a:rPr sz="1700" i="1" spc="15" dirty="0">
                <a:latin typeface="Gill Sans MT"/>
                <a:cs typeface="Gill Sans MT"/>
              </a:rPr>
              <a:t>node</a:t>
            </a:r>
            <a:r>
              <a:rPr sz="1700" spc="15" dirty="0">
                <a:latin typeface="Calibri"/>
                <a:cs typeface="Calibri"/>
              </a:rPr>
              <a:t>2</a:t>
            </a:r>
            <a:r>
              <a:rPr sz="1700" i="1" spc="15" dirty="0">
                <a:latin typeface="Arial"/>
                <a:cs typeface="Arial"/>
              </a:rPr>
              <a:t>.</a:t>
            </a:r>
            <a:r>
              <a:rPr sz="1700" i="1" spc="15" dirty="0">
                <a:latin typeface="Gill Sans MT"/>
                <a:cs typeface="Gill Sans MT"/>
              </a:rPr>
              <a:t>prev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25" dirty="0">
                <a:latin typeface="Gill Sans MT"/>
                <a:cs typeface="Gill Sans MT"/>
              </a:rPr>
              <a:t>node</a:t>
            </a:r>
            <a:r>
              <a:rPr sz="1700" i="1" spc="25" dirty="0">
                <a:latin typeface="Arial"/>
                <a:cs typeface="Arial"/>
              </a:rPr>
              <a:t>.</a:t>
            </a:r>
            <a:r>
              <a:rPr sz="1700" i="1" spc="25" dirty="0">
                <a:latin typeface="Gill Sans MT"/>
                <a:cs typeface="Gill Sans MT"/>
              </a:rPr>
              <a:t>prev  </a:t>
            </a:r>
            <a:r>
              <a:rPr sz="1700" i="1" spc="35" dirty="0">
                <a:latin typeface="Gill Sans MT"/>
                <a:cs typeface="Gill Sans MT"/>
              </a:rPr>
              <a:t>node</a:t>
            </a:r>
            <a:r>
              <a:rPr sz="1700" i="1" spc="35" dirty="0">
                <a:latin typeface="Arial"/>
                <a:cs typeface="Arial"/>
              </a:rPr>
              <a:t>.</a:t>
            </a:r>
            <a:r>
              <a:rPr sz="1700" i="1" spc="35" dirty="0">
                <a:latin typeface="Gill Sans MT"/>
                <a:cs typeface="Gill Sans MT"/>
              </a:rPr>
              <a:t>next </a:t>
            </a:r>
            <a:r>
              <a:rPr sz="1700" i="1" spc="15" dirty="0">
                <a:latin typeface="Arial"/>
                <a:cs typeface="Arial"/>
              </a:rPr>
              <a:t>←</a:t>
            </a:r>
            <a:r>
              <a:rPr sz="1700" i="1" spc="65" dirty="0">
                <a:latin typeface="Arial"/>
                <a:cs typeface="Arial"/>
              </a:rPr>
              <a:t> </a:t>
            </a:r>
            <a:r>
              <a:rPr sz="1700" i="1" spc="30" dirty="0">
                <a:latin typeface="Gill Sans MT"/>
                <a:cs typeface="Gill Sans MT"/>
              </a:rPr>
              <a:t>node</a:t>
            </a:r>
            <a:r>
              <a:rPr sz="1700" spc="30" dirty="0"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-160" dirty="0">
                <a:latin typeface="Courier New"/>
                <a:cs typeface="Courier New"/>
              </a:rPr>
              <a:t>if </a:t>
            </a:r>
            <a:r>
              <a:rPr sz="1700" i="1" spc="25" dirty="0">
                <a:latin typeface="Gill Sans MT"/>
                <a:cs typeface="Gill Sans MT"/>
              </a:rPr>
              <a:t>node</a:t>
            </a:r>
            <a:r>
              <a:rPr sz="1700" spc="25" dirty="0">
                <a:latin typeface="Calibri"/>
                <a:cs typeface="Calibri"/>
              </a:rPr>
              <a:t>2</a:t>
            </a:r>
            <a:r>
              <a:rPr sz="1700" i="1" spc="25" dirty="0">
                <a:latin typeface="Arial"/>
                <a:cs typeface="Arial"/>
              </a:rPr>
              <a:t>.</a:t>
            </a:r>
            <a:r>
              <a:rPr sz="1700" i="1" spc="25" dirty="0">
                <a:latin typeface="Gill Sans MT"/>
                <a:cs typeface="Gill Sans MT"/>
              </a:rPr>
              <a:t>next</a:t>
            </a:r>
            <a:r>
              <a:rPr sz="1700" i="1" spc="100" dirty="0">
                <a:latin typeface="Gill Sans MT"/>
                <a:cs typeface="Gill Sans MT"/>
              </a:rPr>
              <a:t> </a:t>
            </a:r>
            <a:r>
              <a:rPr sz="1700" i="1" spc="-105" dirty="0">
                <a:latin typeface="Arial"/>
                <a:cs typeface="Arial"/>
              </a:rPr>
              <a:t≯</a:t>
            </a:r>
            <a:r>
              <a:rPr sz="1700" spc="-105" dirty="0">
                <a:latin typeface="Tahoma"/>
                <a:cs typeface="Tahoma"/>
              </a:rPr>
              <a:t>=</a:t>
            </a:r>
            <a:r>
              <a:rPr sz="1700" spc="-105" dirty="0">
                <a:latin typeface="Courier New"/>
                <a:cs typeface="Courier New"/>
              </a:rPr>
              <a:t>nil:</a:t>
            </a:r>
            <a:endParaRPr sz="1700">
              <a:latin typeface="Courier New"/>
              <a:cs typeface="Courier New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sz="1700" i="1" spc="15" dirty="0">
                <a:latin typeface="Gill Sans MT"/>
                <a:cs typeface="Gill Sans MT"/>
              </a:rPr>
              <a:t>node</a:t>
            </a:r>
            <a:r>
              <a:rPr sz="1700" spc="15" dirty="0">
                <a:latin typeface="Calibri"/>
                <a:cs typeface="Calibri"/>
              </a:rPr>
              <a:t>2</a:t>
            </a:r>
            <a:r>
              <a:rPr sz="1700" i="1" spc="15" dirty="0">
                <a:latin typeface="Arial"/>
                <a:cs typeface="Arial"/>
              </a:rPr>
              <a:t>.</a:t>
            </a:r>
            <a:r>
              <a:rPr sz="1700" i="1" spc="15" dirty="0">
                <a:latin typeface="Gill Sans MT"/>
                <a:cs typeface="Gill Sans MT"/>
              </a:rPr>
              <a:t>prev </a:t>
            </a:r>
            <a:r>
              <a:rPr sz="1700" i="1" spc="15" dirty="0">
                <a:latin typeface="Arial"/>
                <a:cs typeface="Arial"/>
              </a:rPr>
              <a:t>.</a:t>
            </a:r>
            <a:r>
              <a:rPr sz="1700" i="1" spc="15" dirty="0">
                <a:latin typeface="Gill Sans MT"/>
                <a:cs typeface="Gill Sans MT"/>
              </a:rPr>
              <a:t>next </a:t>
            </a:r>
            <a:r>
              <a:rPr sz="1700" i="1" spc="15" dirty="0">
                <a:latin typeface="Arial"/>
                <a:cs typeface="Arial"/>
              </a:rPr>
              <a:t>←</a:t>
            </a:r>
            <a:r>
              <a:rPr sz="1700" i="1" spc="-220" dirty="0">
                <a:latin typeface="Arial"/>
                <a:cs typeface="Arial"/>
              </a:rPr>
              <a:t> </a:t>
            </a:r>
            <a:r>
              <a:rPr sz="1700" i="1" spc="30" dirty="0">
                <a:latin typeface="Gill Sans MT"/>
                <a:cs typeface="Gill Sans MT"/>
              </a:rPr>
              <a:t>node</a:t>
            </a:r>
            <a:r>
              <a:rPr sz="1700" spc="30" dirty="0"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  <a:p>
            <a:pPr marL="231775" marR="931544" indent="-219710">
              <a:lnSpc>
                <a:spcPct val="107400"/>
              </a:lnSpc>
            </a:pPr>
            <a:r>
              <a:rPr sz="1700" spc="-160" dirty="0">
                <a:latin typeface="Courier New"/>
                <a:cs typeface="Courier New"/>
              </a:rPr>
              <a:t>if </a:t>
            </a:r>
            <a:r>
              <a:rPr sz="1700" i="1" dirty="0">
                <a:latin typeface="Gill Sans MT"/>
                <a:cs typeface="Gill Sans MT"/>
              </a:rPr>
              <a:t>head </a:t>
            </a:r>
            <a:r>
              <a:rPr sz="1700" spc="15" dirty="0">
                <a:latin typeface="Tahoma"/>
                <a:cs typeface="Tahoma"/>
              </a:rPr>
              <a:t>= </a:t>
            </a:r>
            <a:r>
              <a:rPr sz="1700" i="1" spc="10" dirty="0">
                <a:latin typeface="Gill Sans MT"/>
                <a:cs typeface="Gill Sans MT"/>
              </a:rPr>
              <a:t>node</a:t>
            </a:r>
            <a:r>
              <a:rPr sz="1700" spc="10" dirty="0">
                <a:latin typeface="Courier New"/>
                <a:cs typeface="Courier New"/>
              </a:rPr>
              <a:t>:  </a:t>
            </a:r>
            <a:r>
              <a:rPr sz="1700" i="1" dirty="0">
                <a:latin typeface="Gill Sans MT"/>
                <a:cs typeface="Gill Sans MT"/>
              </a:rPr>
              <a:t>head </a:t>
            </a:r>
            <a:r>
              <a:rPr sz="1700" i="1" spc="15" dirty="0">
                <a:latin typeface="Arial"/>
                <a:cs typeface="Arial"/>
              </a:rPr>
              <a:t>←</a:t>
            </a:r>
            <a:r>
              <a:rPr sz="1700" i="1" spc="-335" dirty="0">
                <a:latin typeface="Arial"/>
                <a:cs typeface="Arial"/>
              </a:rPr>
              <a:t> </a:t>
            </a:r>
            <a:r>
              <a:rPr sz="1700" i="1" spc="30" dirty="0">
                <a:latin typeface="Gill Sans MT"/>
                <a:cs typeface="Gill Sans MT"/>
              </a:rPr>
              <a:t>node</a:t>
            </a:r>
            <a:r>
              <a:rPr sz="1700" spc="30" dirty="0"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59994" y="31610"/>
          <a:ext cx="4249419" cy="3856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835"/>
                <a:gridCol w="1097280"/>
                <a:gridCol w="916304"/>
              </a:tblGrid>
              <a:tr h="280670">
                <a:tc>
                  <a:txBody>
                    <a:bodyPr/>
                    <a:lstStyle/>
                    <a:p>
                      <a:pPr marR="66675" algn="r">
                        <a:lnSpc>
                          <a:spcPts val="1875"/>
                        </a:lnSpc>
                      </a:pPr>
                      <a:r>
                        <a:rPr sz="1700" spc="-10" dirty="0">
                          <a:latin typeface="Calibri"/>
                          <a:cs typeface="Calibri"/>
                        </a:rPr>
                        <a:t>Singly-Linked</a:t>
                      </a:r>
                      <a:r>
                        <a:rPr sz="1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List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ts val="1875"/>
                        </a:lnSpc>
                      </a:pPr>
                      <a:r>
                        <a:rPr sz="1700" spc="-8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7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 algn="ctr">
                        <a:lnSpc>
                          <a:spcPts val="1875"/>
                        </a:lnSpc>
                      </a:pPr>
                      <a:r>
                        <a:rPr sz="1700" spc="-4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7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4425">
                <a:tc>
                  <a:txBody>
                    <a:bodyPr/>
                    <a:lstStyle/>
                    <a:p>
                      <a:pPr marL="624205">
                        <a:lnSpc>
                          <a:spcPts val="1895"/>
                        </a:lnSpc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PushFront(Key)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734060" marR="67945" indent="328930" algn="r">
                        <a:lnSpc>
                          <a:spcPct val="10740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TopFront()  PopFront()  PushBack(Key)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89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4000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4000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3956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09550" algn="ctr">
                        <a:lnSpc>
                          <a:spcPct val="10000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R="67945" algn="r">
                        <a:lnSpc>
                          <a:spcPts val="1885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TopBack()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ts val="1885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9550" algn="ctr">
                        <a:lnSpc>
                          <a:spcPts val="188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78130">
                <a:tc>
                  <a:txBody>
                    <a:bodyPr/>
                    <a:lstStyle/>
                    <a:p>
                      <a:pPr marR="67945" algn="r">
                        <a:lnSpc>
                          <a:spcPts val="1839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PopBack()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8130">
                <a:tc>
                  <a:txBody>
                    <a:bodyPr/>
                    <a:lstStyle/>
                    <a:p>
                      <a:pPr marR="67945" algn="r">
                        <a:lnSpc>
                          <a:spcPts val="1839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Find(Key)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64515">
                <a:tc>
                  <a:txBody>
                    <a:bodyPr/>
                    <a:lstStyle/>
                    <a:p>
                      <a:pPr marL="1062990">
                        <a:lnSpc>
                          <a:spcPts val="1839"/>
                        </a:lnSpc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Erase(Key)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39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Empty()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4000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8445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AddBefore(Node,</a:t>
                      </a:r>
                      <a:r>
                        <a:rPr sz="1400" spc="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Key)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ts val="1780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5750">
                <a:tc>
                  <a:txBody>
                    <a:bodyPr/>
                    <a:lstStyle/>
                    <a:p>
                      <a:pPr marR="67945" algn="r">
                        <a:lnSpc>
                          <a:spcPts val="1935"/>
                        </a:lnSpc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AddAfter(Node,</a:t>
                      </a:r>
                      <a:r>
                        <a:rPr sz="1700" spc="-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65" dirty="0">
                          <a:latin typeface="Courier New"/>
                          <a:cs typeface="Courier New"/>
                        </a:rPr>
                        <a:t>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93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6514" y="1737882"/>
            <a:ext cx="438784" cy="218440"/>
          </a:xfrm>
          <a:custGeom>
            <a:avLst/>
            <a:gdLst/>
            <a:ahLst/>
            <a:cxnLst/>
            <a:rect l="l" t="t" r="r" b="b"/>
            <a:pathLst>
              <a:path w="438785" h="218439">
                <a:moveTo>
                  <a:pt x="0" y="218258"/>
                </a:moveTo>
                <a:lnTo>
                  <a:pt x="438779" y="0"/>
                </a:lnTo>
              </a:path>
            </a:pathLst>
          </a:custGeom>
          <a:ln w="50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76514" y="2851304"/>
            <a:ext cx="438784" cy="218440"/>
          </a:xfrm>
          <a:custGeom>
            <a:avLst/>
            <a:gdLst/>
            <a:ahLst/>
            <a:cxnLst/>
            <a:rect l="l" t="t" r="r" b="b"/>
            <a:pathLst>
              <a:path w="438785" h="218439">
                <a:moveTo>
                  <a:pt x="0" y="218258"/>
                </a:moveTo>
                <a:lnTo>
                  <a:pt x="438779" y="0"/>
                </a:lnTo>
              </a:path>
            </a:pathLst>
          </a:custGeom>
          <a:ln w="50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9994" y="31610"/>
          <a:ext cx="4249420" cy="3856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835"/>
                <a:gridCol w="1213485"/>
                <a:gridCol w="800100"/>
              </a:tblGrid>
              <a:tr h="280670">
                <a:tc>
                  <a:txBody>
                    <a:bodyPr/>
                    <a:lstStyle/>
                    <a:p>
                      <a:pPr marR="67945" algn="r">
                        <a:lnSpc>
                          <a:spcPts val="187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Doubly-Linked</a:t>
                      </a:r>
                      <a:r>
                        <a:rPr sz="1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List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875"/>
                        </a:lnSpc>
                      </a:pPr>
                      <a:r>
                        <a:rPr sz="1700" spc="-8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7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ts val="1875"/>
                        </a:lnSpc>
                      </a:pPr>
                      <a:r>
                        <a:rPr sz="1700" spc="-4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7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4425">
                <a:tc>
                  <a:txBody>
                    <a:bodyPr/>
                    <a:lstStyle/>
                    <a:p>
                      <a:pPr marL="624205">
                        <a:lnSpc>
                          <a:spcPts val="1895"/>
                        </a:lnSpc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PushFront(Key)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734060" marR="67945" indent="328930" algn="r">
                        <a:lnSpc>
                          <a:spcPct val="10740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TopFront()  PopFront()  PushBack(Key)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89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4000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4000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3956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3345" algn="ctr">
                        <a:lnSpc>
                          <a:spcPct val="10000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1172845">
                        <a:lnSpc>
                          <a:spcPts val="1885"/>
                        </a:lnSpc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TopBack()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1728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PopBack()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885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8826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7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ts val="188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78130">
                <a:tc>
                  <a:txBody>
                    <a:bodyPr/>
                    <a:lstStyle/>
                    <a:p>
                      <a:pPr marR="67945" algn="r">
                        <a:lnSpc>
                          <a:spcPts val="1839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Find(Key)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24865">
                <a:tc>
                  <a:txBody>
                    <a:bodyPr/>
                    <a:lstStyle/>
                    <a:p>
                      <a:pPr marL="1062990">
                        <a:lnSpc>
                          <a:spcPts val="1839"/>
                        </a:lnSpc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Erase(Key)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39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Empty()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31051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AddBefore(Node,</a:t>
                      </a:r>
                      <a:r>
                        <a:rPr sz="1400" spc="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Key)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80340" marR="84455" indent="219075">
                        <a:lnSpc>
                          <a:spcPct val="10740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  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7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3845">
                <a:tc>
                  <a:txBody>
                    <a:bodyPr/>
                    <a:lstStyle/>
                    <a:p>
                      <a:pPr marR="67945" algn="r">
                        <a:lnSpc>
                          <a:spcPts val="1920"/>
                        </a:lnSpc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AddAfter(Node,</a:t>
                      </a:r>
                      <a:r>
                        <a:rPr sz="1700" spc="-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65" dirty="0">
                          <a:latin typeface="Courier New"/>
                          <a:cs typeface="Courier New"/>
                        </a:rPr>
                        <a:t>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92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9206" y="71245"/>
            <a:ext cx="11493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5" dirty="0">
                <a:solidFill>
                  <a:srgbClr val="006EB8"/>
                </a:solidFill>
                <a:latin typeface="Calibri"/>
                <a:cs typeface="Calibri"/>
              </a:rPr>
              <a:t>Summary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76241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609181"/>
            <a:ext cx="318325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25" dirty="0">
                <a:latin typeface="Calibri"/>
                <a:cs typeface="Calibri"/>
              </a:rPr>
              <a:t>Constant </a:t>
            </a:r>
            <a:r>
              <a:rPr sz="1700" spc="-55" dirty="0">
                <a:latin typeface="Calibri"/>
                <a:cs typeface="Calibri"/>
              </a:rPr>
              <a:t>time </a:t>
            </a:r>
            <a:r>
              <a:rPr sz="1700" spc="-40" dirty="0">
                <a:latin typeface="Calibri"/>
                <a:cs typeface="Calibri"/>
              </a:rPr>
              <a:t>to </a:t>
            </a:r>
            <a:r>
              <a:rPr sz="1700" spc="-50" dirty="0">
                <a:latin typeface="Calibri"/>
                <a:cs typeface="Calibri"/>
              </a:rPr>
              <a:t>insert </a:t>
            </a:r>
            <a:r>
              <a:rPr sz="1700" spc="-15" dirty="0">
                <a:latin typeface="Calibri"/>
                <a:cs typeface="Calibri"/>
              </a:rPr>
              <a:t>at </a:t>
            </a:r>
            <a:r>
              <a:rPr sz="1700" spc="-90" dirty="0">
                <a:latin typeface="Calibri"/>
                <a:cs typeface="Calibri"/>
              </a:rPr>
              <a:t>or </a:t>
            </a:r>
            <a:r>
              <a:rPr sz="1700" spc="-85" dirty="0">
                <a:latin typeface="Calibri"/>
                <a:cs typeface="Calibri"/>
              </a:rPr>
              <a:t>remove  </a:t>
            </a:r>
            <a:r>
              <a:rPr sz="1700" spc="-60" dirty="0">
                <a:latin typeface="Calibri"/>
                <a:cs typeface="Calibri"/>
              </a:rPr>
              <a:t>from </a:t>
            </a:r>
            <a:r>
              <a:rPr sz="1700" spc="-65" dirty="0">
                <a:latin typeface="Calibri"/>
                <a:cs typeface="Calibri"/>
              </a:rPr>
              <a:t>the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front.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3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76241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12" y="135709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8385" y="609181"/>
            <a:ext cx="3216910" cy="145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100">
              <a:lnSpc>
                <a:spcPct val="107400"/>
              </a:lnSpc>
              <a:spcBef>
                <a:spcPts val="95"/>
              </a:spcBef>
            </a:pPr>
            <a:r>
              <a:rPr sz="1700" spc="-25" dirty="0">
                <a:latin typeface="Calibri"/>
                <a:cs typeface="Calibri"/>
              </a:rPr>
              <a:t>Constant </a:t>
            </a:r>
            <a:r>
              <a:rPr sz="1700" spc="-55" dirty="0">
                <a:latin typeface="Calibri"/>
                <a:cs typeface="Calibri"/>
              </a:rPr>
              <a:t>time </a:t>
            </a:r>
            <a:r>
              <a:rPr sz="1700" spc="-40" dirty="0">
                <a:latin typeface="Calibri"/>
                <a:cs typeface="Calibri"/>
              </a:rPr>
              <a:t>to </a:t>
            </a:r>
            <a:r>
              <a:rPr sz="1700" spc="-50" dirty="0">
                <a:latin typeface="Calibri"/>
                <a:cs typeface="Calibri"/>
              </a:rPr>
              <a:t>insert </a:t>
            </a:r>
            <a:r>
              <a:rPr sz="1700" spc="-15" dirty="0">
                <a:latin typeface="Calibri"/>
                <a:cs typeface="Calibri"/>
              </a:rPr>
              <a:t>at </a:t>
            </a:r>
            <a:r>
              <a:rPr sz="1700" spc="-90" dirty="0">
                <a:latin typeface="Calibri"/>
                <a:cs typeface="Calibri"/>
              </a:rPr>
              <a:t>or </a:t>
            </a:r>
            <a:r>
              <a:rPr sz="1700" spc="-85" dirty="0">
                <a:latin typeface="Calibri"/>
                <a:cs typeface="Calibri"/>
              </a:rPr>
              <a:t>remove  </a:t>
            </a:r>
            <a:r>
              <a:rPr sz="1700" spc="-60" dirty="0">
                <a:latin typeface="Calibri"/>
                <a:cs typeface="Calibri"/>
              </a:rPr>
              <a:t>from </a:t>
            </a:r>
            <a:r>
              <a:rPr sz="1700" spc="-65" dirty="0">
                <a:latin typeface="Calibri"/>
                <a:cs typeface="Calibri"/>
              </a:rPr>
              <a:t>the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front.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spc="-15" dirty="0">
                <a:latin typeface="Calibri"/>
                <a:cs typeface="Calibri"/>
              </a:rPr>
              <a:t>With tail </a:t>
            </a:r>
            <a:r>
              <a:rPr sz="1700" spc="-60" dirty="0">
                <a:latin typeface="Calibri"/>
                <a:cs typeface="Calibri"/>
              </a:rPr>
              <a:t>and </a:t>
            </a:r>
            <a:r>
              <a:rPr sz="1700" spc="-45" dirty="0">
                <a:latin typeface="Calibri"/>
                <a:cs typeface="Calibri"/>
              </a:rPr>
              <a:t>doubly-linked, </a:t>
            </a:r>
            <a:r>
              <a:rPr sz="1700" spc="-40" dirty="0">
                <a:latin typeface="Calibri"/>
                <a:cs typeface="Calibri"/>
              </a:rPr>
              <a:t>constant  </a:t>
            </a:r>
            <a:r>
              <a:rPr sz="1700" spc="-55" dirty="0">
                <a:latin typeface="Calibri"/>
                <a:cs typeface="Calibri"/>
              </a:rPr>
              <a:t>time </a:t>
            </a:r>
            <a:r>
              <a:rPr sz="1700" spc="-40" dirty="0">
                <a:latin typeface="Calibri"/>
                <a:cs typeface="Calibri"/>
              </a:rPr>
              <a:t>to </a:t>
            </a:r>
            <a:r>
              <a:rPr sz="1700" spc="-50" dirty="0">
                <a:latin typeface="Calibri"/>
                <a:cs typeface="Calibri"/>
              </a:rPr>
              <a:t>insert </a:t>
            </a:r>
            <a:r>
              <a:rPr sz="1700" spc="-15" dirty="0">
                <a:latin typeface="Calibri"/>
                <a:cs typeface="Calibri"/>
              </a:rPr>
              <a:t>at </a:t>
            </a:r>
            <a:r>
              <a:rPr sz="1700" spc="-90" dirty="0">
                <a:latin typeface="Calibri"/>
                <a:cs typeface="Calibri"/>
              </a:rPr>
              <a:t>or </a:t>
            </a: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60" dirty="0">
                <a:latin typeface="Calibri"/>
                <a:cs typeface="Calibri"/>
              </a:rPr>
              <a:t>from </a:t>
            </a:r>
            <a:r>
              <a:rPr sz="1700" spc="-65" dirty="0">
                <a:latin typeface="Calibri"/>
                <a:cs typeface="Calibri"/>
              </a:rPr>
              <a:t>the  </a:t>
            </a:r>
            <a:r>
              <a:rPr sz="1700" spc="-20" dirty="0">
                <a:latin typeface="Calibri"/>
                <a:cs typeface="Calibri"/>
              </a:rPr>
              <a:t>back.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3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76241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12" y="135709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12" y="22301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8385" y="609181"/>
            <a:ext cx="3216910" cy="177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100">
              <a:lnSpc>
                <a:spcPct val="107400"/>
              </a:lnSpc>
              <a:spcBef>
                <a:spcPts val="95"/>
              </a:spcBef>
            </a:pPr>
            <a:r>
              <a:rPr sz="1700" spc="-25" dirty="0">
                <a:latin typeface="Calibri"/>
                <a:cs typeface="Calibri"/>
              </a:rPr>
              <a:t>Constant </a:t>
            </a:r>
            <a:r>
              <a:rPr sz="1700" spc="-55" dirty="0">
                <a:latin typeface="Calibri"/>
                <a:cs typeface="Calibri"/>
              </a:rPr>
              <a:t>time </a:t>
            </a:r>
            <a:r>
              <a:rPr sz="1700" spc="-40" dirty="0">
                <a:latin typeface="Calibri"/>
                <a:cs typeface="Calibri"/>
              </a:rPr>
              <a:t>to </a:t>
            </a:r>
            <a:r>
              <a:rPr sz="1700" spc="-50" dirty="0">
                <a:latin typeface="Calibri"/>
                <a:cs typeface="Calibri"/>
              </a:rPr>
              <a:t>insert </a:t>
            </a:r>
            <a:r>
              <a:rPr sz="1700" spc="-15" dirty="0">
                <a:latin typeface="Calibri"/>
                <a:cs typeface="Calibri"/>
              </a:rPr>
              <a:t>at </a:t>
            </a:r>
            <a:r>
              <a:rPr sz="1700" spc="-90" dirty="0">
                <a:latin typeface="Calibri"/>
                <a:cs typeface="Calibri"/>
              </a:rPr>
              <a:t>or </a:t>
            </a:r>
            <a:r>
              <a:rPr sz="1700" spc="-85" dirty="0">
                <a:latin typeface="Calibri"/>
                <a:cs typeface="Calibri"/>
              </a:rPr>
              <a:t>remove  </a:t>
            </a:r>
            <a:r>
              <a:rPr sz="1700" spc="-60" dirty="0">
                <a:latin typeface="Calibri"/>
                <a:cs typeface="Calibri"/>
              </a:rPr>
              <a:t>from </a:t>
            </a:r>
            <a:r>
              <a:rPr sz="1700" spc="-65" dirty="0">
                <a:latin typeface="Calibri"/>
                <a:cs typeface="Calibri"/>
              </a:rPr>
              <a:t>the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front.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spc="-15" dirty="0">
                <a:latin typeface="Calibri"/>
                <a:cs typeface="Calibri"/>
              </a:rPr>
              <a:t>With tail </a:t>
            </a:r>
            <a:r>
              <a:rPr sz="1700" spc="-60" dirty="0">
                <a:latin typeface="Calibri"/>
                <a:cs typeface="Calibri"/>
              </a:rPr>
              <a:t>and </a:t>
            </a:r>
            <a:r>
              <a:rPr sz="1700" spc="-45" dirty="0">
                <a:latin typeface="Calibri"/>
                <a:cs typeface="Calibri"/>
              </a:rPr>
              <a:t>doubly-linked, </a:t>
            </a:r>
            <a:r>
              <a:rPr sz="1700" spc="-40" dirty="0">
                <a:latin typeface="Calibri"/>
                <a:cs typeface="Calibri"/>
              </a:rPr>
              <a:t>constant  </a:t>
            </a:r>
            <a:r>
              <a:rPr sz="1700" spc="-55" dirty="0">
                <a:latin typeface="Calibri"/>
                <a:cs typeface="Calibri"/>
              </a:rPr>
              <a:t>time </a:t>
            </a:r>
            <a:r>
              <a:rPr sz="1700" spc="-40" dirty="0">
                <a:latin typeface="Calibri"/>
                <a:cs typeface="Calibri"/>
              </a:rPr>
              <a:t>to </a:t>
            </a:r>
            <a:r>
              <a:rPr sz="1700" spc="-50" dirty="0">
                <a:latin typeface="Calibri"/>
                <a:cs typeface="Calibri"/>
              </a:rPr>
              <a:t>insert </a:t>
            </a:r>
            <a:r>
              <a:rPr sz="1700" spc="-15" dirty="0">
                <a:latin typeface="Calibri"/>
                <a:cs typeface="Calibri"/>
              </a:rPr>
              <a:t>at </a:t>
            </a:r>
            <a:r>
              <a:rPr sz="1700" spc="-90" dirty="0">
                <a:latin typeface="Calibri"/>
                <a:cs typeface="Calibri"/>
              </a:rPr>
              <a:t>or </a:t>
            </a: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60" dirty="0">
                <a:latin typeface="Calibri"/>
                <a:cs typeface="Calibri"/>
              </a:rPr>
              <a:t>from </a:t>
            </a:r>
            <a:r>
              <a:rPr sz="1700" spc="-65" dirty="0">
                <a:latin typeface="Calibri"/>
                <a:cs typeface="Calibri"/>
              </a:rPr>
              <a:t>the  </a:t>
            </a:r>
            <a:r>
              <a:rPr sz="1700" spc="-20" dirty="0">
                <a:latin typeface="Calibri"/>
                <a:cs typeface="Calibri"/>
              </a:rPr>
              <a:t>back.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i="1" spc="50" dirty="0">
                <a:latin typeface="Gill Sans MT"/>
                <a:cs typeface="Gill Sans MT"/>
              </a:rPr>
              <a:t>O</a:t>
            </a:r>
            <a:r>
              <a:rPr sz="1700" spc="50" dirty="0">
                <a:latin typeface="Tahoma"/>
                <a:cs typeface="Tahoma"/>
              </a:rPr>
              <a:t>(</a:t>
            </a:r>
            <a:r>
              <a:rPr sz="1700" i="1" spc="50" dirty="0">
                <a:latin typeface="Gill Sans MT"/>
                <a:cs typeface="Gill Sans MT"/>
              </a:rPr>
              <a:t>n</a:t>
            </a:r>
            <a:r>
              <a:rPr sz="1700" spc="50" dirty="0">
                <a:latin typeface="Tahoma"/>
                <a:cs typeface="Tahoma"/>
              </a:rPr>
              <a:t>) </a:t>
            </a:r>
            <a:r>
              <a:rPr sz="1700" spc="-55" dirty="0">
                <a:latin typeface="Calibri"/>
                <a:cs typeface="Calibri"/>
              </a:rPr>
              <a:t>time </a:t>
            </a:r>
            <a:r>
              <a:rPr sz="1700" spc="-40" dirty="0">
                <a:latin typeface="Calibri"/>
                <a:cs typeface="Calibri"/>
              </a:rPr>
              <a:t>to </a:t>
            </a:r>
            <a:r>
              <a:rPr sz="1700" spc="-45" dirty="0">
                <a:latin typeface="Calibri"/>
                <a:cs typeface="Calibri"/>
              </a:rPr>
              <a:t>find arbitrary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70" dirty="0">
                <a:latin typeface="Calibri"/>
                <a:cs typeface="Calibri"/>
              </a:rPr>
              <a:t>element.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3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76241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12" y="135709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12" y="22301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254643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8385" y="609181"/>
            <a:ext cx="3281045" cy="208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>
              <a:lnSpc>
                <a:spcPct val="107400"/>
              </a:lnSpc>
              <a:spcBef>
                <a:spcPts val="95"/>
              </a:spcBef>
            </a:pPr>
            <a:r>
              <a:rPr sz="1700" spc="-25" dirty="0">
                <a:latin typeface="Calibri"/>
                <a:cs typeface="Calibri"/>
              </a:rPr>
              <a:t>Constant </a:t>
            </a:r>
            <a:r>
              <a:rPr sz="1700" spc="-55" dirty="0">
                <a:latin typeface="Calibri"/>
                <a:cs typeface="Calibri"/>
              </a:rPr>
              <a:t>time </a:t>
            </a:r>
            <a:r>
              <a:rPr sz="1700" spc="-40" dirty="0">
                <a:latin typeface="Calibri"/>
                <a:cs typeface="Calibri"/>
              </a:rPr>
              <a:t>to </a:t>
            </a:r>
            <a:r>
              <a:rPr sz="1700" spc="-50" dirty="0">
                <a:latin typeface="Calibri"/>
                <a:cs typeface="Calibri"/>
              </a:rPr>
              <a:t>insert </a:t>
            </a:r>
            <a:r>
              <a:rPr sz="1700" spc="-15" dirty="0">
                <a:latin typeface="Calibri"/>
                <a:cs typeface="Calibri"/>
              </a:rPr>
              <a:t>at </a:t>
            </a:r>
            <a:r>
              <a:rPr sz="1700" spc="-90" dirty="0">
                <a:latin typeface="Calibri"/>
                <a:cs typeface="Calibri"/>
              </a:rPr>
              <a:t>or </a:t>
            </a:r>
            <a:r>
              <a:rPr sz="1700" spc="-85" dirty="0">
                <a:latin typeface="Calibri"/>
                <a:cs typeface="Calibri"/>
              </a:rPr>
              <a:t>remove  </a:t>
            </a:r>
            <a:r>
              <a:rPr sz="1700" spc="-60" dirty="0">
                <a:latin typeface="Calibri"/>
                <a:cs typeface="Calibri"/>
              </a:rPr>
              <a:t>from </a:t>
            </a:r>
            <a:r>
              <a:rPr sz="1700" spc="-65" dirty="0">
                <a:latin typeface="Calibri"/>
                <a:cs typeface="Calibri"/>
              </a:rPr>
              <a:t>the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front.</a:t>
            </a:r>
            <a:endParaRPr sz="1700">
              <a:latin typeface="Calibri"/>
              <a:cs typeface="Calibri"/>
            </a:endParaRPr>
          </a:p>
          <a:p>
            <a:pPr marL="12700" marR="69215">
              <a:lnSpc>
                <a:spcPct val="107400"/>
              </a:lnSpc>
              <a:spcBef>
                <a:spcPts val="300"/>
              </a:spcBef>
            </a:pPr>
            <a:r>
              <a:rPr sz="1700" spc="-15" dirty="0">
                <a:latin typeface="Calibri"/>
                <a:cs typeface="Calibri"/>
              </a:rPr>
              <a:t>With tail </a:t>
            </a:r>
            <a:r>
              <a:rPr sz="1700" spc="-60" dirty="0">
                <a:latin typeface="Calibri"/>
                <a:cs typeface="Calibri"/>
              </a:rPr>
              <a:t>and </a:t>
            </a:r>
            <a:r>
              <a:rPr sz="1700" spc="-45" dirty="0">
                <a:latin typeface="Calibri"/>
                <a:cs typeface="Calibri"/>
              </a:rPr>
              <a:t>doubly-linked, </a:t>
            </a:r>
            <a:r>
              <a:rPr sz="1700" spc="-40" dirty="0">
                <a:latin typeface="Calibri"/>
                <a:cs typeface="Calibri"/>
              </a:rPr>
              <a:t>constant  </a:t>
            </a:r>
            <a:r>
              <a:rPr sz="1700" spc="-55" dirty="0">
                <a:latin typeface="Calibri"/>
                <a:cs typeface="Calibri"/>
              </a:rPr>
              <a:t>time </a:t>
            </a:r>
            <a:r>
              <a:rPr sz="1700" spc="-40" dirty="0">
                <a:latin typeface="Calibri"/>
                <a:cs typeface="Calibri"/>
              </a:rPr>
              <a:t>to </a:t>
            </a:r>
            <a:r>
              <a:rPr sz="1700" spc="-50" dirty="0">
                <a:latin typeface="Calibri"/>
                <a:cs typeface="Calibri"/>
              </a:rPr>
              <a:t>insert </a:t>
            </a:r>
            <a:r>
              <a:rPr sz="1700" spc="-15" dirty="0">
                <a:latin typeface="Calibri"/>
                <a:cs typeface="Calibri"/>
              </a:rPr>
              <a:t>at </a:t>
            </a:r>
            <a:r>
              <a:rPr sz="1700" spc="-90" dirty="0">
                <a:latin typeface="Calibri"/>
                <a:cs typeface="Calibri"/>
              </a:rPr>
              <a:t>or </a:t>
            </a: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60" dirty="0">
                <a:latin typeface="Calibri"/>
                <a:cs typeface="Calibri"/>
              </a:rPr>
              <a:t>from </a:t>
            </a:r>
            <a:r>
              <a:rPr sz="1700" spc="-65" dirty="0">
                <a:latin typeface="Calibri"/>
                <a:cs typeface="Calibri"/>
              </a:rPr>
              <a:t>the  </a:t>
            </a:r>
            <a:r>
              <a:rPr sz="1700" spc="-20" dirty="0">
                <a:latin typeface="Calibri"/>
                <a:cs typeface="Calibri"/>
              </a:rPr>
              <a:t>back.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22100"/>
              </a:lnSpc>
            </a:pPr>
            <a:r>
              <a:rPr sz="1700" i="1" spc="50" dirty="0">
                <a:latin typeface="Gill Sans MT"/>
                <a:cs typeface="Gill Sans MT"/>
              </a:rPr>
              <a:t>O</a:t>
            </a:r>
            <a:r>
              <a:rPr sz="1700" spc="50" dirty="0">
                <a:latin typeface="Tahoma"/>
                <a:cs typeface="Tahoma"/>
              </a:rPr>
              <a:t>(</a:t>
            </a:r>
            <a:r>
              <a:rPr sz="1700" i="1" spc="50" dirty="0">
                <a:latin typeface="Gill Sans MT"/>
                <a:cs typeface="Gill Sans MT"/>
              </a:rPr>
              <a:t>n</a:t>
            </a:r>
            <a:r>
              <a:rPr sz="1700" spc="50" dirty="0">
                <a:latin typeface="Tahoma"/>
                <a:cs typeface="Tahoma"/>
              </a:rPr>
              <a:t>) </a:t>
            </a:r>
            <a:r>
              <a:rPr sz="1700" spc="-55" dirty="0">
                <a:latin typeface="Calibri"/>
                <a:cs typeface="Calibri"/>
              </a:rPr>
              <a:t>time </a:t>
            </a:r>
            <a:r>
              <a:rPr sz="1700" spc="-40" dirty="0">
                <a:latin typeface="Calibri"/>
                <a:cs typeface="Calibri"/>
              </a:rPr>
              <a:t>to </a:t>
            </a:r>
            <a:r>
              <a:rPr sz="1700" spc="-45" dirty="0">
                <a:latin typeface="Calibri"/>
                <a:cs typeface="Calibri"/>
              </a:rPr>
              <a:t>find arbitrary </a:t>
            </a:r>
            <a:r>
              <a:rPr sz="1700" spc="-70" dirty="0">
                <a:latin typeface="Calibri"/>
                <a:cs typeface="Calibri"/>
              </a:rPr>
              <a:t>element.  </a:t>
            </a:r>
            <a:r>
              <a:rPr sz="1700" spc="25" dirty="0">
                <a:latin typeface="Calibri"/>
                <a:cs typeface="Calibri"/>
              </a:rPr>
              <a:t>List </a:t>
            </a:r>
            <a:r>
              <a:rPr sz="1700" spc="-75" dirty="0">
                <a:latin typeface="Calibri"/>
                <a:cs typeface="Calibri"/>
              </a:rPr>
              <a:t>elements </a:t>
            </a:r>
            <a:r>
              <a:rPr sz="1700" spc="-100" dirty="0">
                <a:latin typeface="Calibri"/>
                <a:cs typeface="Calibri"/>
              </a:rPr>
              <a:t>need </a:t>
            </a:r>
            <a:r>
              <a:rPr sz="1700" spc="-50" dirty="0">
                <a:latin typeface="Calibri"/>
                <a:cs typeface="Calibri"/>
              </a:rPr>
              <a:t>not </a:t>
            </a:r>
            <a:r>
              <a:rPr sz="1700" spc="-75" dirty="0">
                <a:latin typeface="Calibri"/>
                <a:cs typeface="Calibri"/>
              </a:rPr>
              <a:t>be</a:t>
            </a:r>
            <a:r>
              <a:rPr sz="1700" spc="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contiguous.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3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76241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12" y="135709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12" y="22301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254643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12" y="286274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8385" y="609181"/>
            <a:ext cx="3509010" cy="268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0200">
              <a:lnSpc>
                <a:spcPct val="107400"/>
              </a:lnSpc>
              <a:spcBef>
                <a:spcPts val="95"/>
              </a:spcBef>
            </a:pPr>
            <a:r>
              <a:rPr sz="1700" spc="-25" dirty="0">
                <a:latin typeface="Calibri"/>
                <a:cs typeface="Calibri"/>
              </a:rPr>
              <a:t>Constant </a:t>
            </a:r>
            <a:r>
              <a:rPr sz="1700" spc="-55" dirty="0">
                <a:latin typeface="Calibri"/>
                <a:cs typeface="Calibri"/>
              </a:rPr>
              <a:t>time </a:t>
            </a:r>
            <a:r>
              <a:rPr sz="1700" spc="-40" dirty="0">
                <a:latin typeface="Calibri"/>
                <a:cs typeface="Calibri"/>
              </a:rPr>
              <a:t>to </a:t>
            </a:r>
            <a:r>
              <a:rPr sz="1700" spc="-50" dirty="0">
                <a:latin typeface="Calibri"/>
                <a:cs typeface="Calibri"/>
              </a:rPr>
              <a:t>insert </a:t>
            </a:r>
            <a:r>
              <a:rPr sz="1700" spc="-15" dirty="0">
                <a:latin typeface="Calibri"/>
                <a:cs typeface="Calibri"/>
              </a:rPr>
              <a:t>at </a:t>
            </a:r>
            <a:r>
              <a:rPr sz="1700" spc="-90" dirty="0">
                <a:latin typeface="Calibri"/>
                <a:cs typeface="Calibri"/>
              </a:rPr>
              <a:t>or </a:t>
            </a:r>
            <a:r>
              <a:rPr sz="1700" spc="-85" dirty="0">
                <a:latin typeface="Calibri"/>
                <a:cs typeface="Calibri"/>
              </a:rPr>
              <a:t>remove  </a:t>
            </a:r>
            <a:r>
              <a:rPr sz="1700" spc="-60" dirty="0">
                <a:latin typeface="Calibri"/>
                <a:cs typeface="Calibri"/>
              </a:rPr>
              <a:t>from </a:t>
            </a:r>
            <a:r>
              <a:rPr sz="1700" spc="-65" dirty="0">
                <a:latin typeface="Calibri"/>
                <a:cs typeface="Calibri"/>
              </a:rPr>
              <a:t>the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front.</a:t>
            </a:r>
            <a:endParaRPr sz="1700">
              <a:latin typeface="Calibri"/>
              <a:cs typeface="Calibri"/>
            </a:endParaRPr>
          </a:p>
          <a:p>
            <a:pPr marL="12700" marR="297180">
              <a:lnSpc>
                <a:spcPct val="107400"/>
              </a:lnSpc>
              <a:spcBef>
                <a:spcPts val="300"/>
              </a:spcBef>
            </a:pPr>
            <a:r>
              <a:rPr sz="1700" spc="-15" dirty="0">
                <a:latin typeface="Calibri"/>
                <a:cs typeface="Calibri"/>
              </a:rPr>
              <a:t>With tail </a:t>
            </a:r>
            <a:r>
              <a:rPr sz="1700" spc="-60" dirty="0">
                <a:latin typeface="Calibri"/>
                <a:cs typeface="Calibri"/>
              </a:rPr>
              <a:t>and </a:t>
            </a:r>
            <a:r>
              <a:rPr sz="1700" spc="-45" dirty="0">
                <a:latin typeface="Calibri"/>
                <a:cs typeface="Calibri"/>
              </a:rPr>
              <a:t>doubly-linked, </a:t>
            </a:r>
            <a:r>
              <a:rPr sz="1700" spc="-40" dirty="0">
                <a:latin typeface="Calibri"/>
                <a:cs typeface="Calibri"/>
              </a:rPr>
              <a:t>constant  </a:t>
            </a:r>
            <a:r>
              <a:rPr sz="1700" spc="-55" dirty="0">
                <a:latin typeface="Calibri"/>
                <a:cs typeface="Calibri"/>
              </a:rPr>
              <a:t>time </a:t>
            </a:r>
            <a:r>
              <a:rPr sz="1700" spc="-40" dirty="0">
                <a:latin typeface="Calibri"/>
                <a:cs typeface="Calibri"/>
              </a:rPr>
              <a:t>to </a:t>
            </a:r>
            <a:r>
              <a:rPr sz="1700" spc="-50" dirty="0">
                <a:latin typeface="Calibri"/>
                <a:cs typeface="Calibri"/>
              </a:rPr>
              <a:t>insert </a:t>
            </a:r>
            <a:r>
              <a:rPr sz="1700" spc="-15" dirty="0">
                <a:latin typeface="Calibri"/>
                <a:cs typeface="Calibri"/>
              </a:rPr>
              <a:t>at </a:t>
            </a:r>
            <a:r>
              <a:rPr sz="1700" spc="-90" dirty="0">
                <a:latin typeface="Calibri"/>
                <a:cs typeface="Calibri"/>
              </a:rPr>
              <a:t>or </a:t>
            </a: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60" dirty="0">
                <a:latin typeface="Calibri"/>
                <a:cs typeface="Calibri"/>
              </a:rPr>
              <a:t>from </a:t>
            </a:r>
            <a:r>
              <a:rPr sz="1700" spc="-65" dirty="0">
                <a:latin typeface="Calibri"/>
                <a:cs typeface="Calibri"/>
              </a:rPr>
              <a:t>the  </a:t>
            </a:r>
            <a:r>
              <a:rPr sz="1700" spc="-20" dirty="0">
                <a:latin typeface="Calibri"/>
                <a:cs typeface="Calibri"/>
              </a:rPr>
              <a:t>back.</a:t>
            </a:r>
            <a:endParaRPr sz="1700">
              <a:latin typeface="Calibri"/>
              <a:cs typeface="Calibri"/>
            </a:endParaRPr>
          </a:p>
          <a:p>
            <a:pPr marL="12700" marR="233045">
              <a:lnSpc>
                <a:spcPct val="122100"/>
              </a:lnSpc>
            </a:pPr>
            <a:r>
              <a:rPr sz="1700" i="1" spc="50" dirty="0">
                <a:latin typeface="Gill Sans MT"/>
                <a:cs typeface="Gill Sans MT"/>
              </a:rPr>
              <a:t>O</a:t>
            </a:r>
            <a:r>
              <a:rPr sz="1700" spc="50" dirty="0">
                <a:latin typeface="Tahoma"/>
                <a:cs typeface="Tahoma"/>
              </a:rPr>
              <a:t>(</a:t>
            </a:r>
            <a:r>
              <a:rPr sz="1700" i="1" spc="50" dirty="0">
                <a:latin typeface="Gill Sans MT"/>
                <a:cs typeface="Gill Sans MT"/>
              </a:rPr>
              <a:t>n</a:t>
            </a:r>
            <a:r>
              <a:rPr sz="1700" spc="50" dirty="0">
                <a:latin typeface="Tahoma"/>
                <a:cs typeface="Tahoma"/>
              </a:rPr>
              <a:t>) </a:t>
            </a:r>
            <a:r>
              <a:rPr sz="1700" spc="-55" dirty="0">
                <a:latin typeface="Calibri"/>
                <a:cs typeface="Calibri"/>
              </a:rPr>
              <a:t>time </a:t>
            </a:r>
            <a:r>
              <a:rPr sz="1700" spc="-40" dirty="0">
                <a:latin typeface="Calibri"/>
                <a:cs typeface="Calibri"/>
              </a:rPr>
              <a:t>to </a:t>
            </a:r>
            <a:r>
              <a:rPr sz="1700" spc="-45" dirty="0">
                <a:latin typeface="Calibri"/>
                <a:cs typeface="Calibri"/>
              </a:rPr>
              <a:t>find arbitrary </a:t>
            </a:r>
            <a:r>
              <a:rPr sz="1700" spc="-70" dirty="0">
                <a:latin typeface="Calibri"/>
                <a:cs typeface="Calibri"/>
              </a:rPr>
              <a:t>element.  </a:t>
            </a:r>
            <a:r>
              <a:rPr sz="1700" spc="25" dirty="0">
                <a:latin typeface="Calibri"/>
                <a:cs typeface="Calibri"/>
              </a:rPr>
              <a:t>List </a:t>
            </a:r>
            <a:r>
              <a:rPr sz="1700" spc="-75" dirty="0">
                <a:latin typeface="Calibri"/>
                <a:cs typeface="Calibri"/>
              </a:rPr>
              <a:t>elements </a:t>
            </a:r>
            <a:r>
              <a:rPr sz="1700" spc="-100" dirty="0">
                <a:latin typeface="Calibri"/>
                <a:cs typeface="Calibri"/>
              </a:rPr>
              <a:t>need </a:t>
            </a:r>
            <a:r>
              <a:rPr sz="1700" spc="-50" dirty="0">
                <a:latin typeface="Calibri"/>
                <a:cs typeface="Calibri"/>
              </a:rPr>
              <a:t>not </a:t>
            </a:r>
            <a:r>
              <a:rPr sz="1700" spc="-75" dirty="0">
                <a:latin typeface="Calibri"/>
                <a:cs typeface="Calibri"/>
              </a:rPr>
              <a:t>be</a:t>
            </a:r>
            <a:r>
              <a:rPr sz="1700" spc="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contiguous.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spc="-15" dirty="0">
                <a:latin typeface="Calibri"/>
                <a:cs typeface="Calibri"/>
              </a:rPr>
              <a:t>With </a:t>
            </a:r>
            <a:r>
              <a:rPr sz="1700" spc="-50" dirty="0">
                <a:latin typeface="Calibri"/>
                <a:cs typeface="Calibri"/>
              </a:rPr>
              <a:t>doubly-linked </a:t>
            </a:r>
            <a:r>
              <a:rPr sz="1700" spc="-10" dirty="0">
                <a:latin typeface="Calibri"/>
                <a:cs typeface="Calibri"/>
              </a:rPr>
              <a:t>list, </a:t>
            </a:r>
            <a:r>
              <a:rPr sz="1700" spc="-40" dirty="0">
                <a:latin typeface="Calibri"/>
                <a:cs typeface="Calibri"/>
              </a:rPr>
              <a:t>constant </a:t>
            </a:r>
            <a:r>
              <a:rPr sz="1700" spc="-55" dirty="0">
                <a:latin typeface="Calibri"/>
                <a:cs typeface="Calibri"/>
              </a:rPr>
              <a:t>time </a:t>
            </a:r>
            <a:r>
              <a:rPr sz="1700" spc="-45" dirty="0">
                <a:latin typeface="Calibri"/>
                <a:cs typeface="Calibri"/>
              </a:rPr>
              <a:t>to  </a:t>
            </a:r>
            <a:r>
              <a:rPr sz="1700" spc="-50" dirty="0">
                <a:latin typeface="Calibri"/>
                <a:cs typeface="Calibri"/>
              </a:rPr>
              <a:t>insert </a:t>
            </a:r>
            <a:r>
              <a:rPr sz="1700" spc="-100" dirty="0">
                <a:latin typeface="Calibri"/>
                <a:cs typeface="Calibri"/>
              </a:rPr>
              <a:t>between </a:t>
            </a:r>
            <a:r>
              <a:rPr sz="1700" spc="-75" dirty="0">
                <a:latin typeface="Calibri"/>
                <a:cs typeface="Calibri"/>
              </a:rPr>
              <a:t>nodes </a:t>
            </a:r>
            <a:r>
              <a:rPr sz="1700" spc="-90" dirty="0">
                <a:latin typeface="Calibri"/>
                <a:cs typeface="Calibri"/>
              </a:rPr>
              <a:t>or </a:t>
            </a: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40" dirty="0">
                <a:latin typeface="Calibri"/>
                <a:cs typeface="Calibri"/>
              </a:rPr>
              <a:t>a</a:t>
            </a:r>
            <a:r>
              <a:rPr sz="1700" spc="-20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node.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130176"/>
            <a:ext cx="1600200" cy="381000"/>
          </a:xfrm>
        </p:spPr>
        <p:txBody>
          <a:bodyPr/>
          <a:lstStyle/>
          <a:p>
            <a:r>
              <a:rPr lang="en-US" smtClean="0"/>
              <a:t>Assignments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29" y="718706"/>
            <a:ext cx="3911041" cy="2431435"/>
          </a:xfrm>
        </p:spPr>
        <p:txBody>
          <a:bodyPr/>
          <a:lstStyle/>
          <a:p>
            <a:pPr marL="285750" indent="-285750">
              <a:buFont typeface="+mj-lt"/>
              <a:buAutoNum type="arabicPeriod"/>
            </a:pPr>
            <a:r>
              <a:rPr lang="en-US" sz="1200" dirty="0"/>
              <a:t>Print the Middle of a given linked </a:t>
            </a:r>
            <a:r>
              <a:rPr lang="en-US" sz="1200" dirty="0" smtClean="0"/>
              <a:t>list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200" dirty="0"/>
              <a:t>Delete the elements in an linked list whose sum is equal to </a:t>
            </a:r>
            <a:r>
              <a:rPr lang="en-US" sz="1200" dirty="0" smtClean="0"/>
              <a:t>zero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200" dirty="0"/>
              <a:t>Union and Intersection of two Linked </a:t>
            </a:r>
            <a:r>
              <a:rPr lang="en-US" sz="1200" dirty="0" smtClean="0"/>
              <a:t>Lists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200" dirty="0"/>
              <a:t>Find pairs with given sum in doubly </a:t>
            </a:r>
            <a:r>
              <a:rPr lang="en-US" sz="1200"/>
              <a:t>linked </a:t>
            </a:r>
            <a:r>
              <a:rPr lang="en-US" sz="1200" smtClean="0"/>
              <a:t>list </a:t>
            </a:r>
            <a:r>
              <a:rPr lang="mr-IN" sz="1200" smtClean="0"/>
              <a:t>Input</a:t>
            </a:r>
            <a:r>
              <a:rPr lang="mr-IN" sz="1200" dirty="0" smtClean="0"/>
              <a:t> </a:t>
            </a:r>
            <a:r>
              <a:rPr lang="mr-IN" sz="1200" dirty="0"/>
              <a:t>: </a:t>
            </a:r>
            <a:r>
              <a:rPr lang="mr-IN" sz="1200" dirty="0" err="1"/>
              <a:t>head</a:t>
            </a:r>
            <a:r>
              <a:rPr lang="mr-IN" sz="1200" dirty="0"/>
              <a:t> : 1 &lt;-&gt; 2 &lt;-&gt; 4 &lt;-&gt; 5 &lt;-&gt; 6 &lt;-&gt; 8 &lt;-&gt; 9 </a:t>
            </a:r>
            <a:endParaRPr lang="en-US" sz="1200" dirty="0" smtClean="0"/>
          </a:p>
          <a:p>
            <a:pPr marL="742950" lvl="1" indent="-285750">
              <a:buFont typeface="Arial" charset="0"/>
              <a:buChar char="•"/>
            </a:pPr>
            <a:r>
              <a:rPr lang="mr-IN" sz="1200" dirty="0" err="1" smtClean="0"/>
              <a:t>x</a:t>
            </a:r>
            <a:r>
              <a:rPr lang="mr-IN" sz="1200" dirty="0" smtClean="0"/>
              <a:t> </a:t>
            </a:r>
            <a:r>
              <a:rPr lang="mr-IN" sz="1200" dirty="0"/>
              <a:t>= 7 </a:t>
            </a:r>
            <a:endParaRPr lang="en-US" sz="1200" dirty="0" smtClean="0"/>
          </a:p>
          <a:p>
            <a:pPr marL="742950" lvl="1" indent="-285750">
              <a:buFont typeface="Arial" charset="0"/>
              <a:buChar char="•"/>
            </a:pPr>
            <a:r>
              <a:rPr lang="mr-IN" sz="1200" dirty="0" err="1" smtClean="0"/>
              <a:t>Output</a:t>
            </a:r>
            <a:r>
              <a:rPr lang="mr-IN" sz="1200" dirty="0"/>
              <a:t>: (6, 1), (5,2</a:t>
            </a:r>
            <a:r>
              <a:rPr lang="mr-IN" sz="1200" dirty="0" smtClean="0"/>
              <a:t>)</a:t>
            </a:r>
            <a:endParaRPr lang="en-US" sz="1200" dirty="0" smtClean="0"/>
          </a:p>
          <a:p>
            <a:pPr marL="285750" indent="-285750">
              <a:buFont typeface="+mj-lt"/>
              <a:buAutoNum type="arabicPeriod"/>
            </a:pPr>
            <a:r>
              <a:rPr lang="en-US" sz="1200" dirty="0" smtClean="0"/>
              <a:t>You </a:t>
            </a:r>
            <a:r>
              <a:rPr lang="en-US" sz="1200" dirty="0"/>
              <a:t>are given a </a:t>
            </a:r>
            <a:r>
              <a:rPr lang="en-US" sz="1200" dirty="0" smtClean="0"/>
              <a:t>Linked List </a:t>
            </a:r>
            <a:r>
              <a:rPr lang="en-US" sz="1200" dirty="0"/>
              <a:t>and a number K. You have to reverse it in the groups of K </a:t>
            </a:r>
            <a:endParaRPr lang="en-US" sz="12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200" dirty="0" smtClean="0"/>
              <a:t>Ex </a:t>
            </a:r>
            <a:r>
              <a:rPr lang="en-US" sz="1200" dirty="0"/>
              <a:t>: [1] -&gt; [2] -&gt; [3] -&gt; [4] -&gt; [5] -&gt; null, </a:t>
            </a:r>
            <a:endParaRPr lang="en-US" sz="12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200" dirty="0" smtClean="0"/>
              <a:t>K </a:t>
            </a:r>
            <a:r>
              <a:rPr lang="en-US" sz="1200" dirty="0"/>
              <a:t>= 3 </a:t>
            </a:r>
            <a:endParaRPr lang="en-US" sz="12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200" dirty="0" smtClean="0"/>
              <a:t>output</a:t>
            </a:r>
            <a:r>
              <a:rPr lang="en-US" sz="1200" dirty="0"/>
              <a:t>: [3] -&gt; [2] -&gt; [1] -&gt; [5] -&gt; [4] -&gt; </a:t>
            </a:r>
            <a:r>
              <a:rPr lang="en-US" sz="1200" dirty="0" smtClean="0"/>
              <a:t>null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85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130176"/>
            <a:ext cx="1600200" cy="381000"/>
          </a:xfrm>
        </p:spPr>
        <p:txBody>
          <a:bodyPr/>
          <a:lstStyle/>
          <a:p>
            <a:r>
              <a:rPr lang="en-US" smtClean="0"/>
              <a:t>Assignments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29" y="718706"/>
            <a:ext cx="3911041" cy="1292662"/>
          </a:xfrm>
        </p:spPr>
        <p:txBody>
          <a:bodyPr/>
          <a:lstStyle/>
          <a:p>
            <a:pPr marL="285750" indent="-285750">
              <a:buFont typeface="+mj-lt"/>
              <a:buAutoNum type="arabicPeriod" startAt="7"/>
            </a:pPr>
            <a:r>
              <a:rPr lang="en-US" sz="1200" dirty="0"/>
              <a:t>Given number k, for Single linked list, skip k nodes and then reverse k nodes, till the end</a:t>
            </a:r>
            <a:r>
              <a:rPr lang="en-US" sz="1200" dirty="0" smtClean="0"/>
              <a:t>.</a:t>
            </a:r>
          </a:p>
          <a:p>
            <a:pPr marL="285750" indent="-285750">
              <a:buFont typeface="+mj-lt"/>
              <a:buAutoNum type="arabicPeriod" startAt="7"/>
            </a:pPr>
            <a:r>
              <a:rPr lang="en-US" sz="1200" dirty="0"/>
              <a:t>Having A List of </a:t>
            </a:r>
            <a:r>
              <a:rPr lang="en-US" sz="1200" dirty="0" err="1"/>
              <a:t>int</a:t>
            </a:r>
            <a:r>
              <a:rPr lang="en-US" sz="1200" dirty="0"/>
              <a:t> [1,1,1,3,1,2,1,1,4,1] Output needed [1,5,6,3,7,2,8,9,4,10] Note: Need not to change value of </a:t>
            </a:r>
            <a:r>
              <a:rPr lang="en-US" sz="1200" dirty="0" smtClean="0"/>
              <a:t>3,2,4</a:t>
            </a:r>
          </a:p>
          <a:p>
            <a:pPr marL="285750" indent="-285750">
              <a:buFont typeface="+mj-lt"/>
              <a:buAutoNum type="arabicPeriod" startAt="7"/>
            </a:pPr>
            <a:r>
              <a:rPr lang="en-US" sz="1200" dirty="0"/>
              <a:t>R</a:t>
            </a:r>
            <a:r>
              <a:rPr lang="en-US" sz="1200" dirty="0" smtClean="0"/>
              <a:t>everse </a:t>
            </a:r>
            <a:r>
              <a:rPr lang="en-US" sz="1200" dirty="0"/>
              <a:t>a pair of elements in a linked list. </a:t>
            </a:r>
            <a:r>
              <a:rPr lang="en-US" sz="1200" dirty="0" err="1"/>
              <a:t>abcd</a:t>
            </a:r>
            <a:r>
              <a:rPr lang="en-US" sz="1200" dirty="0"/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 </a:t>
            </a:r>
            <a:r>
              <a:rPr lang="en-US" sz="1200" dirty="0" err="1" smtClean="0"/>
              <a:t>badc</a:t>
            </a:r>
            <a:endParaRPr lang="en-US" sz="1200" dirty="0" smtClean="0"/>
          </a:p>
          <a:p>
            <a:pPr marL="285750" indent="-285750">
              <a:buFont typeface="+mj-lt"/>
              <a:buAutoNum type="arabicPeriod" startAt="7"/>
            </a:pPr>
            <a:r>
              <a:rPr lang="en-US" sz="1200" dirty="0" smtClean="0"/>
              <a:t>Remove </a:t>
            </a:r>
            <a:r>
              <a:rPr lang="en-US" sz="1200" dirty="0"/>
              <a:t>duplicate nodes in an unsorted linked </a:t>
            </a:r>
            <a:r>
              <a:rPr lang="en-US" sz="1200" dirty="0" smtClean="0"/>
              <a:t>list</a:t>
            </a:r>
            <a:r>
              <a:rPr lang="en-US" sz="1200" dirty="0"/>
              <a:t>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8839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549" y="71245"/>
            <a:ext cx="30702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Multi-Dimensional</a:t>
            </a:r>
            <a:r>
              <a:rPr spc="125" dirty="0"/>
              <a:t> </a:t>
            </a:r>
            <a:r>
              <a:rPr spc="-70" dirty="0"/>
              <a:t>Arrays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5467" y="718621"/>
          <a:ext cx="3672837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40"/>
                <a:gridCol w="612140"/>
                <a:gridCol w="612140"/>
                <a:gridCol w="612139"/>
                <a:gridCol w="612139"/>
                <a:gridCol w="612139"/>
              </a:tblGrid>
              <a:tr h="46799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(1,</a:t>
                      </a:r>
                      <a:r>
                        <a:rPr sz="17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549" y="71245"/>
            <a:ext cx="30702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Multi-Dimensional</a:t>
            </a:r>
            <a:r>
              <a:rPr spc="125" dirty="0"/>
              <a:t> </a:t>
            </a:r>
            <a:r>
              <a:rPr spc="-70" dirty="0"/>
              <a:t>Arrays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5467" y="718621"/>
          <a:ext cx="3672837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40"/>
                <a:gridCol w="612140"/>
                <a:gridCol w="612140"/>
                <a:gridCol w="612139"/>
                <a:gridCol w="612139"/>
                <a:gridCol w="612139"/>
              </a:tblGrid>
              <a:tr h="467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(3,4)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549" y="71245"/>
            <a:ext cx="30702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Multi-Dimensional</a:t>
            </a:r>
            <a:r>
              <a:rPr spc="125" dirty="0"/>
              <a:t> </a:t>
            </a:r>
            <a:r>
              <a:rPr spc="-70" dirty="0"/>
              <a:t>Arrays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5467" y="718105"/>
          <a:ext cx="3672837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40"/>
                <a:gridCol w="612140"/>
                <a:gridCol w="612140"/>
                <a:gridCol w="612139"/>
                <a:gridCol w="612139"/>
                <a:gridCol w="612139"/>
              </a:tblGrid>
              <a:tr h="93599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67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(3,4)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09775" y="2928284"/>
            <a:ext cx="10287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700" spc="-4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1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i="1" spc="335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1700" i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700" spc="-4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70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00" i="1" spc="335" dirty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r>
              <a:rPr sz="1700" i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549" y="71245"/>
            <a:ext cx="30702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Multi-Dimensional</a:t>
            </a:r>
            <a:r>
              <a:rPr spc="125" dirty="0"/>
              <a:t> </a:t>
            </a:r>
            <a:r>
              <a:rPr spc="-7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467997" y="721668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40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9997" y="720636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998" y="720636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8" y="720636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5998" y="720636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7998" y="720636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997" y="1189672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40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9997" y="1189672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1998" y="1189672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8" y="1189672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5998" y="1189672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7998" y="1189672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997" y="1657667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40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9997" y="1657667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1998" y="1657667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04002" y="1657672"/>
            <a:ext cx="612140" cy="468630"/>
          </a:xfrm>
          <a:prstGeom prst="rect">
            <a:avLst/>
          </a:prstGeom>
          <a:ln w="5068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580"/>
              </a:spcBef>
            </a:pPr>
            <a:r>
              <a:rPr sz="1700" spc="15" dirty="0">
                <a:latin typeface="Calibri"/>
                <a:cs typeface="Calibri"/>
              </a:rPr>
              <a:t>(3,4)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15998" y="1657667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7998" y="1657667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5456" y="718096"/>
            <a:ext cx="3677285" cy="942340"/>
          </a:xfrm>
          <a:custGeom>
            <a:avLst/>
            <a:gdLst/>
            <a:ahLst/>
            <a:cxnLst/>
            <a:rect l="l" t="t" r="r" b="b"/>
            <a:pathLst>
              <a:path w="3677285" h="942339">
                <a:moveTo>
                  <a:pt x="3677105" y="0"/>
                </a:moveTo>
                <a:lnTo>
                  <a:pt x="0" y="0"/>
                </a:lnTo>
                <a:lnTo>
                  <a:pt x="0" y="942105"/>
                </a:lnTo>
                <a:lnTo>
                  <a:pt x="3677105" y="942105"/>
                </a:lnTo>
                <a:lnTo>
                  <a:pt x="3677105" y="0"/>
                </a:lnTo>
                <a:close/>
              </a:path>
            </a:pathLst>
          </a:custGeom>
          <a:solidFill>
            <a:srgbClr val="FF0000">
              <a:alpha val="2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5456" y="1655140"/>
            <a:ext cx="1841500" cy="473075"/>
          </a:xfrm>
          <a:custGeom>
            <a:avLst/>
            <a:gdLst/>
            <a:ahLst/>
            <a:cxnLst/>
            <a:rect l="l" t="t" r="r" b="b"/>
            <a:pathLst>
              <a:path w="1841500" h="473075">
                <a:moveTo>
                  <a:pt x="0" y="0"/>
                </a:moveTo>
                <a:lnTo>
                  <a:pt x="1841083" y="0"/>
                </a:lnTo>
                <a:lnTo>
                  <a:pt x="1841083" y="473066"/>
                </a:lnTo>
                <a:lnTo>
                  <a:pt x="0" y="473066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09775" y="2928284"/>
            <a:ext cx="19183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0" dirty="0">
                <a:latin typeface="Tahoma"/>
                <a:cs typeface="Tahoma"/>
              </a:rPr>
              <a:t>(</a:t>
            </a:r>
            <a:r>
              <a:rPr sz="1700" spc="-40" dirty="0">
                <a:latin typeface="Calibri"/>
                <a:cs typeface="Calibri"/>
              </a:rPr>
              <a:t>3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i="1" spc="335" dirty="0">
                <a:latin typeface="Arial"/>
                <a:cs typeface="Arial"/>
              </a:rPr>
              <a:t>−</a:t>
            </a:r>
            <a:r>
              <a:rPr sz="1700" i="1" spc="-100" dirty="0">
                <a:latin typeface="Arial"/>
                <a:cs typeface="Arial"/>
              </a:rPr>
              <a:t> </a:t>
            </a:r>
            <a:r>
              <a:rPr sz="1700" spc="-40" dirty="0">
                <a:latin typeface="Calibri"/>
                <a:cs typeface="Calibri"/>
              </a:rPr>
              <a:t>1</a:t>
            </a:r>
            <a:r>
              <a:rPr sz="1700" spc="-40" dirty="0">
                <a:latin typeface="Tahoma"/>
                <a:cs typeface="Tahoma"/>
              </a:rPr>
              <a:t>)</a:t>
            </a:r>
            <a:r>
              <a:rPr sz="1700" spc="-160" dirty="0">
                <a:latin typeface="Tahoma"/>
                <a:cs typeface="Tahoma"/>
              </a:rPr>
              <a:t> </a:t>
            </a:r>
            <a:r>
              <a:rPr sz="1700" i="1" spc="335" dirty="0">
                <a:latin typeface="Arial"/>
                <a:cs typeface="Arial"/>
              </a:rPr>
              <a:t>×</a:t>
            </a:r>
            <a:r>
              <a:rPr sz="1700" i="1" spc="-100" dirty="0">
                <a:latin typeface="Arial"/>
                <a:cs typeface="Arial"/>
              </a:rPr>
              <a:t> </a:t>
            </a:r>
            <a:r>
              <a:rPr sz="1700" spc="-55" dirty="0">
                <a:latin typeface="Calibri"/>
                <a:cs typeface="Calibri"/>
              </a:rPr>
              <a:t>6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Tahoma"/>
                <a:cs typeface="Tahoma"/>
              </a:rPr>
              <a:t>+</a:t>
            </a:r>
            <a:r>
              <a:rPr sz="1700" spc="-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700" spc="-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00" spc="-5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17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i="1" spc="335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1700" i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700" spc="-4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549" y="71245"/>
            <a:ext cx="30702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Multi-Dimensional</a:t>
            </a:r>
            <a:r>
              <a:rPr spc="125" dirty="0"/>
              <a:t> </a:t>
            </a:r>
            <a:r>
              <a:rPr spc="-7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467997" y="721668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40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9997" y="720636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998" y="720636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8" y="720636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5998" y="720636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7998" y="720636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997" y="1189672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40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9997" y="1189672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1998" y="1189672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8" y="1189672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5998" y="1189672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7998" y="1189672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997" y="1657667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40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9997" y="1657667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1998" y="1657667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04002" y="1657672"/>
            <a:ext cx="612140" cy="468630"/>
          </a:xfrm>
          <a:prstGeom prst="rect">
            <a:avLst/>
          </a:prstGeom>
          <a:ln w="5068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580"/>
              </a:spcBef>
            </a:pPr>
            <a:r>
              <a:rPr sz="1700" spc="15" dirty="0">
                <a:latin typeface="Calibri"/>
                <a:cs typeface="Calibri"/>
              </a:rPr>
              <a:t>(3,4)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15998" y="1657667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7998" y="1657667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5456" y="718096"/>
            <a:ext cx="3677285" cy="942340"/>
          </a:xfrm>
          <a:custGeom>
            <a:avLst/>
            <a:gdLst/>
            <a:ahLst/>
            <a:cxnLst/>
            <a:rect l="l" t="t" r="r" b="b"/>
            <a:pathLst>
              <a:path w="3677285" h="942339">
                <a:moveTo>
                  <a:pt x="3677105" y="0"/>
                </a:moveTo>
                <a:lnTo>
                  <a:pt x="0" y="0"/>
                </a:lnTo>
                <a:lnTo>
                  <a:pt x="0" y="942105"/>
                </a:lnTo>
                <a:lnTo>
                  <a:pt x="3677105" y="942105"/>
                </a:lnTo>
                <a:lnTo>
                  <a:pt x="3677105" y="0"/>
                </a:lnTo>
                <a:close/>
              </a:path>
            </a:pathLst>
          </a:custGeom>
          <a:solidFill>
            <a:srgbClr val="FF0000">
              <a:alpha val="2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5456" y="1655140"/>
            <a:ext cx="1841500" cy="473075"/>
          </a:xfrm>
          <a:custGeom>
            <a:avLst/>
            <a:gdLst/>
            <a:ahLst/>
            <a:cxnLst/>
            <a:rect l="l" t="t" r="r" b="b"/>
            <a:pathLst>
              <a:path w="1841500" h="473075">
                <a:moveTo>
                  <a:pt x="0" y="0"/>
                </a:moveTo>
                <a:lnTo>
                  <a:pt x="1841083" y="0"/>
                </a:lnTo>
                <a:lnTo>
                  <a:pt x="1841083" y="473066"/>
                </a:lnTo>
                <a:lnTo>
                  <a:pt x="0" y="473066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0417" y="2928284"/>
            <a:ext cx="32073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Calibri"/>
                <a:cs typeface="Calibri"/>
              </a:rPr>
              <a:t>elem_size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i="1" spc="335" dirty="0">
                <a:latin typeface="Arial"/>
                <a:cs typeface="Arial"/>
              </a:rPr>
              <a:t>×</a:t>
            </a:r>
            <a:r>
              <a:rPr sz="1700" i="1" spc="-95" dirty="0">
                <a:latin typeface="Arial"/>
                <a:cs typeface="Arial"/>
              </a:rPr>
              <a:t> </a:t>
            </a:r>
            <a:r>
              <a:rPr sz="1700" spc="-35" dirty="0">
                <a:latin typeface="Tahoma"/>
                <a:cs typeface="Tahoma"/>
              </a:rPr>
              <a:t>((</a:t>
            </a:r>
            <a:r>
              <a:rPr sz="1700" spc="-35" dirty="0">
                <a:latin typeface="Calibri"/>
                <a:cs typeface="Calibri"/>
              </a:rPr>
              <a:t>3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i="1" spc="335" dirty="0">
                <a:latin typeface="Arial"/>
                <a:cs typeface="Arial"/>
              </a:rPr>
              <a:t>−</a:t>
            </a:r>
            <a:r>
              <a:rPr sz="1700" i="1" spc="-95" dirty="0">
                <a:latin typeface="Arial"/>
                <a:cs typeface="Arial"/>
              </a:rPr>
              <a:t> </a:t>
            </a:r>
            <a:r>
              <a:rPr sz="1700" spc="-40" dirty="0">
                <a:latin typeface="Calibri"/>
                <a:cs typeface="Calibri"/>
              </a:rPr>
              <a:t>1</a:t>
            </a:r>
            <a:r>
              <a:rPr sz="1700" spc="-40" dirty="0">
                <a:latin typeface="Tahoma"/>
                <a:cs typeface="Tahoma"/>
              </a:rPr>
              <a:t>)</a:t>
            </a:r>
            <a:r>
              <a:rPr sz="1700" spc="-155" dirty="0">
                <a:latin typeface="Tahoma"/>
                <a:cs typeface="Tahoma"/>
              </a:rPr>
              <a:t> </a:t>
            </a:r>
            <a:r>
              <a:rPr sz="1700" i="1" spc="335" dirty="0">
                <a:latin typeface="Arial"/>
                <a:cs typeface="Arial"/>
              </a:rPr>
              <a:t>×</a:t>
            </a:r>
            <a:r>
              <a:rPr sz="1700" i="1" spc="-95" dirty="0">
                <a:latin typeface="Arial"/>
                <a:cs typeface="Arial"/>
              </a:rPr>
              <a:t> </a:t>
            </a:r>
            <a:r>
              <a:rPr sz="1700" spc="-55" dirty="0">
                <a:latin typeface="Calibri"/>
                <a:cs typeface="Calibri"/>
              </a:rPr>
              <a:t>6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15" dirty="0">
                <a:latin typeface="Tahoma"/>
                <a:cs typeface="Tahoma"/>
              </a:rPr>
              <a:t>+</a:t>
            </a:r>
            <a:r>
              <a:rPr sz="1700" spc="-155" dirty="0">
                <a:latin typeface="Tahoma"/>
                <a:cs typeface="Tahoma"/>
              </a:rPr>
              <a:t> </a:t>
            </a:r>
            <a:r>
              <a:rPr sz="1700" spc="-40" dirty="0">
                <a:latin typeface="Tahoma"/>
                <a:cs typeface="Tahoma"/>
              </a:rPr>
              <a:t>(</a:t>
            </a:r>
            <a:r>
              <a:rPr sz="1700" spc="-40" dirty="0">
                <a:latin typeface="Calibri"/>
                <a:cs typeface="Calibri"/>
              </a:rPr>
              <a:t>4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i="1" spc="335" dirty="0">
                <a:latin typeface="Arial"/>
                <a:cs typeface="Arial"/>
              </a:rPr>
              <a:t>−</a:t>
            </a:r>
            <a:r>
              <a:rPr sz="1700" i="1" spc="-95" dirty="0">
                <a:latin typeface="Arial"/>
                <a:cs typeface="Arial"/>
              </a:rPr>
              <a:t> </a:t>
            </a:r>
            <a:r>
              <a:rPr sz="1700" spc="-35" dirty="0">
                <a:latin typeface="Calibri"/>
                <a:cs typeface="Calibri"/>
              </a:rPr>
              <a:t>1</a:t>
            </a:r>
            <a:r>
              <a:rPr sz="1700" spc="-35" dirty="0">
                <a:latin typeface="Tahoma"/>
                <a:cs typeface="Tahoma"/>
              </a:rPr>
              <a:t>))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549" y="71245"/>
            <a:ext cx="30702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Multi-Dimensional</a:t>
            </a:r>
            <a:r>
              <a:rPr spc="125" dirty="0"/>
              <a:t> </a:t>
            </a:r>
            <a:r>
              <a:rPr spc="-7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467997" y="721668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40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9997" y="720636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998" y="720636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8" y="720636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5998" y="720636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7998" y="720636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997" y="1189672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40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9997" y="1189672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1998" y="1189672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8" y="1189672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5998" y="1189672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7998" y="1189672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997" y="1657667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40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9997" y="1657667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1998" y="1657667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04002" y="1657672"/>
            <a:ext cx="612140" cy="468630"/>
          </a:xfrm>
          <a:prstGeom prst="rect">
            <a:avLst/>
          </a:prstGeom>
          <a:ln w="5068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580"/>
              </a:spcBef>
            </a:pPr>
            <a:r>
              <a:rPr sz="1700" spc="15" dirty="0">
                <a:latin typeface="Calibri"/>
                <a:cs typeface="Calibri"/>
              </a:rPr>
              <a:t>(3,4)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15998" y="1657667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7998" y="1657667"/>
            <a:ext cx="612140" cy="468630"/>
          </a:xfrm>
          <a:custGeom>
            <a:avLst/>
            <a:gdLst/>
            <a:ahLst/>
            <a:cxnLst/>
            <a:rect l="l" t="t" r="r" b="b"/>
            <a:pathLst>
              <a:path w="612139" h="468630">
                <a:moveTo>
                  <a:pt x="0" y="468005"/>
                </a:moveTo>
                <a:lnTo>
                  <a:pt x="612007" y="468005"/>
                </a:lnTo>
                <a:lnTo>
                  <a:pt x="612007" y="0"/>
                </a:lnTo>
                <a:lnTo>
                  <a:pt x="0" y="0"/>
                </a:lnTo>
                <a:lnTo>
                  <a:pt x="0" y="468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5456" y="718096"/>
            <a:ext cx="3677285" cy="942340"/>
          </a:xfrm>
          <a:custGeom>
            <a:avLst/>
            <a:gdLst/>
            <a:ahLst/>
            <a:cxnLst/>
            <a:rect l="l" t="t" r="r" b="b"/>
            <a:pathLst>
              <a:path w="3677285" h="942339">
                <a:moveTo>
                  <a:pt x="3677105" y="0"/>
                </a:moveTo>
                <a:lnTo>
                  <a:pt x="0" y="0"/>
                </a:lnTo>
                <a:lnTo>
                  <a:pt x="0" y="942105"/>
                </a:lnTo>
                <a:lnTo>
                  <a:pt x="3677105" y="942105"/>
                </a:lnTo>
                <a:lnTo>
                  <a:pt x="3677105" y="0"/>
                </a:lnTo>
                <a:close/>
              </a:path>
            </a:pathLst>
          </a:custGeom>
          <a:solidFill>
            <a:srgbClr val="FF0000">
              <a:alpha val="2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5456" y="1655140"/>
            <a:ext cx="1841500" cy="473075"/>
          </a:xfrm>
          <a:custGeom>
            <a:avLst/>
            <a:gdLst/>
            <a:ahLst/>
            <a:cxnLst/>
            <a:rect l="l" t="t" r="r" b="b"/>
            <a:pathLst>
              <a:path w="1841500" h="473075">
                <a:moveTo>
                  <a:pt x="0" y="0"/>
                </a:moveTo>
                <a:lnTo>
                  <a:pt x="1841083" y="0"/>
                </a:lnTo>
                <a:lnTo>
                  <a:pt x="1841083" y="473066"/>
                </a:lnTo>
                <a:lnTo>
                  <a:pt x="0" y="473066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0417" y="2558035"/>
            <a:ext cx="3207385" cy="6584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spc="-10" dirty="0">
                <a:latin typeface="Calibri"/>
                <a:cs typeface="Calibri"/>
              </a:rPr>
              <a:t>array_addr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15" dirty="0">
                <a:latin typeface="Tahoma"/>
                <a:cs typeface="Tahoma"/>
              </a:rPr>
              <a:t>+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spc="-15" dirty="0">
                <a:latin typeface="Calibri"/>
                <a:cs typeface="Calibri"/>
              </a:rPr>
              <a:t>elem_size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i="1" spc="335" dirty="0">
                <a:latin typeface="Arial"/>
                <a:cs typeface="Arial"/>
              </a:rPr>
              <a:t>×</a:t>
            </a:r>
            <a:r>
              <a:rPr sz="1700" i="1" spc="-95" dirty="0">
                <a:latin typeface="Arial"/>
                <a:cs typeface="Arial"/>
              </a:rPr>
              <a:t> </a:t>
            </a:r>
            <a:r>
              <a:rPr sz="1700" spc="-35" dirty="0">
                <a:latin typeface="Tahoma"/>
                <a:cs typeface="Tahoma"/>
              </a:rPr>
              <a:t>((</a:t>
            </a:r>
            <a:r>
              <a:rPr sz="1700" spc="-35" dirty="0">
                <a:latin typeface="Calibri"/>
                <a:cs typeface="Calibri"/>
              </a:rPr>
              <a:t>3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i="1" spc="335" dirty="0">
                <a:latin typeface="Arial"/>
                <a:cs typeface="Arial"/>
              </a:rPr>
              <a:t>−</a:t>
            </a:r>
            <a:r>
              <a:rPr sz="1700" i="1" spc="-95" dirty="0">
                <a:latin typeface="Arial"/>
                <a:cs typeface="Arial"/>
              </a:rPr>
              <a:t> </a:t>
            </a:r>
            <a:r>
              <a:rPr sz="1700" spc="-40" dirty="0">
                <a:latin typeface="Calibri"/>
                <a:cs typeface="Calibri"/>
              </a:rPr>
              <a:t>1</a:t>
            </a:r>
            <a:r>
              <a:rPr sz="1700" spc="-40" dirty="0">
                <a:latin typeface="Tahoma"/>
                <a:cs typeface="Tahoma"/>
              </a:rPr>
              <a:t>)</a:t>
            </a:r>
            <a:r>
              <a:rPr sz="1700" spc="-155" dirty="0">
                <a:latin typeface="Tahoma"/>
                <a:cs typeface="Tahoma"/>
              </a:rPr>
              <a:t> </a:t>
            </a:r>
            <a:r>
              <a:rPr sz="1700" i="1" spc="335" dirty="0">
                <a:latin typeface="Arial"/>
                <a:cs typeface="Arial"/>
              </a:rPr>
              <a:t>×</a:t>
            </a:r>
            <a:r>
              <a:rPr sz="1700" i="1" spc="-95" dirty="0">
                <a:latin typeface="Arial"/>
                <a:cs typeface="Arial"/>
              </a:rPr>
              <a:t> </a:t>
            </a:r>
            <a:r>
              <a:rPr sz="1700" spc="-55" dirty="0">
                <a:latin typeface="Calibri"/>
                <a:cs typeface="Calibri"/>
              </a:rPr>
              <a:t>6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15" dirty="0">
                <a:latin typeface="Tahoma"/>
                <a:cs typeface="Tahoma"/>
              </a:rPr>
              <a:t>+</a:t>
            </a:r>
            <a:r>
              <a:rPr sz="1700" spc="-155" dirty="0">
                <a:latin typeface="Tahoma"/>
                <a:cs typeface="Tahoma"/>
              </a:rPr>
              <a:t> </a:t>
            </a:r>
            <a:r>
              <a:rPr sz="1700" spc="-40" dirty="0">
                <a:latin typeface="Tahoma"/>
                <a:cs typeface="Tahoma"/>
              </a:rPr>
              <a:t>(</a:t>
            </a:r>
            <a:r>
              <a:rPr sz="1700" spc="-40" dirty="0">
                <a:latin typeface="Calibri"/>
                <a:cs typeface="Calibri"/>
              </a:rPr>
              <a:t>4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i="1" spc="335" dirty="0">
                <a:latin typeface="Arial"/>
                <a:cs typeface="Arial"/>
              </a:rPr>
              <a:t>−</a:t>
            </a:r>
            <a:r>
              <a:rPr sz="1700" i="1" spc="-95" dirty="0">
                <a:latin typeface="Arial"/>
                <a:cs typeface="Arial"/>
              </a:rPr>
              <a:t> </a:t>
            </a:r>
            <a:r>
              <a:rPr sz="1700" spc="-35" dirty="0">
                <a:latin typeface="Calibri"/>
                <a:cs typeface="Calibri"/>
              </a:rPr>
              <a:t>1</a:t>
            </a:r>
            <a:r>
              <a:rPr sz="1700" spc="-35" dirty="0">
                <a:latin typeface="Tahoma"/>
                <a:cs typeface="Tahoma"/>
              </a:rPr>
              <a:t>))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80489" y="473393"/>
          <a:ext cx="612775" cy="287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45"/>
                <a:gridCol w="278130"/>
              </a:tblGrid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1)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2)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3)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4)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5)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6)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(2,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1)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700" b="1" dirty="0">
                          <a:latin typeface="Calibri"/>
                          <a:cs typeface="Calibri"/>
                        </a:rPr>
                        <a:t>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80489" y="473393"/>
          <a:ext cx="612775" cy="287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45"/>
                <a:gridCol w="278130"/>
              </a:tblGrid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1)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2)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3)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4)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5)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6)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(2,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1)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700" b="1" dirty="0">
                          <a:latin typeface="Calibri"/>
                          <a:cs typeface="Calibri"/>
                        </a:rPr>
                        <a:t>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15810" y="1737990"/>
            <a:ext cx="94741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latin typeface="Calibri"/>
                <a:cs typeface="Calibri"/>
              </a:rPr>
              <a:t>Row-major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7914" y="1107687"/>
            <a:ext cx="1035050" cy="381635"/>
          </a:xfrm>
          <a:custGeom>
            <a:avLst/>
            <a:gdLst/>
            <a:ahLst/>
            <a:cxnLst/>
            <a:rect l="l" t="t" r="r" b="b"/>
            <a:pathLst>
              <a:path w="1035050" h="381634">
                <a:moveTo>
                  <a:pt x="0" y="292998"/>
                </a:moveTo>
                <a:lnTo>
                  <a:pt x="1009080" y="381286"/>
                </a:lnTo>
                <a:lnTo>
                  <a:pt x="1034715" y="88287"/>
                </a:lnTo>
                <a:lnTo>
                  <a:pt x="25635" y="0"/>
                </a:lnTo>
                <a:lnTo>
                  <a:pt x="0" y="292998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300000">
            <a:off x="954715" y="1183937"/>
            <a:ext cx="962522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5"/>
              </a:lnSpc>
            </a:pPr>
            <a:r>
              <a:rPr sz="1700" spc="-40" dirty="0">
                <a:latin typeface="Calibri"/>
                <a:cs typeface="Calibri"/>
              </a:rPr>
              <a:t>long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arr[5];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1001" y="516341"/>
            <a:ext cx="2209165" cy="484505"/>
          </a:xfrm>
          <a:custGeom>
            <a:avLst/>
            <a:gdLst/>
            <a:ahLst/>
            <a:cxnLst/>
            <a:rect l="l" t="t" r="r" b="b"/>
            <a:pathLst>
              <a:path w="2209165" h="484505">
                <a:moveTo>
                  <a:pt x="25635" y="483989"/>
                </a:moveTo>
                <a:lnTo>
                  <a:pt x="2208557" y="292998"/>
                </a:lnTo>
                <a:lnTo>
                  <a:pt x="2182921" y="0"/>
                </a:lnTo>
                <a:lnTo>
                  <a:pt x="0" y="190991"/>
                </a:lnTo>
                <a:lnTo>
                  <a:pt x="25635" y="4839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21300000">
            <a:off x="1631369" y="643986"/>
            <a:ext cx="2125868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5"/>
              </a:lnSpc>
            </a:pPr>
            <a:r>
              <a:rPr sz="1700" spc="-40" dirty="0">
                <a:latin typeface="Calibri"/>
                <a:cs typeface="Calibri"/>
              </a:rPr>
              <a:t>long </a:t>
            </a:r>
            <a:r>
              <a:rPr sz="1700" spc="-65" dirty="0">
                <a:latin typeface="Calibri"/>
                <a:cs typeface="Calibri"/>
              </a:rPr>
              <a:t>arr[] </a:t>
            </a:r>
            <a:r>
              <a:rPr sz="1700" spc="405" dirty="0">
                <a:latin typeface="Calibri"/>
                <a:cs typeface="Calibri"/>
              </a:rPr>
              <a:t>= </a:t>
            </a:r>
            <a:r>
              <a:rPr sz="1700" spc="-105" dirty="0">
                <a:latin typeface="Calibri"/>
                <a:cs typeface="Calibri"/>
              </a:rPr>
              <a:t>new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long[5];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0879" y="1626081"/>
            <a:ext cx="1529080" cy="424815"/>
          </a:xfrm>
          <a:custGeom>
            <a:avLst/>
            <a:gdLst/>
            <a:ahLst/>
            <a:cxnLst/>
            <a:rect l="l" t="t" r="r" b="b"/>
            <a:pathLst>
              <a:path w="1529080" h="424814">
                <a:moveTo>
                  <a:pt x="25635" y="424514"/>
                </a:moveTo>
                <a:lnTo>
                  <a:pt x="1528786" y="292998"/>
                </a:lnTo>
                <a:lnTo>
                  <a:pt x="1503150" y="0"/>
                </a:lnTo>
                <a:lnTo>
                  <a:pt x="0" y="131515"/>
                </a:lnTo>
                <a:lnTo>
                  <a:pt x="25635" y="424514"/>
                </a:lnTo>
                <a:close/>
              </a:path>
            </a:pathLst>
          </a:custGeom>
          <a:solidFill>
            <a:srgbClr val="F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300000">
            <a:off x="1249878" y="1723945"/>
            <a:ext cx="1449841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5"/>
              </a:lnSpc>
            </a:pPr>
            <a:r>
              <a:rPr sz="1700" spc="-60" dirty="0">
                <a:latin typeface="Calibri"/>
                <a:cs typeface="Calibri"/>
              </a:rPr>
              <a:t>arr </a:t>
            </a:r>
            <a:r>
              <a:rPr sz="1700" spc="405" dirty="0">
                <a:latin typeface="Calibri"/>
                <a:cs typeface="Calibri"/>
              </a:rPr>
              <a:t>= </a:t>
            </a:r>
            <a:r>
              <a:rPr sz="1700" spc="-65" dirty="0">
                <a:latin typeface="Calibri"/>
                <a:cs typeface="Calibri"/>
              </a:rPr>
              <a:t>[None] </a:t>
            </a:r>
            <a:r>
              <a:rPr sz="1700" spc="-40" dirty="0">
                <a:latin typeface="Calibri"/>
                <a:cs typeface="Calibri"/>
              </a:rPr>
              <a:t>*</a:t>
            </a:r>
            <a:r>
              <a:rPr sz="1700" spc="23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02746" y="2429799"/>
          <a:ext cx="1260474" cy="25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51460">
                <a:tc>
                  <a:txBody>
                    <a:bodyPr/>
                    <a:lstStyle/>
                    <a:p>
                      <a:pPr marL="76835">
                        <a:lnSpc>
                          <a:spcPts val="18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5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88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17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88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25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422745" y="2303802"/>
          <a:ext cx="1260474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</a:tblGrid>
              <a:tr h="251460">
                <a:tc>
                  <a:txBody>
                    <a:bodyPr/>
                    <a:lstStyle/>
                    <a:p>
                      <a:pPr marL="76835">
                        <a:lnSpc>
                          <a:spcPts val="18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5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88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17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8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25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76835">
                        <a:lnSpc>
                          <a:spcPts val="18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8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88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36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5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80489" y="473393"/>
          <a:ext cx="612775" cy="287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45"/>
                <a:gridCol w="278130"/>
              </a:tblGrid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1)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2)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3)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4)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5)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6)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(2,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1)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700" b="1" dirty="0">
                          <a:latin typeface="Calibri"/>
                          <a:cs typeface="Calibri"/>
                        </a:rPr>
                        <a:t>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15810" y="1737990"/>
            <a:ext cx="94741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latin typeface="Calibri"/>
                <a:cs typeface="Calibri"/>
              </a:rPr>
              <a:t>Row-major</a:t>
            </a:r>
            <a:endParaRPr sz="17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60497" y="473380"/>
          <a:ext cx="611505" cy="287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10"/>
                <a:gridCol w="277495"/>
              </a:tblGrid>
              <a:tr h="35941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1)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(2,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1)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(3,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1)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2)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(2,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2)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(3,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2)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3)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 grid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700" b="1" dirty="0">
                          <a:latin typeface="Calibri"/>
                          <a:cs typeface="Calibri"/>
                        </a:rPr>
                        <a:t>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80489" y="473393"/>
          <a:ext cx="612775" cy="287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45"/>
                <a:gridCol w="278130"/>
              </a:tblGrid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1)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2)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3)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4)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5)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6)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(2,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1)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700" b="1" dirty="0">
                          <a:latin typeface="Calibri"/>
                          <a:cs typeface="Calibri"/>
                        </a:rPr>
                        <a:t>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15810" y="1737990"/>
            <a:ext cx="94741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latin typeface="Calibri"/>
                <a:cs typeface="Calibri"/>
              </a:rPr>
              <a:t>Row-major</a:t>
            </a:r>
            <a:endParaRPr sz="17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60497" y="473380"/>
          <a:ext cx="611505" cy="287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10"/>
                <a:gridCol w="277495"/>
              </a:tblGrid>
              <a:tr h="35941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1)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(2,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1)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(3,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1)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2)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(2,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2)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(3,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2)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(1,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25" dirty="0">
                          <a:latin typeface="Calibri"/>
                          <a:cs typeface="Calibri"/>
                        </a:rPr>
                        <a:t>3)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 grid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700" b="1" dirty="0">
                          <a:latin typeface="Calibri"/>
                          <a:cs typeface="Calibri"/>
                        </a:rPr>
                        <a:t>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332048" y="1741508"/>
            <a:ext cx="12338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0" dirty="0">
                <a:latin typeface="Calibri"/>
                <a:cs typeface="Calibri"/>
              </a:rPr>
              <a:t>Column-major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61" y="71245"/>
            <a:ext cx="37471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Common</a:t>
            </a:r>
            <a:r>
              <a:rPr spc="-204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360131" y="815378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5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096264"/>
            <a:ext cx="2418080" cy="0"/>
          </a:xfrm>
          <a:custGeom>
            <a:avLst/>
            <a:gdLst/>
            <a:ahLst/>
            <a:cxnLst/>
            <a:rect l="l" t="t" r="r" b="b"/>
            <a:pathLst>
              <a:path w="2418080">
                <a:moveTo>
                  <a:pt x="0" y="0"/>
                </a:moveTo>
                <a:lnTo>
                  <a:pt x="24178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0131" y="1098791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5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0131" y="1377149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214" y="757823"/>
            <a:ext cx="2292350" cy="11493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060450">
              <a:lnSpc>
                <a:spcPct val="100000"/>
              </a:lnSpc>
              <a:spcBef>
                <a:spcPts val="285"/>
              </a:spcBef>
              <a:tabLst>
                <a:tab pos="1603375" algn="l"/>
              </a:tabLst>
            </a:pPr>
            <a:r>
              <a:rPr sz="1700" spc="45" dirty="0">
                <a:latin typeface="Calibri"/>
                <a:cs typeface="Calibri"/>
              </a:rPr>
              <a:t>A</a:t>
            </a:r>
            <a:r>
              <a:rPr sz="1700" spc="-65" dirty="0">
                <a:latin typeface="Calibri"/>
                <a:cs typeface="Calibri"/>
              </a:rPr>
              <a:t>d</a:t>
            </a:r>
            <a:r>
              <a:rPr sz="1700" spc="-60" dirty="0">
                <a:latin typeface="Calibri"/>
                <a:cs typeface="Calibri"/>
              </a:rPr>
              <a:t>d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5" dirty="0">
                <a:latin typeface="Calibri"/>
                <a:cs typeface="Calibri"/>
              </a:rPr>
              <a:t>Remove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700" spc="-25" dirty="0">
                <a:latin typeface="Calibri"/>
                <a:cs typeface="Calibri"/>
              </a:rPr>
              <a:t>Beginning</a:t>
            </a:r>
            <a:endParaRPr sz="1700">
              <a:latin typeface="Calibri"/>
              <a:cs typeface="Calibri"/>
            </a:endParaRPr>
          </a:p>
          <a:p>
            <a:pPr marL="281305" marR="1423035" indent="245110">
              <a:lnSpc>
                <a:spcPct val="107400"/>
              </a:lnSpc>
            </a:pPr>
            <a:r>
              <a:rPr sz="1700" spc="-5" dirty="0">
                <a:latin typeface="Calibri"/>
                <a:cs typeface="Calibri"/>
              </a:rPr>
              <a:t>End  </a:t>
            </a:r>
            <a:r>
              <a:rPr sz="1700" spc="-60" dirty="0">
                <a:latin typeface="Calibri"/>
                <a:cs typeface="Calibri"/>
              </a:rPr>
              <a:t>Middle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0131" y="1655508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61" y="71245"/>
            <a:ext cx="37471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Common</a:t>
            </a:r>
            <a:r>
              <a:rPr spc="-204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360131" y="815378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5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096264"/>
            <a:ext cx="2418080" cy="0"/>
          </a:xfrm>
          <a:custGeom>
            <a:avLst/>
            <a:gdLst/>
            <a:ahLst/>
            <a:cxnLst/>
            <a:rect l="l" t="t" r="r" b="b"/>
            <a:pathLst>
              <a:path w="2418080">
                <a:moveTo>
                  <a:pt x="0" y="0"/>
                </a:moveTo>
                <a:lnTo>
                  <a:pt x="24178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0131" y="1098791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5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0131" y="1377149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214" y="757823"/>
            <a:ext cx="2292350" cy="11493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060450">
              <a:lnSpc>
                <a:spcPct val="100000"/>
              </a:lnSpc>
              <a:spcBef>
                <a:spcPts val="285"/>
              </a:spcBef>
              <a:tabLst>
                <a:tab pos="1603375" algn="l"/>
              </a:tabLst>
            </a:pPr>
            <a:r>
              <a:rPr sz="1700" spc="45" dirty="0">
                <a:latin typeface="Calibri"/>
                <a:cs typeface="Calibri"/>
              </a:rPr>
              <a:t>A</a:t>
            </a:r>
            <a:r>
              <a:rPr sz="1700" spc="-65" dirty="0">
                <a:latin typeface="Calibri"/>
                <a:cs typeface="Calibri"/>
              </a:rPr>
              <a:t>d</a:t>
            </a:r>
            <a:r>
              <a:rPr sz="1700" spc="-60" dirty="0">
                <a:latin typeface="Calibri"/>
                <a:cs typeface="Calibri"/>
              </a:rPr>
              <a:t>d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5" dirty="0">
                <a:latin typeface="Calibri"/>
                <a:cs typeface="Calibri"/>
              </a:rPr>
              <a:t>Remove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700" spc="-25" dirty="0">
                <a:latin typeface="Calibri"/>
                <a:cs typeface="Calibri"/>
              </a:rPr>
              <a:t>Beginning</a:t>
            </a:r>
            <a:endParaRPr sz="1700">
              <a:latin typeface="Calibri"/>
              <a:cs typeface="Calibri"/>
            </a:endParaRPr>
          </a:p>
          <a:p>
            <a:pPr marL="281305" marR="1423035" indent="245110">
              <a:lnSpc>
                <a:spcPct val="107400"/>
              </a:lnSpc>
            </a:pPr>
            <a:r>
              <a:rPr sz="1700" spc="-5" dirty="0">
                <a:latin typeface="Calibri"/>
                <a:cs typeface="Calibri"/>
              </a:rPr>
              <a:t>End  </a:t>
            </a:r>
            <a:r>
              <a:rPr sz="1700" spc="-60" dirty="0">
                <a:latin typeface="Calibri"/>
                <a:cs typeface="Calibri"/>
              </a:rPr>
              <a:t>Middle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0131" y="1655508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19471" y="2255420"/>
          <a:ext cx="1764662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  <a:gridCol w="252094"/>
                <a:gridCol w="252094"/>
              </a:tblGrid>
              <a:tr h="278130"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5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8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87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12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61" y="71245"/>
            <a:ext cx="37471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Common</a:t>
            </a:r>
            <a:r>
              <a:rPr spc="-204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360131" y="815378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5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1574" y="77888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54990" algn="l"/>
              </a:tabLst>
            </a:pPr>
            <a:r>
              <a:rPr sz="1700" spc="45" dirty="0">
                <a:latin typeface="Calibri"/>
                <a:cs typeface="Calibri"/>
              </a:rPr>
              <a:t>A</a:t>
            </a:r>
            <a:r>
              <a:rPr sz="1700" spc="-65" dirty="0">
                <a:latin typeface="Calibri"/>
                <a:cs typeface="Calibri"/>
              </a:rPr>
              <a:t>d</a:t>
            </a:r>
            <a:r>
              <a:rPr sz="1700" spc="-60" dirty="0">
                <a:latin typeface="Calibri"/>
                <a:cs typeface="Calibri"/>
              </a:rPr>
              <a:t>d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5" dirty="0">
                <a:latin typeface="Calibri"/>
                <a:cs typeface="Calibri"/>
              </a:rPr>
              <a:t>Remove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096264"/>
            <a:ext cx="2418080" cy="0"/>
          </a:xfrm>
          <a:custGeom>
            <a:avLst/>
            <a:gdLst/>
            <a:ahLst/>
            <a:cxnLst/>
            <a:rect l="l" t="t" r="r" b="b"/>
            <a:pathLst>
              <a:path w="2418080">
                <a:moveTo>
                  <a:pt x="0" y="0"/>
                </a:moveTo>
                <a:lnTo>
                  <a:pt x="24178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0131" y="1098791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5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0131" y="1377149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27213" y="1340657"/>
            <a:ext cx="4565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200" dirty="0">
                <a:latin typeface="Gill Sans MT"/>
                <a:cs typeface="Gill Sans MT"/>
              </a:rPr>
              <a:t>O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spc="-5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214" y="1046328"/>
            <a:ext cx="874394" cy="86106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-25" dirty="0">
                <a:latin typeface="Calibri"/>
                <a:cs typeface="Calibri"/>
              </a:rPr>
              <a:t>Beginning</a:t>
            </a:r>
            <a:endParaRPr sz="1700">
              <a:latin typeface="Calibri"/>
              <a:cs typeface="Calibri"/>
            </a:endParaRPr>
          </a:p>
          <a:p>
            <a:pPr marL="281305" marR="5080" indent="245110">
              <a:lnSpc>
                <a:spcPct val="107400"/>
              </a:lnSpc>
            </a:pPr>
            <a:r>
              <a:rPr sz="1700" spc="-5" dirty="0">
                <a:latin typeface="Calibri"/>
                <a:cs typeface="Calibri"/>
              </a:rPr>
              <a:t>End  </a:t>
            </a:r>
            <a:r>
              <a:rPr sz="1700" spc="-60" dirty="0">
                <a:latin typeface="Calibri"/>
                <a:cs typeface="Calibri"/>
              </a:rPr>
              <a:t>Middle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0131" y="1655508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19471" y="2255420"/>
          <a:ext cx="1764662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  <a:gridCol w="252094"/>
                <a:gridCol w="252094"/>
              </a:tblGrid>
              <a:tr h="278130"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5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8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87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12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0AC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61" y="71245"/>
            <a:ext cx="37471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Common</a:t>
            </a:r>
            <a:r>
              <a:rPr spc="-204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360131" y="815378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5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1574" y="77888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54990" algn="l"/>
              </a:tabLst>
            </a:pPr>
            <a:r>
              <a:rPr sz="1700" spc="45" dirty="0">
                <a:latin typeface="Calibri"/>
                <a:cs typeface="Calibri"/>
              </a:rPr>
              <a:t>A</a:t>
            </a:r>
            <a:r>
              <a:rPr sz="1700" spc="-65" dirty="0">
                <a:latin typeface="Calibri"/>
                <a:cs typeface="Calibri"/>
              </a:rPr>
              <a:t>d</a:t>
            </a:r>
            <a:r>
              <a:rPr sz="1700" spc="-60" dirty="0">
                <a:latin typeface="Calibri"/>
                <a:cs typeface="Calibri"/>
              </a:rPr>
              <a:t>d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5" dirty="0">
                <a:latin typeface="Calibri"/>
                <a:cs typeface="Calibri"/>
              </a:rPr>
              <a:t>Remove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096264"/>
            <a:ext cx="2418080" cy="0"/>
          </a:xfrm>
          <a:custGeom>
            <a:avLst/>
            <a:gdLst/>
            <a:ahLst/>
            <a:cxnLst/>
            <a:rect l="l" t="t" r="r" b="b"/>
            <a:pathLst>
              <a:path w="2418080">
                <a:moveTo>
                  <a:pt x="0" y="0"/>
                </a:moveTo>
                <a:lnTo>
                  <a:pt x="24178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0131" y="1098791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5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0131" y="1377149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27213" y="1340657"/>
            <a:ext cx="4565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200" dirty="0">
                <a:latin typeface="Gill Sans MT"/>
                <a:cs typeface="Gill Sans MT"/>
              </a:rPr>
              <a:t>O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spc="-5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214" y="1046328"/>
            <a:ext cx="874394" cy="86106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-25" dirty="0">
                <a:latin typeface="Calibri"/>
                <a:cs typeface="Calibri"/>
              </a:rPr>
              <a:t>Beginning</a:t>
            </a:r>
            <a:endParaRPr sz="1700">
              <a:latin typeface="Calibri"/>
              <a:cs typeface="Calibri"/>
            </a:endParaRPr>
          </a:p>
          <a:p>
            <a:pPr marL="281305" marR="5080" indent="245110">
              <a:lnSpc>
                <a:spcPct val="107400"/>
              </a:lnSpc>
            </a:pPr>
            <a:r>
              <a:rPr sz="1700" spc="-5" dirty="0">
                <a:latin typeface="Calibri"/>
                <a:cs typeface="Calibri"/>
              </a:rPr>
              <a:t>End  </a:t>
            </a:r>
            <a:r>
              <a:rPr sz="1700" spc="-60" dirty="0">
                <a:latin typeface="Calibri"/>
                <a:cs typeface="Calibri"/>
              </a:rPr>
              <a:t>Middle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0131" y="1655508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19471" y="2255420"/>
          <a:ext cx="1764662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  <a:gridCol w="252094"/>
                <a:gridCol w="252094"/>
              </a:tblGrid>
              <a:tr h="278130"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5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8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87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12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61" y="71245"/>
            <a:ext cx="37471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Common</a:t>
            </a:r>
            <a:r>
              <a:rPr spc="-204" dirty="0"/>
              <a:t> </a:t>
            </a:r>
            <a:r>
              <a:rPr spc="-85" dirty="0"/>
              <a:t>Operations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9994" y="815378"/>
          <a:ext cx="2418078" cy="111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/>
                <a:gridCol w="588644"/>
                <a:gridCol w="829309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75"/>
                        </a:lnSpc>
                      </a:pPr>
                      <a:r>
                        <a:rPr sz="1700" spc="-30" dirty="0">
                          <a:latin typeface="Calibri"/>
                          <a:cs typeface="Calibri"/>
                        </a:rPr>
                        <a:t>Add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7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Remove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3085"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Beginning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5899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End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344170">
                        <a:lnSpc>
                          <a:spcPts val="1920"/>
                        </a:lnSpc>
                      </a:pPr>
                      <a:r>
                        <a:rPr sz="1700" spc="-60" dirty="0">
                          <a:latin typeface="Calibri"/>
                          <a:cs typeface="Calibri"/>
                        </a:rPr>
                        <a:t>Middle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9471" y="2255420"/>
          <a:ext cx="1764662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  <a:gridCol w="252094"/>
                <a:gridCol w="252094"/>
              </a:tblGrid>
              <a:tr h="278130"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5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8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87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12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61" y="71245"/>
            <a:ext cx="37471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Common</a:t>
            </a:r>
            <a:r>
              <a:rPr spc="-204" dirty="0"/>
              <a:t> </a:t>
            </a:r>
            <a:r>
              <a:rPr spc="-85" dirty="0"/>
              <a:t>Operations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9994" y="815378"/>
          <a:ext cx="2418078" cy="1353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/>
                <a:gridCol w="588644"/>
                <a:gridCol w="829309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75"/>
                        </a:lnSpc>
                      </a:pPr>
                      <a:r>
                        <a:rPr sz="1700" spc="-30" dirty="0">
                          <a:latin typeface="Calibri"/>
                          <a:cs typeface="Calibri"/>
                        </a:rPr>
                        <a:t>Add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87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Remove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7565"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Beginning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344170" marR="67945" indent="245110">
                        <a:lnSpc>
                          <a:spcPct val="107400"/>
                        </a:lnSpc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End  Middle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1895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9471" y="2255420"/>
          <a:ext cx="1764662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  <a:gridCol w="252094"/>
                <a:gridCol w="252094"/>
              </a:tblGrid>
              <a:tr h="278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8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87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12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61" y="71245"/>
            <a:ext cx="37471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Common</a:t>
            </a:r>
            <a:r>
              <a:rPr spc="-204" dirty="0"/>
              <a:t> </a:t>
            </a:r>
            <a:r>
              <a:rPr spc="-85" dirty="0"/>
              <a:t>Operations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9994" y="815378"/>
          <a:ext cx="2418078" cy="1353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/>
                <a:gridCol w="588644"/>
                <a:gridCol w="829309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75"/>
                        </a:lnSpc>
                      </a:pPr>
                      <a:r>
                        <a:rPr sz="1700" spc="-30" dirty="0">
                          <a:latin typeface="Calibri"/>
                          <a:cs typeface="Calibri"/>
                        </a:rPr>
                        <a:t>Add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87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Remove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7565"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Beginning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344170" marR="67945" indent="245110">
                        <a:lnSpc>
                          <a:spcPct val="107400"/>
                        </a:lnSpc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End  Middle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1895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9471" y="2255420"/>
          <a:ext cx="1764662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  <a:gridCol w="252094"/>
                <a:gridCol w="252094"/>
              </a:tblGrid>
              <a:tr h="278130"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8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87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12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61" y="71245"/>
            <a:ext cx="37471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Common</a:t>
            </a:r>
            <a:r>
              <a:rPr spc="-204" dirty="0"/>
              <a:t> </a:t>
            </a:r>
            <a:r>
              <a:rPr spc="-85" dirty="0"/>
              <a:t>Operations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9994" y="815378"/>
          <a:ext cx="2418078" cy="1353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/>
                <a:gridCol w="588644"/>
                <a:gridCol w="829309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75"/>
                        </a:lnSpc>
                      </a:pPr>
                      <a:r>
                        <a:rPr sz="1700" spc="-30" dirty="0">
                          <a:latin typeface="Calibri"/>
                          <a:cs typeface="Calibri"/>
                        </a:rPr>
                        <a:t>Add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87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Remove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7565"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Beginning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344170" marR="67945" indent="245110">
                        <a:lnSpc>
                          <a:spcPct val="107400"/>
                        </a:lnSpc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End  Middle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1895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9471" y="2255420"/>
          <a:ext cx="1764662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  <a:gridCol w="252094"/>
                <a:gridCol w="252094"/>
              </a:tblGrid>
              <a:tr h="278130"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8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87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12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20" y="317881"/>
            <a:ext cx="4029710" cy="335280"/>
          </a:xfrm>
          <a:prstGeom prst="rect">
            <a:avLst/>
          </a:prstGeom>
          <a:solidFill>
            <a:srgbClr val="ABE1FA"/>
          </a:solidFill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435"/>
              </a:lnSpc>
            </a:pPr>
            <a:r>
              <a:rPr sz="2050" spc="-55" dirty="0">
                <a:solidFill>
                  <a:srgbClr val="00A4DB"/>
                </a:solidFill>
              </a:rPr>
              <a:t>Definition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289420" y="652780"/>
            <a:ext cx="4029710" cy="1226820"/>
          </a:xfrm>
          <a:prstGeom prst="rect">
            <a:avLst/>
          </a:prstGeom>
          <a:solidFill>
            <a:srgbClr val="D4EFFC"/>
          </a:solidFill>
        </p:spPr>
        <p:txBody>
          <a:bodyPr vert="horz" wrap="square" lIns="0" tIns="6223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490"/>
              </a:spcBef>
            </a:pPr>
            <a:r>
              <a:rPr sz="1700" spc="-20" dirty="0">
                <a:solidFill>
                  <a:srgbClr val="006EB8"/>
                </a:solidFill>
                <a:latin typeface="Calibri"/>
                <a:cs typeface="Calibri"/>
              </a:rPr>
              <a:t>Array:</a:t>
            </a:r>
            <a:endParaRPr sz="17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150"/>
              </a:spcBef>
            </a:pPr>
            <a:r>
              <a:rPr sz="1700" spc="-30" dirty="0">
                <a:latin typeface="Calibri"/>
                <a:cs typeface="Calibri"/>
              </a:rPr>
              <a:t>Contiguous </a:t>
            </a:r>
            <a:r>
              <a:rPr sz="1700" spc="-75" dirty="0">
                <a:latin typeface="Calibri"/>
                <a:cs typeface="Calibri"/>
              </a:rPr>
              <a:t>area </a:t>
            </a:r>
            <a:r>
              <a:rPr sz="1700" spc="-60" dirty="0">
                <a:latin typeface="Calibri"/>
                <a:cs typeface="Calibri"/>
              </a:rPr>
              <a:t>of</a:t>
            </a:r>
            <a:r>
              <a:rPr sz="1700" spc="-114" dirty="0">
                <a:latin typeface="Calibri"/>
                <a:cs typeface="Calibri"/>
              </a:rPr>
              <a:t> </a:t>
            </a:r>
            <a:r>
              <a:rPr sz="1700" spc="-85" dirty="0">
                <a:latin typeface="Calibri"/>
                <a:cs typeface="Calibri"/>
              </a:rPr>
              <a:t>memory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4651" y="2481728"/>
            <a:ext cx="1739264" cy="0"/>
          </a:xfrm>
          <a:custGeom>
            <a:avLst/>
            <a:gdLst/>
            <a:ahLst/>
            <a:cxnLst/>
            <a:rect l="l" t="t" r="r" b="b"/>
            <a:pathLst>
              <a:path w="1739264">
                <a:moveTo>
                  <a:pt x="0" y="0"/>
                </a:moveTo>
                <a:lnTo>
                  <a:pt x="173871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4651" y="2198307"/>
            <a:ext cx="1739264" cy="0"/>
          </a:xfrm>
          <a:custGeom>
            <a:avLst/>
            <a:gdLst/>
            <a:ahLst/>
            <a:cxnLst/>
            <a:rect l="l" t="t" r="r" b="b"/>
            <a:pathLst>
              <a:path w="1739264">
                <a:moveTo>
                  <a:pt x="0" y="0"/>
                </a:moveTo>
                <a:lnTo>
                  <a:pt x="173871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4651" y="2198307"/>
            <a:ext cx="0" cy="283845"/>
          </a:xfrm>
          <a:custGeom>
            <a:avLst/>
            <a:gdLst/>
            <a:ahLst/>
            <a:cxnLst/>
            <a:rect l="l" t="t" r="r" b="b"/>
            <a:pathLst>
              <a:path h="283844">
                <a:moveTo>
                  <a:pt x="0" y="0"/>
                </a:moveTo>
                <a:lnTo>
                  <a:pt x="0" y="28342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3361" y="2198307"/>
            <a:ext cx="0" cy="283845"/>
          </a:xfrm>
          <a:custGeom>
            <a:avLst/>
            <a:gdLst/>
            <a:ahLst/>
            <a:cxnLst/>
            <a:rect l="l" t="t" r="r" b="b"/>
            <a:pathLst>
              <a:path h="283844">
                <a:moveTo>
                  <a:pt x="0" y="0"/>
                </a:moveTo>
                <a:lnTo>
                  <a:pt x="0" y="28342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61" y="71245"/>
            <a:ext cx="37471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Common</a:t>
            </a:r>
            <a:r>
              <a:rPr spc="-204" dirty="0"/>
              <a:t> </a:t>
            </a:r>
            <a:r>
              <a:rPr spc="-85" dirty="0"/>
              <a:t>Operations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9994" y="815378"/>
          <a:ext cx="2418078" cy="1353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/>
                <a:gridCol w="588644"/>
                <a:gridCol w="829309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75"/>
                        </a:lnSpc>
                      </a:pPr>
                      <a:r>
                        <a:rPr sz="1700" spc="-30" dirty="0">
                          <a:latin typeface="Calibri"/>
                          <a:cs typeface="Calibri"/>
                        </a:rPr>
                        <a:t>Add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87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Remove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7565"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Beginning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344170" marR="67945" indent="245110">
                        <a:lnSpc>
                          <a:spcPct val="107400"/>
                        </a:lnSpc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End  Middle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1895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9471" y="2255420"/>
          <a:ext cx="1764662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  <a:gridCol w="252094"/>
                <a:gridCol w="252094"/>
              </a:tblGrid>
              <a:tr h="278130"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8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87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12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61" y="71245"/>
            <a:ext cx="37471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Common</a:t>
            </a:r>
            <a:r>
              <a:rPr spc="-204" dirty="0"/>
              <a:t> </a:t>
            </a:r>
            <a:r>
              <a:rPr spc="-85" dirty="0"/>
              <a:t>Operations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9994" y="815378"/>
          <a:ext cx="2418080" cy="111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/>
                <a:gridCol w="590550"/>
                <a:gridCol w="827405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700" spc="-30" dirty="0">
                          <a:latin typeface="Calibri"/>
                          <a:cs typeface="Calibri"/>
                        </a:rPr>
                        <a:t>Add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Remove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Beginning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589915">
                        <a:lnSpc>
                          <a:spcPts val="1920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End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3441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-60" dirty="0">
                          <a:latin typeface="Calibri"/>
                          <a:cs typeface="Calibri"/>
                        </a:rPr>
                        <a:t>Middle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9471" y="2255420"/>
          <a:ext cx="1764662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  <a:gridCol w="252094"/>
                <a:gridCol w="252094"/>
              </a:tblGrid>
              <a:tr h="278130"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8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87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12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61" y="71245"/>
            <a:ext cx="37471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Common</a:t>
            </a:r>
            <a:r>
              <a:rPr spc="-204" dirty="0"/>
              <a:t> </a:t>
            </a:r>
            <a:r>
              <a:rPr spc="-85" dirty="0"/>
              <a:t>Operations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9994" y="815378"/>
          <a:ext cx="2418080" cy="111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/>
                <a:gridCol w="590550"/>
                <a:gridCol w="827405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700" spc="-30" dirty="0">
                          <a:latin typeface="Calibri"/>
                          <a:cs typeface="Calibri"/>
                        </a:rPr>
                        <a:t>Add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Remove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R="68580" algn="r">
                        <a:lnSpc>
                          <a:spcPts val="1895"/>
                        </a:lnSpc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Beginning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R="67945" algn="r">
                        <a:lnSpc>
                          <a:spcPts val="1920"/>
                        </a:lnSpc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End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83845">
                <a:tc>
                  <a:txBody>
                    <a:bodyPr/>
                    <a:lstStyle/>
                    <a:p>
                      <a:pPr marR="67945" algn="r">
                        <a:lnSpc>
                          <a:spcPts val="1920"/>
                        </a:lnSpc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Middle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9471" y="2255420"/>
          <a:ext cx="1764662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  <a:gridCol w="252094"/>
                <a:gridCol w="252094"/>
              </a:tblGrid>
              <a:tr h="278130"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8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7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87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12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3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Summary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9206" y="71245"/>
            <a:ext cx="11493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5" dirty="0">
                <a:solidFill>
                  <a:srgbClr val="006EB8"/>
                </a:solidFill>
                <a:latin typeface="Calibri"/>
                <a:cs typeface="Calibri"/>
              </a:rPr>
              <a:t>Summary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87194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718706"/>
            <a:ext cx="3512185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20" dirty="0">
                <a:latin typeface="Calibri"/>
                <a:cs typeface="Calibri"/>
              </a:rPr>
              <a:t>Array: </a:t>
            </a:r>
            <a:r>
              <a:rPr sz="1700" spc="-45" dirty="0">
                <a:latin typeface="Calibri"/>
                <a:cs typeface="Calibri"/>
              </a:rPr>
              <a:t>contiguous </a:t>
            </a:r>
            <a:r>
              <a:rPr sz="1700" spc="-75" dirty="0">
                <a:latin typeface="Calibri"/>
                <a:cs typeface="Calibri"/>
              </a:rPr>
              <a:t>area </a:t>
            </a:r>
            <a:r>
              <a:rPr sz="1700" spc="-60" dirty="0">
                <a:latin typeface="Calibri"/>
                <a:cs typeface="Calibri"/>
              </a:rPr>
              <a:t>of </a:t>
            </a:r>
            <a:r>
              <a:rPr sz="1700" spc="-85" dirty="0">
                <a:latin typeface="Calibri"/>
                <a:cs typeface="Calibri"/>
              </a:rPr>
              <a:t>memory  </a:t>
            </a:r>
            <a:r>
              <a:rPr sz="1700" spc="-35" dirty="0">
                <a:latin typeface="Calibri"/>
                <a:cs typeface="Calibri"/>
              </a:rPr>
              <a:t>consisting </a:t>
            </a:r>
            <a:r>
              <a:rPr sz="1700" spc="-60" dirty="0">
                <a:latin typeface="Calibri"/>
                <a:cs typeface="Calibri"/>
              </a:rPr>
              <a:t>of </a:t>
            </a:r>
            <a:r>
              <a:rPr sz="1700" spc="-50" dirty="0">
                <a:latin typeface="Calibri"/>
                <a:cs typeface="Calibri"/>
              </a:rPr>
              <a:t>equal-size </a:t>
            </a:r>
            <a:r>
              <a:rPr sz="1700" spc="-75" dirty="0">
                <a:latin typeface="Calibri"/>
                <a:cs typeface="Calibri"/>
              </a:rPr>
              <a:t>elements </a:t>
            </a:r>
            <a:r>
              <a:rPr sz="1700" spc="-70" dirty="0">
                <a:latin typeface="Calibri"/>
                <a:cs typeface="Calibri"/>
              </a:rPr>
              <a:t>indexed  by </a:t>
            </a:r>
            <a:r>
              <a:rPr sz="1700" spc="-45" dirty="0">
                <a:latin typeface="Calibri"/>
                <a:cs typeface="Calibri"/>
              </a:rPr>
              <a:t>contiguous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integers.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3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87194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12" y="174496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1480" marR="5080">
              <a:lnSpc>
                <a:spcPct val="107400"/>
              </a:lnSpc>
              <a:spcBef>
                <a:spcPts val="95"/>
              </a:spcBef>
            </a:pPr>
            <a:r>
              <a:rPr spc="-20" dirty="0"/>
              <a:t>Array: </a:t>
            </a:r>
            <a:r>
              <a:rPr spc="-45" dirty="0"/>
              <a:t>contiguous </a:t>
            </a:r>
            <a:r>
              <a:rPr spc="-75" dirty="0"/>
              <a:t>area </a:t>
            </a:r>
            <a:r>
              <a:rPr spc="-60" dirty="0"/>
              <a:t>of </a:t>
            </a:r>
            <a:r>
              <a:rPr spc="-85" dirty="0"/>
              <a:t>memory  </a:t>
            </a:r>
            <a:r>
              <a:rPr spc="-35" dirty="0"/>
              <a:t>consisting </a:t>
            </a:r>
            <a:r>
              <a:rPr spc="-60" dirty="0"/>
              <a:t>of </a:t>
            </a:r>
            <a:r>
              <a:rPr spc="-50" dirty="0"/>
              <a:t>equal-size </a:t>
            </a:r>
            <a:r>
              <a:rPr spc="-75" dirty="0"/>
              <a:t>elements </a:t>
            </a:r>
            <a:r>
              <a:rPr spc="-70" dirty="0"/>
              <a:t>indexed  by </a:t>
            </a:r>
            <a:r>
              <a:rPr spc="-45" dirty="0"/>
              <a:t>contiguous</a:t>
            </a:r>
            <a:r>
              <a:rPr spc="50" dirty="0"/>
              <a:t> </a:t>
            </a:r>
            <a:r>
              <a:rPr spc="-50" dirty="0"/>
              <a:t>integers.</a:t>
            </a:r>
          </a:p>
          <a:p>
            <a:pPr marL="411480">
              <a:lnSpc>
                <a:spcPct val="100000"/>
              </a:lnSpc>
              <a:spcBef>
                <a:spcPts val="450"/>
              </a:spcBef>
            </a:pPr>
            <a:r>
              <a:rPr spc="-30" dirty="0"/>
              <a:t>Constant-time </a:t>
            </a:r>
            <a:r>
              <a:rPr spc="-50" dirty="0"/>
              <a:t>access </a:t>
            </a:r>
            <a:r>
              <a:rPr spc="-40" dirty="0"/>
              <a:t>to </a:t>
            </a:r>
            <a:r>
              <a:rPr spc="-45" dirty="0"/>
              <a:t>any</a:t>
            </a:r>
            <a:r>
              <a:rPr spc="35" dirty="0"/>
              <a:t> </a:t>
            </a:r>
            <a:r>
              <a:rPr spc="-70" dirty="0"/>
              <a:t>element.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3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87194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12" y="174496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12" y="206128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1480" marR="5080">
              <a:lnSpc>
                <a:spcPct val="107400"/>
              </a:lnSpc>
              <a:spcBef>
                <a:spcPts val="95"/>
              </a:spcBef>
            </a:pPr>
            <a:r>
              <a:rPr spc="-20" dirty="0"/>
              <a:t>Array: </a:t>
            </a:r>
            <a:r>
              <a:rPr spc="-45" dirty="0"/>
              <a:t>contiguous </a:t>
            </a:r>
            <a:r>
              <a:rPr spc="-75" dirty="0"/>
              <a:t>area </a:t>
            </a:r>
            <a:r>
              <a:rPr spc="-60" dirty="0"/>
              <a:t>of </a:t>
            </a:r>
            <a:r>
              <a:rPr spc="-85" dirty="0"/>
              <a:t>memory  </a:t>
            </a:r>
            <a:r>
              <a:rPr spc="-35" dirty="0"/>
              <a:t>consisting </a:t>
            </a:r>
            <a:r>
              <a:rPr spc="-60" dirty="0"/>
              <a:t>of </a:t>
            </a:r>
            <a:r>
              <a:rPr spc="-50" dirty="0"/>
              <a:t>equal-size </a:t>
            </a:r>
            <a:r>
              <a:rPr spc="-75" dirty="0"/>
              <a:t>elements </a:t>
            </a:r>
            <a:r>
              <a:rPr spc="-70" dirty="0"/>
              <a:t>indexed  by </a:t>
            </a:r>
            <a:r>
              <a:rPr spc="-45" dirty="0"/>
              <a:t>contiguous</a:t>
            </a:r>
            <a:r>
              <a:rPr spc="50" dirty="0"/>
              <a:t> </a:t>
            </a:r>
            <a:r>
              <a:rPr spc="-50" dirty="0"/>
              <a:t>integers.</a:t>
            </a:r>
          </a:p>
          <a:p>
            <a:pPr marL="411480" marR="272415">
              <a:lnSpc>
                <a:spcPct val="114799"/>
              </a:lnSpc>
              <a:spcBef>
                <a:spcPts val="150"/>
              </a:spcBef>
            </a:pPr>
            <a:r>
              <a:rPr spc="-30" dirty="0"/>
              <a:t>Constant-time </a:t>
            </a:r>
            <a:r>
              <a:rPr spc="-50" dirty="0"/>
              <a:t>access </a:t>
            </a:r>
            <a:r>
              <a:rPr spc="-40" dirty="0"/>
              <a:t>to </a:t>
            </a:r>
            <a:r>
              <a:rPr spc="-45" dirty="0"/>
              <a:t>any </a:t>
            </a:r>
            <a:r>
              <a:rPr spc="-70" dirty="0"/>
              <a:t>element.  </a:t>
            </a:r>
            <a:r>
              <a:rPr spc="-25" dirty="0"/>
              <a:t>Constant </a:t>
            </a:r>
            <a:r>
              <a:rPr spc="-55" dirty="0"/>
              <a:t>time </a:t>
            </a:r>
            <a:r>
              <a:rPr spc="-40" dirty="0"/>
              <a:t>to </a:t>
            </a:r>
            <a:r>
              <a:rPr spc="-55" dirty="0"/>
              <a:t>add/remove </a:t>
            </a:r>
            <a:r>
              <a:rPr spc="-15" dirty="0"/>
              <a:t>at </a:t>
            </a:r>
            <a:r>
              <a:rPr spc="-65" dirty="0"/>
              <a:t>the  end.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3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87194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12" y="174496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12" y="206128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265595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1480" marR="5080">
              <a:lnSpc>
                <a:spcPct val="107400"/>
              </a:lnSpc>
              <a:spcBef>
                <a:spcPts val="95"/>
              </a:spcBef>
            </a:pPr>
            <a:r>
              <a:rPr spc="-20" dirty="0"/>
              <a:t>Array: </a:t>
            </a:r>
            <a:r>
              <a:rPr spc="-45" dirty="0"/>
              <a:t>contiguous </a:t>
            </a:r>
            <a:r>
              <a:rPr spc="-75" dirty="0"/>
              <a:t>area </a:t>
            </a:r>
            <a:r>
              <a:rPr spc="-60" dirty="0"/>
              <a:t>of </a:t>
            </a:r>
            <a:r>
              <a:rPr spc="-85" dirty="0"/>
              <a:t>memory  </a:t>
            </a:r>
            <a:r>
              <a:rPr spc="-35" dirty="0"/>
              <a:t>consisting </a:t>
            </a:r>
            <a:r>
              <a:rPr spc="-60" dirty="0"/>
              <a:t>of </a:t>
            </a:r>
            <a:r>
              <a:rPr spc="-50" dirty="0"/>
              <a:t>equal-size </a:t>
            </a:r>
            <a:r>
              <a:rPr spc="-75" dirty="0"/>
              <a:t>elements </a:t>
            </a:r>
            <a:r>
              <a:rPr spc="-70" dirty="0"/>
              <a:t>indexed  by </a:t>
            </a:r>
            <a:r>
              <a:rPr spc="-45" dirty="0"/>
              <a:t>contiguous</a:t>
            </a:r>
            <a:r>
              <a:rPr spc="50" dirty="0"/>
              <a:t> </a:t>
            </a:r>
            <a:r>
              <a:rPr spc="-50" dirty="0"/>
              <a:t>integers.</a:t>
            </a:r>
          </a:p>
          <a:p>
            <a:pPr marL="411480" marR="272415">
              <a:lnSpc>
                <a:spcPct val="114799"/>
              </a:lnSpc>
              <a:spcBef>
                <a:spcPts val="150"/>
              </a:spcBef>
            </a:pPr>
            <a:r>
              <a:rPr spc="-30" dirty="0"/>
              <a:t>Constant-time </a:t>
            </a:r>
            <a:r>
              <a:rPr spc="-50" dirty="0"/>
              <a:t>access </a:t>
            </a:r>
            <a:r>
              <a:rPr spc="-40" dirty="0"/>
              <a:t>to </a:t>
            </a:r>
            <a:r>
              <a:rPr spc="-45" dirty="0"/>
              <a:t>any </a:t>
            </a:r>
            <a:r>
              <a:rPr spc="-70" dirty="0"/>
              <a:t>element.  </a:t>
            </a:r>
            <a:r>
              <a:rPr spc="-25" dirty="0"/>
              <a:t>Constant </a:t>
            </a:r>
            <a:r>
              <a:rPr spc="-55" dirty="0"/>
              <a:t>time </a:t>
            </a:r>
            <a:r>
              <a:rPr spc="-40" dirty="0"/>
              <a:t>to </a:t>
            </a:r>
            <a:r>
              <a:rPr spc="-55" dirty="0"/>
              <a:t>add/remove </a:t>
            </a:r>
            <a:r>
              <a:rPr spc="-15" dirty="0"/>
              <a:t>at </a:t>
            </a:r>
            <a:r>
              <a:rPr spc="-65" dirty="0"/>
              <a:t>the  end.</a:t>
            </a:r>
          </a:p>
          <a:p>
            <a:pPr marL="411480" marR="672465">
              <a:lnSpc>
                <a:spcPct val="107400"/>
              </a:lnSpc>
              <a:spcBef>
                <a:spcPts val="300"/>
              </a:spcBef>
            </a:pPr>
            <a:r>
              <a:rPr spc="-35" dirty="0"/>
              <a:t>Linear </a:t>
            </a:r>
            <a:r>
              <a:rPr spc="-55" dirty="0"/>
              <a:t>time </a:t>
            </a:r>
            <a:r>
              <a:rPr spc="-40" dirty="0"/>
              <a:t>to </a:t>
            </a:r>
            <a:r>
              <a:rPr spc="-55" dirty="0"/>
              <a:t>add/remove </a:t>
            </a:r>
            <a:r>
              <a:rPr spc="-15" dirty="0"/>
              <a:t>at </a:t>
            </a:r>
            <a:r>
              <a:rPr spc="-55" dirty="0"/>
              <a:t>an  </a:t>
            </a:r>
            <a:r>
              <a:rPr spc="-45" dirty="0"/>
              <a:t>arbitrary</a:t>
            </a:r>
            <a:r>
              <a:rPr spc="140" dirty="0"/>
              <a:t> </a:t>
            </a:r>
            <a:r>
              <a:rPr spc="-30" dirty="0"/>
              <a:t>location.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145" y="71245"/>
            <a:ext cx="90296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275783" y="1369113"/>
            <a:ext cx="189504" cy="189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783" y="2105738"/>
            <a:ext cx="189504" cy="189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4439" y="1291750"/>
            <a:ext cx="1263650" cy="1024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sz="1700" spc="-30" dirty="0">
                <a:solidFill>
                  <a:srgbClr val="FFCCCC"/>
                </a:solidFill>
                <a:latin typeface="Calibri"/>
                <a:cs typeface="Calibri"/>
                <a:hlinkClick r:id="rId4" action="ppaction://hlinksldjump"/>
              </a:rPr>
              <a:t>Arrays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AutoNum type="arabicPlain"/>
            </a:pPr>
            <a:endParaRPr sz="2000">
              <a:latin typeface="Times New Roman"/>
              <a:cs typeface="Times New Roman"/>
            </a:endParaRPr>
          </a:p>
          <a:p>
            <a:pPr marL="233679" indent="-220979">
              <a:lnSpc>
                <a:spcPct val="100000"/>
              </a:lnSpc>
              <a:spcBef>
                <a:spcPts val="146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sz="1700" spc="-25" dirty="0">
                <a:solidFill>
                  <a:srgbClr val="FF0000"/>
                </a:solidFill>
                <a:latin typeface="Calibri"/>
                <a:cs typeface="Calibri"/>
                <a:hlinkClick r:id="rId5" action="ppaction://hlinksldjump"/>
              </a:rPr>
              <a:t>Linked</a:t>
            </a:r>
            <a:r>
              <a:rPr sz="1700" spc="75" dirty="0">
                <a:solidFill>
                  <a:srgbClr val="FF0000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700" spc="5" dirty="0">
                <a:solidFill>
                  <a:srgbClr val="FF0000"/>
                </a:solidFill>
                <a:latin typeface="Calibri"/>
                <a:cs typeface="Calibri"/>
                <a:hlinkClick r:id="rId5" action="ppaction://hlinksldjump"/>
              </a:rPr>
              <a:t>Lists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096" y="71245"/>
            <a:ext cx="21558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Singly-Linked</a:t>
            </a:r>
            <a:r>
              <a:rPr spc="175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435" y="640875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1868" y="1028005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20890" y="1028005"/>
          <a:ext cx="1911979" cy="1132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  <a:gridCol w="254634"/>
                <a:gridCol w="284479"/>
                <a:gridCol w="261619"/>
                <a:gridCol w="276859"/>
                <a:gridCol w="257174"/>
                <a:gridCol w="285114"/>
              </a:tblGrid>
              <a:tr h="251460">
                <a:tc>
                  <a:txBody>
                    <a:bodyPr/>
                    <a:lstStyle/>
                    <a:p>
                      <a:pPr marL="105410">
                        <a:lnSpc>
                          <a:spcPts val="18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88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10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8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88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13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105410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203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10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35"/>
                        </a:lnSpc>
                      </a:pPr>
                      <a:r>
                        <a:rPr sz="1700" spc="-55" dirty="0">
                          <a:latin typeface="Calibri"/>
                          <a:cs typeface="Calibri"/>
                        </a:rPr>
                        <a:t>13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7F7F7F"/>
                      </a:solidFill>
                      <a:prstDash val="solid"/>
                    </a:lnR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7F7F7F"/>
                      </a:solidFill>
                      <a:prstDash val="solid"/>
                    </a:lnR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012871" y="1111039"/>
            <a:ext cx="257227" cy="85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5655" y="1111039"/>
            <a:ext cx="257224" cy="85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2881" y="1111039"/>
            <a:ext cx="257226" cy="85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9628" y="929868"/>
            <a:ext cx="302895" cy="151765"/>
          </a:xfrm>
          <a:custGeom>
            <a:avLst/>
            <a:gdLst/>
            <a:ahLst/>
            <a:cxnLst/>
            <a:rect l="l" t="t" r="r" b="b"/>
            <a:pathLst>
              <a:path w="302894" h="151765">
                <a:moveTo>
                  <a:pt x="0" y="0"/>
                </a:moveTo>
                <a:lnTo>
                  <a:pt x="302814" y="15146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7273" y="1042644"/>
            <a:ext cx="40640" cy="56515"/>
          </a:xfrm>
          <a:custGeom>
            <a:avLst/>
            <a:gdLst/>
            <a:ahLst/>
            <a:cxnLst/>
            <a:rect l="l" t="t" r="r" b="b"/>
            <a:pathLst>
              <a:path w="40639" h="56515">
                <a:moveTo>
                  <a:pt x="28142" y="0"/>
                </a:moveTo>
                <a:lnTo>
                  <a:pt x="27962" y="10659"/>
                </a:lnTo>
                <a:lnTo>
                  <a:pt x="31325" y="23298"/>
                </a:lnTo>
                <a:lnTo>
                  <a:pt x="36172" y="34617"/>
                </a:lnTo>
                <a:lnTo>
                  <a:pt x="40443" y="41322"/>
                </a:lnTo>
                <a:lnTo>
                  <a:pt x="32517" y="41925"/>
                </a:lnTo>
                <a:lnTo>
                  <a:pt x="20552" y="44835"/>
                </a:lnTo>
                <a:lnTo>
                  <a:pt x="8421" y="49723"/>
                </a:lnTo>
                <a:lnTo>
                  <a:pt x="0" y="56260"/>
                </a:lnTo>
              </a:path>
            </a:pathLst>
          </a:custGeom>
          <a:ln w="11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1859" y="1568016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77870" y="1818140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2023" y="1799178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7876" y="1818140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2026" y="1799178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57880" y="1818140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26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2043" y="1799178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44888" y="1865019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3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7861" y="1694017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88080" y="1689187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4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6712" y="293467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6712" y="323998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7294" y="1756874"/>
            <a:ext cx="1538605" cy="163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2550" algn="ctr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700" spc="-55" dirty="0">
                <a:latin typeface="Calibri"/>
                <a:cs typeface="Calibri"/>
              </a:rPr>
              <a:t>Node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contains:</a:t>
            </a:r>
            <a:endParaRPr sz="17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380"/>
              </a:spcBef>
            </a:pPr>
            <a:r>
              <a:rPr sz="1700" spc="-165" dirty="0">
                <a:latin typeface="Courier New"/>
                <a:cs typeface="Courier New"/>
              </a:rPr>
              <a:t>key</a:t>
            </a:r>
            <a:endParaRPr sz="17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365"/>
              </a:spcBef>
            </a:pPr>
            <a:r>
              <a:rPr sz="1700" spc="-160" dirty="0">
                <a:latin typeface="Courier New"/>
                <a:cs typeface="Courier New"/>
              </a:rPr>
              <a:t>next</a:t>
            </a:r>
            <a:r>
              <a:rPr sz="1700" spc="-550" dirty="0">
                <a:latin typeface="Courier New"/>
                <a:cs typeface="Courier New"/>
              </a:rPr>
              <a:t> </a:t>
            </a:r>
            <a:r>
              <a:rPr sz="1700" spc="-50" dirty="0">
                <a:latin typeface="Calibri"/>
                <a:cs typeface="Calibri"/>
              </a:rPr>
              <a:t>pointer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317881"/>
            <a:ext cx="402971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300120"/>
            <a:ext cx="10121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5" dirty="0">
                <a:solidFill>
                  <a:srgbClr val="00A4DB"/>
                </a:solidFill>
              </a:rPr>
              <a:t>Definition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652780"/>
            <a:ext cx="4029710" cy="1226820"/>
          </a:xfrm>
          <a:custGeom>
            <a:avLst/>
            <a:gdLst/>
            <a:ahLst/>
            <a:cxnLst/>
            <a:rect l="l" t="t" r="r" b="b"/>
            <a:pathLst>
              <a:path w="4029710" h="1226820">
                <a:moveTo>
                  <a:pt x="0" y="1226515"/>
                </a:moveTo>
                <a:lnTo>
                  <a:pt x="4029151" y="1226515"/>
                </a:lnTo>
                <a:lnTo>
                  <a:pt x="4029151" y="0"/>
                </a:lnTo>
                <a:lnTo>
                  <a:pt x="0" y="0"/>
                </a:lnTo>
                <a:lnTo>
                  <a:pt x="0" y="1226515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683820"/>
            <a:ext cx="3526790" cy="86106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-20" dirty="0">
                <a:solidFill>
                  <a:srgbClr val="006EB8"/>
                </a:solidFill>
                <a:latin typeface="Calibri"/>
                <a:cs typeface="Calibri"/>
              </a:rPr>
              <a:t>Array: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</a:pPr>
            <a:r>
              <a:rPr sz="1700" spc="-30" dirty="0">
                <a:latin typeface="Calibri"/>
                <a:cs typeface="Calibri"/>
              </a:rPr>
              <a:t>Contiguous </a:t>
            </a:r>
            <a:r>
              <a:rPr sz="1700" spc="-75" dirty="0">
                <a:latin typeface="Calibri"/>
                <a:cs typeface="Calibri"/>
              </a:rPr>
              <a:t>area </a:t>
            </a:r>
            <a:r>
              <a:rPr sz="1700" spc="-60" dirty="0">
                <a:latin typeface="Calibri"/>
                <a:cs typeface="Calibri"/>
              </a:rPr>
              <a:t>of </a:t>
            </a:r>
            <a:r>
              <a:rPr sz="1700" spc="-85" dirty="0">
                <a:latin typeface="Calibri"/>
                <a:cs typeface="Calibri"/>
              </a:rPr>
              <a:t>memory </a:t>
            </a:r>
            <a:r>
              <a:rPr sz="1700" spc="-35" dirty="0">
                <a:latin typeface="Calibri"/>
                <a:cs typeface="Calibri"/>
              </a:rPr>
              <a:t>consisting </a:t>
            </a:r>
            <a:r>
              <a:rPr sz="1700" spc="-60" dirty="0">
                <a:latin typeface="Calibri"/>
                <a:cs typeface="Calibri"/>
              </a:rPr>
              <a:t>of  </a:t>
            </a:r>
            <a:r>
              <a:rPr sz="1700" spc="-50" dirty="0">
                <a:latin typeface="Calibri"/>
                <a:cs typeface="Calibri"/>
              </a:rPr>
              <a:t>equal-size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75" dirty="0">
                <a:latin typeface="Calibri"/>
                <a:cs typeface="Calibri"/>
              </a:rPr>
              <a:t>elements</a:t>
            </a:r>
            <a:endParaRPr sz="17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32120" y="2195777"/>
          <a:ext cx="1739265" cy="283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75"/>
                <a:gridCol w="247015"/>
                <a:gridCol w="247015"/>
                <a:gridCol w="247015"/>
                <a:gridCol w="247015"/>
                <a:gridCol w="247015"/>
                <a:gridCol w="247015"/>
              </a:tblGrid>
              <a:tr h="283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List</a:t>
            </a:r>
            <a:r>
              <a:rPr spc="114" dirty="0"/>
              <a:t> </a:t>
            </a:r>
            <a:r>
              <a:rPr spc="80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14" y="407131"/>
            <a:ext cx="15614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latin typeface="Courier New"/>
                <a:cs typeface="Courier New"/>
              </a:rPr>
              <a:t>PushFront(Key)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8993" y="407131"/>
            <a:ext cx="10655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60" dirty="0">
                <a:latin typeface="Calibri"/>
                <a:cs typeface="Calibri"/>
              </a:rPr>
              <a:t>add </a:t>
            </a:r>
            <a:r>
              <a:rPr sz="1700" spc="-40" dirty="0">
                <a:latin typeface="Calibri"/>
                <a:cs typeface="Calibri"/>
              </a:rPr>
              <a:t>to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front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List</a:t>
            </a:r>
            <a:r>
              <a:rPr spc="114" dirty="0"/>
              <a:t> </a:t>
            </a:r>
            <a:r>
              <a:rPr spc="80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14" y="407131"/>
            <a:ext cx="15614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latin typeface="Courier New"/>
                <a:cs typeface="Courier New"/>
              </a:rPr>
              <a:t>PushFront(Key)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214" y="685490"/>
            <a:ext cx="15614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0" dirty="0">
                <a:latin typeface="Courier New"/>
                <a:cs typeface="Courier New"/>
              </a:rPr>
              <a:t>Key</a:t>
            </a:r>
            <a:r>
              <a:rPr sz="1700" spc="-210" dirty="0">
                <a:latin typeface="Courier New"/>
                <a:cs typeface="Courier New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TopFront()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8993" y="391135"/>
            <a:ext cx="147320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60" dirty="0">
                <a:latin typeface="Calibri"/>
                <a:cs typeface="Calibri"/>
              </a:rPr>
              <a:t>add </a:t>
            </a:r>
            <a:r>
              <a:rPr sz="1700" spc="-40" dirty="0">
                <a:latin typeface="Calibri"/>
                <a:cs typeface="Calibri"/>
              </a:rPr>
              <a:t>to front  </a:t>
            </a:r>
            <a:r>
              <a:rPr sz="1700" spc="-55" dirty="0">
                <a:latin typeface="Calibri"/>
                <a:cs typeface="Calibri"/>
              </a:rPr>
              <a:t>return </a:t>
            </a:r>
            <a:r>
              <a:rPr sz="1700" spc="-40" dirty="0">
                <a:latin typeface="Calibri"/>
                <a:cs typeface="Calibri"/>
              </a:rPr>
              <a:t>front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item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List</a:t>
            </a:r>
            <a:r>
              <a:rPr spc="114" dirty="0"/>
              <a:t> </a:t>
            </a:r>
            <a:r>
              <a:rPr spc="80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14" y="391135"/>
            <a:ext cx="1561465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7400"/>
              </a:lnSpc>
              <a:spcBef>
                <a:spcPts val="95"/>
              </a:spcBef>
            </a:pPr>
            <a:r>
              <a:rPr sz="1700" spc="-165" dirty="0">
                <a:latin typeface="Courier New"/>
                <a:cs typeface="Courier New"/>
              </a:rPr>
              <a:t>PushFront(Key)  </a:t>
            </a:r>
            <a:r>
              <a:rPr sz="1700" spc="-160" dirty="0">
                <a:latin typeface="Courier New"/>
                <a:cs typeface="Courier New"/>
              </a:rPr>
              <a:t>Key </a:t>
            </a:r>
            <a:r>
              <a:rPr sz="1700" spc="-165" dirty="0">
                <a:latin typeface="Courier New"/>
                <a:cs typeface="Courier New"/>
              </a:rPr>
              <a:t>TopFront()  PopFront()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8993" y="391135"/>
            <a:ext cx="1569085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60" dirty="0">
                <a:latin typeface="Calibri"/>
                <a:cs typeface="Calibri"/>
              </a:rPr>
              <a:t>add </a:t>
            </a:r>
            <a:r>
              <a:rPr sz="1700" spc="-40" dirty="0">
                <a:latin typeface="Calibri"/>
                <a:cs typeface="Calibri"/>
              </a:rPr>
              <a:t>to front  </a:t>
            </a:r>
            <a:r>
              <a:rPr sz="1700" spc="-55" dirty="0">
                <a:latin typeface="Calibri"/>
                <a:cs typeface="Calibri"/>
              </a:rPr>
              <a:t>return </a:t>
            </a:r>
            <a:r>
              <a:rPr sz="1700" spc="-40" dirty="0">
                <a:latin typeface="Calibri"/>
                <a:cs typeface="Calibri"/>
              </a:rPr>
              <a:t>front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40" dirty="0">
                <a:latin typeface="Calibri"/>
                <a:cs typeface="Calibri"/>
              </a:rPr>
              <a:t>front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item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List</a:t>
            </a:r>
            <a:r>
              <a:rPr spc="114" dirty="0"/>
              <a:t> </a:t>
            </a:r>
            <a:r>
              <a:rPr spc="80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14" y="391135"/>
            <a:ext cx="1561465" cy="1139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165" dirty="0">
                <a:latin typeface="Courier New"/>
                <a:cs typeface="Courier New"/>
              </a:rPr>
              <a:t>PushFront(Key)  </a:t>
            </a:r>
            <a:r>
              <a:rPr sz="1700" spc="-160" dirty="0">
                <a:latin typeface="Courier New"/>
                <a:cs typeface="Courier New"/>
              </a:rPr>
              <a:t>Key </a:t>
            </a:r>
            <a:r>
              <a:rPr sz="1700" spc="-165" dirty="0">
                <a:latin typeface="Courier New"/>
                <a:cs typeface="Courier New"/>
              </a:rPr>
              <a:t>TopFront()  PopFront()  PushBack(Key)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8993" y="391135"/>
            <a:ext cx="1646555" cy="1410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550">
              <a:lnSpc>
                <a:spcPct val="107400"/>
              </a:lnSpc>
              <a:spcBef>
                <a:spcPts val="95"/>
              </a:spcBef>
            </a:pPr>
            <a:r>
              <a:rPr sz="1700" spc="-60" dirty="0">
                <a:latin typeface="Calibri"/>
                <a:cs typeface="Calibri"/>
              </a:rPr>
              <a:t>add </a:t>
            </a:r>
            <a:r>
              <a:rPr sz="1700" spc="-40" dirty="0">
                <a:latin typeface="Calibri"/>
                <a:cs typeface="Calibri"/>
              </a:rPr>
              <a:t>to front  </a:t>
            </a:r>
            <a:r>
              <a:rPr sz="1700" spc="-55" dirty="0">
                <a:latin typeface="Calibri"/>
                <a:cs typeface="Calibri"/>
              </a:rPr>
              <a:t>return </a:t>
            </a:r>
            <a:r>
              <a:rPr sz="1700" spc="-40" dirty="0">
                <a:latin typeface="Calibri"/>
                <a:cs typeface="Calibri"/>
              </a:rPr>
              <a:t>front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40" dirty="0">
                <a:latin typeface="Calibri"/>
                <a:cs typeface="Calibri"/>
              </a:rPr>
              <a:t>front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60" dirty="0">
                <a:latin typeface="Calibri"/>
                <a:cs typeface="Calibri"/>
              </a:rPr>
              <a:t>add </a:t>
            </a:r>
            <a:r>
              <a:rPr sz="1700" spc="-40" dirty="0">
                <a:latin typeface="Calibri"/>
                <a:cs typeface="Calibri"/>
              </a:rPr>
              <a:t>to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back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400" spc="-30" dirty="0">
                <a:latin typeface="Calibri"/>
                <a:cs typeface="Calibri"/>
              </a:rPr>
              <a:t>also </a:t>
            </a:r>
            <a:r>
              <a:rPr sz="1400" spc="-45" dirty="0">
                <a:latin typeface="Calibri"/>
                <a:cs typeface="Calibri"/>
              </a:rPr>
              <a:t>known </a:t>
            </a:r>
            <a:r>
              <a:rPr sz="1400" spc="-25" dirty="0">
                <a:latin typeface="Calibri"/>
                <a:cs typeface="Calibri"/>
              </a:rPr>
              <a:t>as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spc="-85" dirty="0">
                <a:latin typeface="Arial"/>
                <a:cs typeface="Arial"/>
              </a:rPr>
              <a:t>Append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List</a:t>
            </a:r>
            <a:r>
              <a:rPr spc="114" dirty="0"/>
              <a:t> </a:t>
            </a:r>
            <a:r>
              <a:rPr spc="80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14" y="391135"/>
            <a:ext cx="1561465" cy="141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165" dirty="0">
                <a:latin typeface="Courier New"/>
                <a:cs typeface="Courier New"/>
              </a:rPr>
              <a:t>PushFront(Key)  </a:t>
            </a:r>
            <a:r>
              <a:rPr sz="1700" spc="-160" dirty="0">
                <a:latin typeface="Courier New"/>
                <a:cs typeface="Courier New"/>
              </a:rPr>
              <a:t>Key </a:t>
            </a:r>
            <a:r>
              <a:rPr sz="1700" spc="-165" dirty="0">
                <a:latin typeface="Courier New"/>
                <a:cs typeface="Courier New"/>
              </a:rPr>
              <a:t>TopFront()  PopFront()  PushBack(Key)  </a:t>
            </a:r>
            <a:r>
              <a:rPr sz="1700" spc="-160" dirty="0">
                <a:latin typeface="Courier New"/>
                <a:cs typeface="Courier New"/>
              </a:rPr>
              <a:t>Key</a:t>
            </a:r>
            <a:r>
              <a:rPr sz="1700" spc="-190" dirty="0">
                <a:latin typeface="Courier New"/>
                <a:cs typeface="Courier New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TopBack()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8993" y="391135"/>
            <a:ext cx="1569085" cy="141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60" dirty="0">
                <a:latin typeface="Calibri"/>
                <a:cs typeface="Calibri"/>
              </a:rPr>
              <a:t>add </a:t>
            </a:r>
            <a:r>
              <a:rPr sz="1700" spc="-40" dirty="0">
                <a:latin typeface="Calibri"/>
                <a:cs typeface="Calibri"/>
              </a:rPr>
              <a:t>to front  </a:t>
            </a:r>
            <a:r>
              <a:rPr sz="1700" spc="-55" dirty="0">
                <a:latin typeface="Calibri"/>
                <a:cs typeface="Calibri"/>
              </a:rPr>
              <a:t>return </a:t>
            </a:r>
            <a:r>
              <a:rPr sz="1700" spc="-40" dirty="0">
                <a:latin typeface="Calibri"/>
                <a:cs typeface="Calibri"/>
              </a:rPr>
              <a:t>front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40" dirty="0">
                <a:latin typeface="Calibri"/>
                <a:cs typeface="Calibri"/>
              </a:rPr>
              <a:t>front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60" dirty="0">
                <a:latin typeface="Calibri"/>
                <a:cs typeface="Calibri"/>
              </a:rPr>
              <a:t>add </a:t>
            </a:r>
            <a:r>
              <a:rPr sz="1700" spc="-40" dirty="0">
                <a:latin typeface="Calibri"/>
                <a:cs typeface="Calibri"/>
              </a:rPr>
              <a:t>to </a:t>
            </a:r>
            <a:r>
              <a:rPr sz="1700" spc="-30" dirty="0">
                <a:latin typeface="Calibri"/>
                <a:cs typeface="Calibri"/>
              </a:rPr>
              <a:t>back  </a:t>
            </a:r>
            <a:r>
              <a:rPr sz="1700" spc="-55" dirty="0">
                <a:latin typeface="Calibri"/>
                <a:cs typeface="Calibri"/>
              </a:rPr>
              <a:t>return </a:t>
            </a:r>
            <a:r>
              <a:rPr sz="1700" spc="-25" dirty="0">
                <a:latin typeface="Calibri"/>
                <a:cs typeface="Calibri"/>
              </a:rPr>
              <a:t>back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item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List</a:t>
            </a:r>
            <a:r>
              <a:rPr spc="114" dirty="0"/>
              <a:t> </a:t>
            </a:r>
            <a:r>
              <a:rPr spc="80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14" y="391135"/>
            <a:ext cx="1561465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165" dirty="0">
                <a:latin typeface="Courier New"/>
                <a:cs typeface="Courier New"/>
              </a:rPr>
              <a:t>PushFront(Key)  </a:t>
            </a:r>
            <a:r>
              <a:rPr sz="1700" spc="-160" dirty="0">
                <a:latin typeface="Courier New"/>
                <a:cs typeface="Courier New"/>
              </a:rPr>
              <a:t>Key </a:t>
            </a:r>
            <a:r>
              <a:rPr sz="1700" spc="-165" dirty="0">
                <a:latin typeface="Courier New"/>
                <a:cs typeface="Courier New"/>
              </a:rPr>
              <a:t>TopFront()  PopFront()  PushBack(Key)  </a:t>
            </a:r>
            <a:r>
              <a:rPr sz="1700" spc="-160" dirty="0">
                <a:latin typeface="Courier New"/>
                <a:cs typeface="Courier New"/>
              </a:rPr>
              <a:t>Key </a:t>
            </a:r>
            <a:r>
              <a:rPr sz="1700" spc="-165" dirty="0">
                <a:latin typeface="Courier New"/>
                <a:cs typeface="Courier New"/>
              </a:rPr>
              <a:t>TopBack()  PopBack()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8993" y="391135"/>
            <a:ext cx="1569085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60" dirty="0">
                <a:latin typeface="Calibri"/>
                <a:cs typeface="Calibri"/>
              </a:rPr>
              <a:t>add </a:t>
            </a:r>
            <a:r>
              <a:rPr sz="1700" spc="-40" dirty="0">
                <a:latin typeface="Calibri"/>
                <a:cs typeface="Calibri"/>
              </a:rPr>
              <a:t>to front  </a:t>
            </a:r>
            <a:r>
              <a:rPr sz="1700" spc="-55" dirty="0">
                <a:latin typeface="Calibri"/>
                <a:cs typeface="Calibri"/>
              </a:rPr>
              <a:t>return </a:t>
            </a:r>
            <a:r>
              <a:rPr sz="1700" spc="-40" dirty="0">
                <a:latin typeface="Calibri"/>
                <a:cs typeface="Calibri"/>
              </a:rPr>
              <a:t>front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40" dirty="0">
                <a:latin typeface="Calibri"/>
                <a:cs typeface="Calibri"/>
              </a:rPr>
              <a:t>front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60" dirty="0">
                <a:latin typeface="Calibri"/>
                <a:cs typeface="Calibri"/>
              </a:rPr>
              <a:t>add </a:t>
            </a:r>
            <a:r>
              <a:rPr sz="1700" spc="-40" dirty="0">
                <a:latin typeface="Calibri"/>
                <a:cs typeface="Calibri"/>
              </a:rPr>
              <a:t>to </a:t>
            </a:r>
            <a:r>
              <a:rPr sz="1700" spc="-30" dirty="0">
                <a:latin typeface="Calibri"/>
                <a:cs typeface="Calibri"/>
              </a:rPr>
              <a:t>back  </a:t>
            </a:r>
            <a:r>
              <a:rPr sz="1700" spc="-55" dirty="0">
                <a:latin typeface="Calibri"/>
                <a:cs typeface="Calibri"/>
              </a:rPr>
              <a:t>return </a:t>
            </a:r>
            <a:r>
              <a:rPr sz="1700" spc="-25" dirty="0">
                <a:latin typeface="Calibri"/>
                <a:cs typeface="Calibri"/>
              </a:rPr>
              <a:t>back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25" dirty="0">
                <a:latin typeface="Calibri"/>
                <a:cs typeface="Calibri"/>
              </a:rPr>
              <a:t>back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item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List</a:t>
            </a:r>
            <a:r>
              <a:rPr spc="114" dirty="0"/>
              <a:t> </a:t>
            </a:r>
            <a:r>
              <a:rPr spc="80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14" y="391135"/>
            <a:ext cx="1890395" cy="1974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165" dirty="0">
                <a:latin typeface="Courier New"/>
                <a:cs typeface="Courier New"/>
              </a:rPr>
              <a:t>PushFront(Key)  </a:t>
            </a:r>
            <a:r>
              <a:rPr sz="1700" spc="-160" dirty="0">
                <a:latin typeface="Courier New"/>
                <a:cs typeface="Courier New"/>
              </a:rPr>
              <a:t>Key </a:t>
            </a:r>
            <a:r>
              <a:rPr sz="1700" spc="-165" dirty="0">
                <a:latin typeface="Courier New"/>
                <a:cs typeface="Courier New"/>
              </a:rPr>
              <a:t>TopFront()  PopFront()  PushBack(Key)  </a:t>
            </a:r>
            <a:r>
              <a:rPr sz="1700" spc="-160" dirty="0">
                <a:latin typeface="Courier New"/>
                <a:cs typeface="Courier New"/>
              </a:rPr>
              <a:t>Key </a:t>
            </a:r>
            <a:r>
              <a:rPr sz="1700" spc="-165" dirty="0">
                <a:latin typeface="Courier New"/>
                <a:cs typeface="Courier New"/>
              </a:rPr>
              <a:t>TopBack()  PopBack()  Boolean</a:t>
            </a:r>
            <a:r>
              <a:rPr sz="1700" spc="-190" dirty="0">
                <a:latin typeface="Courier New"/>
                <a:cs typeface="Courier New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Find(Key)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8993" y="391135"/>
            <a:ext cx="1569085" cy="1974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60" dirty="0">
                <a:latin typeface="Calibri"/>
                <a:cs typeface="Calibri"/>
              </a:rPr>
              <a:t>add </a:t>
            </a:r>
            <a:r>
              <a:rPr sz="1700" spc="-40" dirty="0">
                <a:latin typeface="Calibri"/>
                <a:cs typeface="Calibri"/>
              </a:rPr>
              <a:t>to front  </a:t>
            </a:r>
            <a:r>
              <a:rPr sz="1700" spc="-55" dirty="0">
                <a:latin typeface="Calibri"/>
                <a:cs typeface="Calibri"/>
              </a:rPr>
              <a:t>return </a:t>
            </a:r>
            <a:r>
              <a:rPr sz="1700" spc="-40" dirty="0">
                <a:latin typeface="Calibri"/>
                <a:cs typeface="Calibri"/>
              </a:rPr>
              <a:t>front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40" dirty="0">
                <a:latin typeface="Calibri"/>
                <a:cs typeface="Calibri"/>
              </a:rPr>
              <a:t>front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60" dirty="0">
                <a:latin typeface="Calibri"/>
                <a:cs typeface="Calibri"/>
              </a:rPr>
              <a:t>add </a:t>
            </a:r>
            <a:r>
              <a:rPr sz="1700" spc="-40" dirty="0">
                <a:latin typeface="Calibri"/>
                <a:cs typeface="Calibri"/>
              </a:rPr>
              <a:t>to </a:t>
            </a:r>
            <a:r>
              <a:rPr sz="1700" spc="-30" dirty="0">
                <a:latin typeface="Calibri"/>
                <a:cs typeface="Calibri"/>
              </a:rPr>
              <a:t>back  </a:t>
            </a:r>
            <a:r>
              <a:rPr sz="1700" spc="-55" dirty="0">
                <a:latin typeface="Calibri"/>
                <a:cs typeface="Calibri"/>
              </a:rPr>
              <a:t>return </a:t>
            </a:r>
            <a:r>
              <a:rPr sz="1700" spc="-25" dirty="0">
                <a:latin typeface="Calibri"/>
                <a:cs typeface="Calibri"/>
              </a:rPr>
              <a:t>back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25" dirty="0">
                <a:latin typeface="Calibri"/>
                <a:cs typeface="Calibri"/>
              </a:rPr>
              <a:t>back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30" dirty="0">
                <a:latin typeface="Calibri"/>
                <a:cs typeface="Calibri"/>
              </a:rPr>
              <a:t>is </a:t>
            </a:r>
            <a:r>
              <a:rPr sz="1700" spc="-65" dirty="0">
                <a:latin typeface="Calibri"/>
                <a:cs typeface="Calibri"/>
              </a:rPr>
              <a:t>key </a:t>
            </a:r>
            <a:r>
              <a:rPr sz="1700" spc="-40" dirty="0">
                <a:latin typeface="Calibri"/>
                <a:cs typeface="Calibri"/>
              </a:rPr>
              <a:t>in</a:t>
            </a:r>
            <a:r>
              <a:rPr sz="1700" spc="-15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list?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List</a:t>
            </a:r>
            <a:r>
              <a:rPr spc="114" dirty="0"/>
              <a:t> </a:t>
            </a:r>
            <a:r>
              <a:rPr spc="80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14" y="391135"/>
            <a:ext cx="1890395" cy="2252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165" dirty="0">
                <a:latin typeface="Courier New"/>
                <a:cs typeface="Courier New"/>
              </a:rPr>
              <a:t>PushFront(Key)  </a:t>
            </a:r>
            <a:r>
              <a:rPr sz="1700" spc="-160" dirty="0">
                <a:latin typeface="Courier New"/>
                <a:cs typeface="Courier New"/>
              </a:rPr>
              <a:t>Key </a:t>
            </a:r>
            <a:r>
              <a:rPr sz="1700" spc="-165" dirty="0">
                <a:latin typeface="Courier New"/>
                <a:cs typeface="Courier New"/>
              </a:rPr>
              <a:t>TopFront()  PopFront()  PushBack(Key)  </a:t>
            </a:r>
            <a:r>
              <a:rPr sz="1700" spc="-160" dirty="0">
                <a:latin typeface="Courier New"/>
                <a:cs typeface="Courier New"/>
              </a:rPr>
              <a:t>Key </a:t>
            </a:r>
            <a:r>
              <a:rPr sz="1700" spc="-165" dirty="0">
                <a:latin typeface="Courier New"/>
                <a:cs typeface="Courier New"/>
              </a:rPr>
              <a:t>TopBack()  PopBack()  Boolean Find(Key)  Erase(Key)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8993" y="391135"/>
            <a:ext cx="1773555" cy="2252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8915">
              <a:lnSpc>
                <a:spcPct val="107400"/>
              </a:lnSpc>
              <a:spcBef>
                <a:spcPts val="95"/>
              </a:spcBef>
            </a:pPr>
            <a:r>
              <a:rPr sz="1700" spc="-60" dirty="0">
                <a:latin typeface="Calibri"/>
                <a:cs typeface="Calibri"/>
              </a:rPr>
              <a:t>add </a:t>
            </a:r>
            <a:r>
              <a:rPr sz="1700" spc="-40" dirty="0">
                <a:latin typeface="Calibri"/>
                <a:cs typeface="Calibri"/>
              </a:rPr>
              <a:t>to front  </a:t>
            </a:r>
            <a:r>
              <a:rPr sz="1700" spc="-55" dirty="0">
                <a:latin typeface="Calibri"/>
                <a:cs typeface="Calibri"/>
              </a:rPr>
              <a:t>return </a:t>
            </a:r>
            <a:r>
              <a:rPr sz="1700" spc="-40" dirty="0">
                <a:latin typeface="Calibri"/>
                <a:cs typeface="Calibri"/>
              </a:rPr>
              <a:t>front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40" dirty="0">
                <a:latin typeface="Calibri"/>
                <a:cs typeface="Calibri"/>
              </a:rPr>
              <a:t>front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60" dirty="0">
                <a:latin typeface="Calibri"/>
                <a:cs typeface="Calibri"/>
              </a:rPr>
              <a:t>add </a:t>
            </a:r>
            <a:r>
              <a:rPr sz="1700" spc="-40" dirty="0">
                <a:latin typeface="Calibri"/>
                <a:cs typeface="Calibri"/>
              </a:rPr>
              <a:t>to </a:t>
            </a:r>
            <a:r>
              <a:rPr sz="1700" spc="-30" dirty="0">
                <a:latin typeface="Calibri"/>
                <a:cs typeface="Calibri"/>
              </a:rPr>
              <a:t>back  </a:t>
            </a:r>
            <a:r>
              <a:rPr sz="1700" spc="-55" dirty="0">
                <a:latin typeface="Calibri"/>
                <a:cs typeface="Calibri"/>
              </a:rPr>
              <a:t>return </a:t>
            </a:r>
            <a:r>
              <a:rPr sz="1700" spc="-25" dirty="0">
                <a:latin typeface="Calibri"/>
                <a:cs typeface="Calibri"/>
              </a:rPr>
              <a:t>back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25" dirty="0">
                <a:latin typeface="Calibri"/>
                <a:cs typeface="Calibri"/>
              </a:rPr>
              <a:t>back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30" dirty="0">
                <a:latin typeface="Calibri"/>
                <a:cs typeface="Calibri"/>
              </a:rPr>
              <a:t>is </a:t>
            </a:r>
            <a:r>
              <a:rPr sz="1700" spc="-65" dirty="0">
                <a:latin typeface="Calibri"/>
                <a:cs typeface="Calibri"/>
              </a:rPr>
              <a:t>key </a:t>
            </a:r>
            <a:r>
              <a:rPr sz="1700" spc="-40" dirty="0">
                <a:latin typeface="Calibri"/>
                <a:cs typeface="Calibri"/>
              </a:rPr>
              <a:t>in</a:t>
            </a:r>
            <a:r>
              <a:rPr sz="1700" spc="-15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list?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65" dirty="0">
                <a:latin typeface="Calibri"/>
                <a:cs typeface="Calibri"/>
              </a:rPr>
              <a:t>key </a:t>
            </a:r>
            <a:r>
              <a:rPr sz="1700" spc="-60" dirty="0">
                <a:latin typeface="Calibri"/>
                <a:cs typeface="Calibri"/>
              </a:rPr>
              <a:t>from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list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List</a:t>
            </a:r>
            <a:r>
              <a:rPr spc="114" dirty="0"/>
              <a:t> </a:t>
            </a:r>
            <a:r>
              <a:rPr spc="80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14" y="391135"/>
            <a:ext cx="1890395" cy="2531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165" dirty="0">
                <a:latin typeface="Courier New"/>
                <a:cs typeface="Courier New"/>
              </a:rPr>
              <a:t>PushFront(Key)  </a:t>
            </a:r>
            <a:r>
              <a:rPr sz="1700" spc="-160" dirty="0">
                <a:latin typeface="Courier New"/>
                <a:cs typeface="Courier New"/>
              </a:rPr>
              <a:t>Key </a:t>
            </a:r>
            <a:r>
              <a:rPr sz="1700" spc="-165" dirty="0">
                <a:latin typeface="Courier New"/>
                <a:cs typeface="Courier New"/>
              </a:rPr>
              <a:t>TopFront()  PopFront()  PushBack(Key)  </a:t>
            </a:r>
            <a:r>
              <a:rPr sz="1700" spc="-160" dirty="0">
                <a:latin typeface="Courier New"/>
                <a:cs typeface="Courier New"/>
              </a:rPr>
              <a:t>Key </a:t>
            </a:r>
            <a:r>
              <a:rPr sz="1700" spc="-165" dirty="0">
                <a:latin typeface="Courier New"/>
                <a:cs typeface="Courier New"/>
              </a:rPr>
              <a:t>TopBack()  PopBack()  Boolean Find(Key)  Erase(Key)  Boolean</a:t>
            </a:r>
            <a:r>
              <a:rPr sz="1700" spc="-175" dirty="0">
                <a:latin typeface="Courier New"/>
                <a:cs typeface="Courier New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Empty()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8993" y="391135"/>
            <a:ext cx="1773555" cy="2531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8915">
              <a:lnSpc>
                <a:spcPct val="107400"/>
              </a:lnSpc>
              <a:spcBef>
                <a:spcPts val="95"/>
              </a:spcBef>
            </a:pPr>
            <a:r>
              <a:rPr sz="1700" spc="-60" dirty="0">
                <a:latin typeface="Calibri"/>
                <a:cs typeface="Calibri"/>
              </a:rPr>
              <a:t>add </a:t>
            </a:r>
            <a:r>
              <a:rPr sz="1700" spc="-40" dirty="0">
                <a:latin typeface="Calibri"/>
                <a:cs typeface="Calibri"/>
              </a:rPr>
              <a:t>to front  </a:t>
            </a:r>
            <a:r>
              <a:rPr sz="1700" spc="-55" dirty="0">
                <a:latin typeface="Calibri"/>
                <a:cs typeface="Calibri"/>
              </a:rPr>
              <a:t>return </a:t>
            </a:r>
            <a:r>
              <a:rPr sz="1700" spc="-40" dirty="0">
                <a:latin typeface="Calibri"/>
                <a:cs typeface="Calibri"/>
              </a:rPr>
              <a:t>front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40" dirty="0">
                <a:latin typeface="Calibri"/>
                <a:cs typeface="Calibri"/>
              </a:rPr>
              <a:t>front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60" dirty="0">
                <a:latin typeface="Calibri"/>
                <a:cs typeface="Calibri"/>
              </a:rPr>
              <a:t>add </a:t>
            </a:r>
            <a:r>
              <a:rPr sz="1700" spc="-40" dirty="0">
                <a:latin typeface="Calibri"/>
                <a:cs typeface="Calibri"/>
              </a:rPr>
              <a:t>to </a:t>
            </a:r>
            <a:r>
              <a:rPr sz="1700" spc="-30" dirty="0">
                <a:latin typeface="Calibri"/>
                <a:cs typeface="Calibri"/>
              </a:rPr>
              <a:t>back  </a:t>
            </a:r>
            <a:r>
              <a:rPr sz="1700" spc="-55" dirty="0">
                <a:latin typeface="Calibri"/>
                <a:cs typeface="Calibri"/>
              </a:rPr>
              <a:t>return </a:t>
            </a:r>
            <a:r>
              <a:rPr sz="1700" spc="-25" dirty="0">
                <a:latin typeface="Calibri"/>
                <a:cs typeface="Calibri"/>
              </a:rPr>
              <a:t>back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25" dirty="0">
                <a:latin typeface="Calibri"/>
                <a:cs typeface="Calibri"/>
              </a:rPr>
              <a:t>back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30" dirty="0">
                <a:latin typeface="Calibri"/>
                <a:cs typeface="Calibri"/>
              </a:rPr>
              <a:t>is </a:t>
            </a:r>
            <a:r>
              <a:rPr sz="1700" spc="-65" dirty="0">
                <a:latin typeface="Calibri"/>
                <a:cs typeface="Calibri"/>
              </a:rPr>
              <a:t>key </a:t>
            </a:r>
            <a:r>
              <a:rPr sz="1700" spc="-40" dirty="0">
                <a:latin typeface="Calibri"/>
                <a:cs typeface="Calibri"/>
              </a:rPr>
              <a:t>in</a:t>
            </a:r>
            <a:r>
              <a:rPr sz="1700" spc="-15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list?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</a:pP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65" dirty="0">
                <a:latin typeface="Calibri"/>
                <a:cs typeface="Calibri"/>
              </a:rPr>
              <a:t>key </a:t>
            </a:r>
            <a:r>
              <a:rPr sz="1700" spc="-60" dirty="0">
                <a:latin typeface="Calibri"/>
                <a:cs typeface="Calibri"/>
              </a:rPr>
              <a:t>from </a:t>
            </a:r>
            <a:r>
              <a:rPr sz="1700" spc="-20" dirty="0">
                <a:latin typeface="Calibri"/>
                <a:cs typeface="Calibri"/>
              </a:rPr>
              <a:t>list  </a:t>
            </a:r>
            <a:r>
              <a:rPr sz="1700" spc="-70" dirty="0">
                <a:latin typeface="Calibri"/>
                <a:cs typeface="Calibri"/>
              </a:rPr>
              <a:t>empty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list?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List</a:t>
            </a:r>
            <a:r>
              <a:rPr spc="114" dirty="0"/>
              <a:t> </a:t>
            </a:r>
            <a:r>
              <a:rPr spc="80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14" y="407131"/>
            <a:ext cx="15614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latin typeface="Courier New"/>
                <a:cs typeface="Courier New"/>
              </a:rPr>
              <a:t>PushFront(Key)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8993" y="391135"/>
            <a:ext cx="147320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60" dirty="0">
                <a:latin typeface="Calibri"/>
                <a:cs typeface="Calibri"/>
              </a:rPr>
              <a:t>add </a:t>
            </a:r>
            <a:r>
              <a:rPr sz="1700" spc="-40" dirty="0">
                <a:latin typeface="Calibri"/>
                <a:cs typeface="Calibri"/>
              </a:rPr>
              <a:t>to front  </a:t>
            </a:r>
            <a:r>
              <a:rPr sz="1700" spc="-55" dirty="0">
                <a:latin typeface="Calibri"/>
                <a:cs typeface="Calibri"/>
              </a:rPr>
              <a:t>return </a:t>
            </a:r>
            <a:r>
              <a:rPr sz="1700" spc="-40" dirty="0">
                <a:latin typeface="Calibri"/>
                <a:cs typeface="Calibri"/>
              </a:rPr>
              <a:t>front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item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214" y="669507"/>
            <a:ext cx="1890395" cy="2252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160" dirty="0">
                <a:latin typeface="Courier New"/>
                <a:cs typeface="Courier New"/>
              </a:rPr>
              <a:t>Key </a:t>
            </a:r>
            <a:r>
              <a:rPr sz="1700" spc="-165" dirty="0">
                <a:latin typeface="Courier New"/>
                <a:cs typeface="Courier New"/>
              </a:rPr>
              <a:t>TopFront()  PopFront()  PushBack(Key)  </a:t>
            </a:r>
            <a:r>
              <a:rPr sz="1700" spc="-160" dirty="0">
                <a:latin typeface="Courier New"/>
                <a:cs typeface="Courier New"/>
              </a:rPr>
              <a:t>Key </a:t>
            </a:r>
            <a:r>
              <a:rPr sz="1700" spc="-165" dirty="0">
                <a:latin typeface="Courier New"/>
                <a:cs typeface="Courier New"/>
              </a:rPr>
              <a:t>TopBack()  PopBack()  Boolean Find(Key)  Erase(Key)  Boolean</a:t>
            </a:r>
            <a:r>
              <a:rPr sz="1700" spc="-175" dirty="0">
                <a:latin typeface="Courier New"/>
                <a:cs typeface="Courier New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Empty()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993" y="947840"/>
            <a:ext cx="1773555" cy="1974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8915">
              <a:lnSpc>
                <a:spcPct val="107400"/>
              </a:lnSpc>
              <a:spcBef>
                <a:spcPts val="95"/>
              </a:spcBef>
            </a:pP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40" dirty="0">
                <a:latin typeface="Calibri"/>
                <a:cs typeface="Calibri"/>
              </a:rPr>
              <a:t>front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60" dirty="0">
                <a:latin typeface="Calibri"/>
                <a:cs typeface="Calibri"/>
              </a:rPr>
              <a:t>add </a:t>
            </a:r>
            <a:r>
              <a:rPr sz="1700" spc="-40" dirty="0">
                <a:latin typeface="Calibri"/>
                <a:cs typeface="Calibri"/>
              </a:rPr>
              <a:t>to </a:t>
            </a:r>
            <a:r>
              <a:rPr sz="1700" spc="-30" dirty="0">
                <a:latin typeface="Calibri"/>
                <a:cs typeface="Calibri"/>
              </a:rPr>
              <a:t>back  </a:t>
            </a:r>
            <a:r>
              <a:rPr sz="1700" spc="-55" dirty="0">
                <a:latin typeface="Calibri"/>
                <a:cs typeface="Calibri"/>
              </a:rPr>
              <a:t>return </a:t>
            </a:r>
            <a:r>
              <a:rPr sz="1700" spc="-25" dirty="0">
                <a:latin typeface="Calibri"/>
                <a:cs typeface="Calibri"/>
              </a:rPr>
              <a:t>back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25" dirty="0">
                <a:latin typeface="Calibri"/>
                <a:cs typeface="Calibri"/>
              </a:rPr>
              <a:t>back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30" dirty="0">
                <a:latin typeface="Calibri"/>
                <a:cs typeface="Calibri"/>
              </a:rPr>
              <a:t>is </a:t>
            </a:r>
            <a:r>
              <a:rPr sz="1700" spc="-65" dirty="0">
                <a:latin typeface="Calibri"/>
                <a:cs typeface="Calibri"/>
              </a:rPr>
              <a:t>key </a:t>
            </a:r>
            <a:r>
              <a:rPr sz="1700" spc="-40" dirty="0">
                <a:latin typeface="Calibri"/>
                <a:cs typeface="Calibri"/>
              </a:rPr>
              <a:t>in</a:t>
            </a:r>
            <a:r>
              <a:rPr sz="1700" spc="-15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list?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</a:pP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65" dirty="0">
                <a:latin typeface="Calibri"/>
                <a:cs typeface="Calibri"/>
              </a:rPr>
              <a:t>key </a:t>
            </a:r>
            <a:r>
              <a:rPr sz="1700" spc="-60" dirty="0">
                <a:latin typeface="Calibri"/>
                <a:cs typeface="Calibri"/>
              </a:rPr>
              <a:t>from </a:t>
            </a:r>
            <a:r>
              <a:rPr sz="1700" spc="-20" dirty="0">
                <a:latin typeface="Calibri"/>
                <a:cs typeface="Calibri"/>
              </a:rPr>
              <a:t>list  </a:t>
            </a:r>
            <a:r>
              <a:rPr sz="1700" spc="-70" dirty="0">
                <a:latin typeface="Calibri"/>
                <a:cs typeface="Calibri"/>
              </a:rPr>
              <a:t>empty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list?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214" y="2912333"/>
            <a:ext cx="41814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latin typeface="Courier New"/>
                <a:cs typeface="Courier New"/>
              </a:rPr>
              <a:t>AddBefore(Node, </a:t>
            </a:r>
            <a:r>
              <a:rPr sz="1700" spc="-160" dirty="0">
                <a:latin typeface="Courier New"/>
                <a:cs typeface="Courier New"/>
              </a:rPr>
              <a:t>Key) </a:t>
            </a:r>
            <a:r>
              <a:rPr sz="1700" spc="-55" dirty="0">
                <a:latin typeface="Calibri"/>
                <a:cs typeface="Calibri"/>
              </a:rPr>
              <a:t>adds </a:t>
            </a:r>
            <a:r>
              <a:rPr sz="1700" spc="-65" dirty="0">
                <a:latin typeface="Calibri"/>
                <a:cs typeface="Calibri"/>
              </a:rPr>
              <a:t>key </a:t>
            </a:r>
            <a:r>
              <a:rPr sz="1700" spc="-85" dirty="0">
                <a:latin typeface="Calibri"/>
                <a:cs typeface="Calibri"/>
              </a:rPr>
              <a:t>before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80" dirty="0">
                <a:latin typeface="Calibri"/>
                <a:cs typeface="Calibri"/>
              </a:rPr>
              <a:t>node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316941"/>
            <a:ext cx="402971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86"/>
                </a:moveTo>
                <a:lnTo>
                  <a:pt x="4029151" y="334886"/>
                </a:lnTo>
                <a:lnTo>
                  <a:pt x="4029151" y="0"/>
                </a:lnTo>
                <a:lnTo>
                  <a:pt x="0" y="0"/>
                </a:lnTo>
                <a:lnTo>
                  <a:pt x="0" y="334886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299180"/>
            <a:ext cx="10121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5" dirty="0">
                <a:solidFill>
                  <a:srgbClr val="00A4DB"/>
                </a:solidFill>
              </a:rPr>
              <a:t>Definition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651827"/>
            <a:ext cx="4029710" cy="1226820"/>
          </a:xfrm>
          <a:custGeom>
            <a:avLst/>
            <a:gdLst/>
            <a:ahLst/>
            <a:cxnLst/>
            <a:rect l="l" t="t" r="r" b="b"/>
            <a:pathLst>
              <a:path w="4029710" h="1226820">
                <a:moveTo>
                  <a:pt x="0" y="1226515"/>
                </a:moveTo>
                <a:lnTo>
                  <a:pt x="4029151" y="1226515"/>
                </a:lnTo>
                <a:lnTo>
                  <a:pt x="4029151" y="0"/>
                </a:lnTo>
                <a:lnTo>
                  <a:pt x="0" y="0"/>
                </a:lnTo>
                <a:lnTo>
                  <a:pt x="0" y="1226515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682854"/>
            <a:ext cx="3627120" cy="2044064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-20" dirty="0">
                <a:solidFill>
                  <a:srgbClr val="006EB8"/>
                </a:solidFill>
                <a:latin typeface="Calibri"/>
                <a:cs typeface="Calibri"/>
              </a:rPr>
              <a:t>Array: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</a:pPr>
            <a:r>
              <a:rPr sz="1700" spc="-30" dirty="0">
                <a:latin typeface="Calibri"/>
                <a:cs typeface="Calibri"/>
              </a:rPr>
              <a:t>Contiguous </a:t>
            </a:r>
            <a:r>
              <a:rPr sz="1700" spc="-75" dirty="0">
                <a:latin typeface="Calibri"/>
                <a:cs typeface="Calibri"/>
              </a:rPr>
              <a:t>area </a:t>
            </a:r>
            <a:r>
              <a:rPr sz="1700" spc="-60" dirty="0">
                <a:latin typeface="Calibri"/>
                <a:cs typeface="Calibri"/>
              </a:rPr>
              <a:t>of </a:t>
            </a:r>
            <a:r>
              <a:rPr sz="1700" spc="-85" dirty="0">
                <a:latin typeface="Calibri"/>
                <a:cs typeface="Calibri"/>
              </a:rPr>
              <a:t>memory </a:t>
            </a:r>
            <a:r>
              <a:rPr sz="1700" spc="-35" dirty="0">
                <a:latin typeface="Calibri"/>
                <a:cs typeface="Calibri"/>
              </a:rPr>
              <a:t>consisting </a:t>
            </a:r>
            <a:r>
              <a:rPr sz="1700" spc="-60" dirty="0">
                <a:latin typeface="Calibri"/>
                <a:cs typeface="Calibri"/>
              </a:rPr>
              <a:t>of  </a:t>
            </a:r>
            <a:r>
              <a:rPr sz="1700" spc="-50" dirty="0">
                <a:latin typeface="Calibri"/>
                <a:cs typeface="Calibri"/>
              </a:rPr>
              <a:t>equal-size </a:t>
            </a:r>
            <a:r>
              <a:rPr sz="1700" spc="-75" dirty="0">
                <a:latin typeface="Calibri"/>
                <a:cs typeface="Calibri"/>
              </a:rPr>
              <a:t>elements </a:t>
            </a:r>
            <a:r>
              <a:rPr sz="1700" spc="-70" dirty="0">
                <a:latin typeface="Calibri"/>
                <a:cs typeface="Calibri"/>
              </a:rPr>
              <a:t>indexed by </a:t>
            </a:r>
            <a:r>
              <a:rPr sz="1700" spc="-45" dirty="0">
                <a:latin typeface="Calibri"/>
                <a:cs typeface="Calibri"/>
              </a:rPr>
              <a:t>contiguous  </a:t>
            </a:r>
            <a:r>
              <a:rPr sz="1700" spc="-50" dirty="0">
                <a:latin typeface="Calibri"/>
                <a:cs typeface="Calibri"/>
              </a:rPr>
              <a:t>integers.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163955">
              <a:lnSpc>
                <a:spcPct val="100000"/>
              </a:lnSpc>
              <a:tabLst>
                <a:tab pos="1410970" algn="l"/>
                <a:tab pos="1657985" algn="l"/>
                <a:tab pos="1905000" algn="l"/>
                <a:tab pos="2152015" algn="l"/>
                <a:tab pos="2399030" algn="l"/>
                <a:tab pos="2646045" algn="l"/>
              </a:tabLst>
            </a:pPr>
            <a:r>
              <a:rPr sz="1700" spc="-55" dirty="0">
                <a:latin typeface="Calibri"/>
                <a:cs typeface="Calibri"/>
              </a:rPr>
              <a:t>1	2	3	4	5	6	7</a:t>
            </a:r>
            <a:endParaRPr sz="17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32120" y="2194841"/>
          <a:ext cx="1739265" cy="283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75"/>
                <a:gridCol w="247015"/>
                <a:gridCol w="247015"/>
                <a:gridCol w="247015"/>
                <a:gridCol w="247015"/>
                <a:gridCol w="247015"/>
                <a:gridCol w="247015"/>
              </a:tblGrid>
              <a:tr h="283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List</a:t>
            </a:r>
            <a:r>
              <a:rPr spc="114" dirty="0"/>
              <a:t> </a:t>
            </a:r>
            <a:r>
              <a:rPr spc="80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14" y="407131"/>
            <a:ext cx="15614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latin typeface="Courier New"/>
                <a:cs typeface="Courier New"/>
              </a:rPr>
              <a:t>PushFront(Key)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8993" y="391135"/>
            <a:ext cx="147320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60" dirty="0">
                <a:latin typeface="Calibri"/>
                <a:cs typeface="Calibri"/>
              </a:rPr>
              <a:t>add </a:t>
            </a:r>
            <a:r>
              <a:rPr sz="1700" spc="-40" dirty="0">
                <a:latin typeface="Calibri"/>
                <a:cs typeface="Calibri"/>
              </a:rPr>
              <a:t>to front  </a:t>
            </a:r>
            <a:r>
              <a:rPr sz="1700" spc="-55" dirty="0">
                <a:latin typeface="Calibri"/>
                <a:cs typeface="Calibri"/>
              </a:rPr>
              <a:t>return </a:t>
            </a:r>
            <a:r>
              <a:rPr sz="1700" spc="-40" dirty="0">
                <a:latin typeface="Calibri"/>
                <a:cs typeface="Calibri"/>
              </a:rPr>
              <a:t>front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item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214" y="669507"/>
            <a:ext cx="1890395" cy="2252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160" dirty="0">
                <a:latin typeface="Courier New"/>
                <a:cs typeface="Courier New"/>
              </a:rPr>
              <a:t>Key </a:t>
            </a:r>
            <a:r>
              <a:rPr sz="1700" spc="-165" dirty="0">
                <a:latin typeface="Courier New"/>
                <a:cs typeface="Courier New"/>
              </a:rPr>
              <a:t>TopFront()  PopFront()  PushBack(Key)  </a:t>
            </a:r>
            <a:r>
              <a:rPr sz="1700" spc="-160" dirty="0">
                <a:latin typeface="Courier New"/>
                <a:cs typeface="Courier New"/>
              </a:rPr>
              <a:t>Key </a:t>
            </a:r>
            <a:r>
              <a:rPr sz="1700" spc="-165" dirty="0">
                <a:latin typeface="Courier New"/>
                <a:cs typeface="Courier New"/>
              </a:rPr>
              <a:t>TopBack()  PopBack()  Boolean Find(Key)  Erase(Key)  Boolean</a:t>
            </a:r>
            <a:r>
              <a:rPr sz="1700" spc="-175" dirty="0">
                <a:latin typeface="Courier New"/>
                <a:cs typeface="Courier New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Empty()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993" y="947840"/>
            <a:ext cx="1773555" cy="1974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8915">
              <a:lnSpc>
                <a:spcPct val="107400"/>
              </a:lnSpc>
              <a:spcBef>
                <a:spcPts val="95"/>
              </a:spcBef>
            </a:pP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40" dirty="0">
                <a:latin typeface="Calibri"/>
                <a:cs typeface="Calibri"/>
              </a:rPr>
              <a:t>front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60" dirty="0">
                <a:latin typeface="Calibri"/>
                <a:cs typeface="Calibri"/>
              </a:rPr>
              <a:t>add </a:t>
            </a:r>
            <a:r>
              <a:rPr sz="1700" spc="-40" dirty="0">
                <a:latin typeface="Calibri"/>
                <a:cs typeface="Calibri"/>
              </a:rPr>
              <a:t>to </a:t>
            </a:r>
            <a:r>
              <a:rPr sz="1700" spc="-30" dirty="0">
                <a:latin typeface="Calibri"/>
                <a:cs typeface="Calibri"/>
              </a:rPr>
              <a:t>back  </a:t>
            </a:r>
            <a:r>
              <a:rPr sz="1700" spc="-55" dirty="0">
                <a:latin typeface="Calibri"/>
                <a:cs typeface="Calibri"/>
              </a:rPr>
              <a:t>return </a:t>
            </a:r>
            <a:r>
              <a:rPr sz="1700" spc="-25" dirty="0">
                <a:latin typeface="Calibri"/>
                <a:cs typeface="Calibri"/>
              </a:rPr>
              <a:t>back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25" dirty="0">
                <a:latin typeface="Calibri"/>
                <a:cs typeface="Calibri"/>
              </a:rPr>
              <a:t>back </a:t>
            </a:r>
            <a:r>
              <a:rPr sz="1700" spc="-55" dirty="0">
                <a:latin typeface="Calibri"/>
                <a:cs typeface="Calibri"/>
              </a:rPr>
              <a:t>item  </a:t>
            </a:r>
            <a:r>
              <a:rPr sz="1700" spc="-30" dirty="0">
                <a:latin typeface="Calibri"/>
                <a:cs typeface="Calibri"/>
              </a:rPr>
              <a:t>is </a:t>
            </a:r>
            <a:r>
              <a:rPr sz="1700" spc="-65" dirty="0">
                <a:latin typeface="Calibri"/>
                <a:cs typeface="Calibri"/>
              </a:rPr>
              <a:t>key </a:t>
            </a:r>
            <a:r>
              <a:rPr sz="1700" spc="-40" dirty="0">
                <a:latin typeface="Calibri"/>
                <a:cs typeface="Calibri"/>
              </a:rPr>
              <a:t>in</a:t>
            </a:r>
            <a:r>
              <a:rPr sz="1700" spc="-15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list?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</a:pPr>
            <a:r>
              <a:rPr sz="1700" spc="-85" dirty="0">
                <a:latin typeface="Calibri"/>
                <a:cs typeface="Calibri"/>
              </a:rPr>
              <a:t>remove </a:t>
            </a:r>
            <a:r>
              <a:rPr sz="1700" spc="-65" dirty="0">
                <a:latin typeface="Calibri"/>
                <a:cs typeface="Calibri"/>
              </a:rPr>
              <a:t>key </a:t>
            </a:r>
            <a:r>
              <a:rPr sz="1700" spc="-60" dirty="0">
                <a:latin typeface="Calibri"/>
                <a:cs typeface="Calibri"/>
              </a:rPr>
              <a:t>from </a:t>
            </a:r>
            <a:r>
              <a:rPr sz="1700" spc="-20" dirty="0">
                <a:latin typeface="Calibri"/>
                <a:cs typeface="Calibri"/>
              </a:rPr>
              <a:t>list  </a:t>
            </a:r>
            <a:r>
              <a:rPr sz="1700" spc="-70" dirty="0">
                <a:latin typeface="Calibri"/>
                <a:cs typeface="Calibri"/>
              </a:rPr>
              <a:t>empty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list?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214" y="2896337"/>
            <a:ext cx="4181475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-165" dirty="0">
                <a:latin typeface="Courier New"/>
                <a:cs typeface="Courier New"/>
              </a:rPr>
              <a:t>AddBefore(Node, </a:t>
            </a:r>
            <a:r>
              <a:rPr sz="1700" spc="-160" dirty="0">
                <a:latin typeface="Courier New"/>
                <a:cs typeface="Courier New"/>
              </a:rPr>
              <a:t>Key) </a:t>
            </a:r>
            <a:r>
              <a:rPr sz="1700" spc="-55" dirty="0">
                <a:latin typeface="Calibri"/>
                <a:cs typeface="Calibri"/>
              </a:rPr>
              <a:t>adds </a:t>
            </a:r>
            <a:r>
              <a:rPr sz="1700" spc="-65" dirty="0">
                <a:latin typeface="Calibri"/>
                <a:cs typeface="Calibri"/>
              </a:rPr>
              <a:t>key </a:t>
            </a:r>
            <a:r>
              <a:rPr sz="1700" spc="-85" dirty="0">
                <a:latin typeface="Calibri"/>
                <a:cs typeface="Calibri"/>
              </a:rPr>
              <a:t>before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80" dirty="0">
                <a:latin typeface="Calibri"/>
                <a:cs typeface="Calibri"/>
              </a:rPr>
              <a:t>node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  <a:tabLst>
                <a:tab pos="2358390" algn="l"/>
              </a:tabLst>
            </a:pPr>
            <a:r>
              <a:rPr sz="1700" spc="-165" dirty="0">
                <a:latin typeface="Courier New"/>
                <a:cs typeface="Courier New"/>
              </a:rPr>
              <a:t>AddAfter(Node,</a:t>
            </a:r>
            <a:r>
              <a:rPr sz="1700" spc="-135" dirty="0">
                <a:latin typeface="Courier New"/>
                <a:cs typeface="Courier New"/>
              </a:rPr>
              <a:t> </a:t>
            </a:r>
            <a:r>
              <a:rPr sz="1700" spc="-160" dirty="0">
                <a:latin typeface="Courier New"/>
                <a:cs typeface="Courier New"/>
              </a:rPr>
              <a:t>Key)	</a:t>
            </a:r>
            <a:r>
              <a:rPr sz="1700" spc="-55" dirty="0">
                <a:latin typeface="Calibri"/>
                <a:cs typeface="Calibri"/>
              </a:rPr>
              <a:t>adds </a:t>
            </a:r>
            <a:r>
              <a:rPr sz="1700" spc="-65" dirty="0">
                <a:latin typeface="Calibri"/>
                <a:cs typeface="Calibri"/>
              </a:rPr>
              <a:t>key </a:t>
            </a:r>
            <a:r>
              <a:rPr sz="1700" spc="-50" dirty="0">
                <a:latin typeface="Calibri"/>
                <a:cs typeface="Calibri"/>
              </a:rPr>
              <a:t>after</a:t>
            </a:r>
            <a:r>
              <a:rPr sz="1700" spc="-114" dirty="0">
                <a:latin typeface="Calibri"/>
                <a:cs typeface="Calibri"/>
              </a:rPr>
              <a:t> </a:t>
            </a:r>
            <a:r>
              <a:rPr sz="1700" spc="-80" dirty="0">
                <a:latin typeface="Calibri"/>
                <a:cs typeface="Calibri"/>
              </a:rPr>
              <a:t>node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8896" y="183906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3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862" y="1668058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2081" y="1663229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5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14" y="699574"/>
            <a:ext cx="10128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latin typeface="Courier New"/>
                <a:cs typeface="Courier New"/>
              </a:rPr>
              <a:t>PushFront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896" y="183906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3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862" y="1668058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2081" y="1663229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5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14" y="699574"/>
            <a:ext cx="10128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latin typeface="Courier New"/>
                <a:cs typeface="Courier New"/>
              </a:rPr>
              <a:t>PushFront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896" y="183906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3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862" y="1668058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2081" y="1663229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5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7868" y="210007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7868" y="210007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26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7868" y="2388073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14" y="699574"/>
            <a:ext cx="10128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latin typeface="Courier New"/>
                <a:cs typeface="Courier New"/>
              </a:rPr>
              <a:t>PushFront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896" y="183906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3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862" y="1668058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2081" y="1663229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5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7868" y="210007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7868" y="210007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26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7868" y="2388073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1864" y="1866834"/>
            <a:ext cx="434340" cy="665480"/>
          </a:xfrm>
          <a:custGeom>
            <a:avLst/>
            <a:gdLst/>
            <a:ahLst/>
            <a:cxnLst/>
            <a:rect l="l" t="t" r="r" b="b"/>
            <a:pathLst>
              <a:path w="434340" h="665480">
                <a:moveTo>
                  <a:pt x="0" y="665234"/>
                </a:moveTo>
                <a:lnTo>
                  <a:pt x="433894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36489" y="1861889"/>
            <a:ext cx="53340" cy="42545"/>
          </a:xfrm>
          <a:custGeom>
            <a:avLst/>
            <a:gdLst/>
            <a:ahLst/>
            <a:cxnLst/>
            <a:rect l="l" t="t" r="r" b="b"/>
            <a:pathLst>
              <a:path w="53340" h="42544">
                <a:moveTo>
                  <a:pt x="0" y="7521"/>
                </a:moveTo>
                <a:lnTo>
                  <a:pt x="10579" y="8916"/>
                </a:lnTo>
                <a:lnTo>
                  <a:pt x="23531" y="7012"/>
                </a:lnTo>
                <a:lnTo>
                  <a:pt x="35341" y="3482"/>
                </a:lnTo>
                <a:lnTo>
                  <a:pt x="42494" y="0"/>
                </a:lnTo>
                <a:lnTo>
                  <a:pt x="42191" y="7950"/>
                </a:lnTo>
                <a:lnTo>
                  <a:pt x="43720" y="20181"/>
                </a:lnTo>
                <a:lnTo>
                  <a:pt x="47198" y="32801"/>
                </a:lnTo>
                <a:lnTo>
                  <a:pt x="52739" y="41921"/>
                </a:lnTo>
              </a:path>
            </a:pathLst>
          </a:custGeom>
          <a:ln w="11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14" y="699574"/>
            <a:ext cx="19246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80820" algn="l"/>
              </a:tabLst>
            </a:pPr>
            <a:r>
              <a:rPr sz="1700" spc="-165" dirty="0">
                <a:latin typeface="Courier New"/>
                <a:cs typeface="Courier New"/>
              </a:rPr>
              <a:t>PushFron</a:t>
            </a:r>
            <a:r>
              <a:rPr sz="1700" spc="-160" dirty="0">
                <a:latin typeface="Courier New"/>
                <a:cs typeface="Courier New"/>
              </a:rPr>
              <a:t>t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i="1" spc="200" dirty="0">
                <a:latin typeface="Gill Sans MT"/>
                <a:cs typeface="Gill Sans MT"/>
              </a:rPr>
              <a:t>O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spc="-5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896" y="183906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3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7868" y="210007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7868" y="210007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26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7868" y="2388073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1864" y="1866834"/>
            <a:ext cx="434340" cy="665480"/>
          </a:xfrm>
          <a:custGeom>
            <a:avLst/>
            <a:gdLst/>
            <a:ahLst/>
            <a:cxnLst/>
            <a:rect l="l" t="t" r="r" b="b"/>
            <a:pathLst>
              <a:path w="434340" h="665480">
                <a:moveTo>
                  <a:pt x="0" y="665234"/>
                </a:moveTo>
                <a:lnTo>
                  <a:pt x="433894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36489" y="1861889"/>
            <a:ext cx="53340" cy="42545"/>
          </a:xfrm>
          <a:custGeom>
            <a:avLst/>
            <a:gdLst/>
            <a:ahLst/>
            <a:cxnLst/>
            <a:rect l="l" t="t" r="r" b="b"/>
            <a:pathLst>
              <a:path w="53340" h="42544">
                <a:moveTo>
                  <a:pt x="0" y="7521"/>
                </a:moveTo>
                <a:lnTo>
                  <a:pt x="10579" y="8916"/>
                </a:lnTo>
                <a:lnTo>
                  <a:pt x="23531" y="7012"/>
                </a:lnTo>
                <a:lnTo>
                  <a:pt x="35341" y="3482"/>
                </a:lnTo>
                <a:lnTo>
                  <a:pt x="42494" y="0"/>
                </a:lnTo>
                <a:lnTo>
                  <a:pt x="42191" y="7950"/>
                </a:lnTo>
                <a:lnTo>
                  <a:pt x="43720" y="20181"/>
                </a:lnTo>
                <a:lnTo>
                  <a:pt x="47198" y="32801"/>
                </a:lnTo>
                <a:lnTo>
                  <a:pt x="52739" y="41921"/>
                </a:lnTo>
              </a:path>
            </a:pathLst>
          </a:custGeom>
          <a:ln w="11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5509" y="1668058"/>
            <a:ext cx="115570" cy="567690"/>
          </a:xfrm>
          <a:custGeom>
            <a:avLst/>
            <a:gdLst/>
            <a:ahLst/>
            <a:cxnLst/>
            <a:rect l="l" t="t" r="r" b="b"/>
            <a:pathLst>
              <a:path w="115570" h="567689">
                <a:moveTo>
                  <a:pt x="96353" y="0"/>
                </a:moveTo>
                <a:lnTo>
                  <a:pt x="67409" y="42253"/>
                </a:lnTo>
                <a:lnTo>
                  <a:pt x="43667" y="85991"/>
                </a:lnTo>
                <a:lnTo>
                  <a:pt x="25092" y="130871"/>
                </a:lnTo>
                <a:lnTo>
                  <a:pt x="11647" y="176552"/>
                </a:lnTo>
                <a:lnTo>
                  <a:pt x="3295" y="222693"/>
                </a:lnTo>
                <a:lnTo>
                  <a:pt x="0" y="268952"/>
                </a:lnTo>
                <a:lnTo>
                  <a:pt x="1724" y="314989"/>
                </a:lnTo>
                <a:lnTo>
                  <a:pt x="8432" y="360463"/>
                </a:lnTo>
                <a:lnTo>
                  <a:pt x="20086" y="405031"/>
                </a:lnTo>
                <a:lnTo>
                  <a:pt x="36651" y="448353"/>
                </a:lnTo>
                <a:lnTo>
                  <a:pt x="58090" y="490087"/>
                </a:lnTo>
                <a:lnTo>
                  <a:pt x="84366" y="529892"/>
                </a:lnTo>
                <a:lnTo>
                  <a:pt x="115442" y="567428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1796" y="2196781"/>
            <a:ext cx="46355" cy="43180"/>
          </a:xfrm>
          <a:custGeom>
            <a:avLst/>
            <a:gdLst/>
            <a:ahLst/>
            <a:cxnLst/>
            <a:rect l="l" t="t" r="r" b="b"/>
            <a:pathLst>
              <a:path w="46354" h="43180">
                <a:moveTo>
                  <a:pt x="46291" y="0"/>
                </a:moveTo>
                <a:lnTo>
                  <a:pt x="42343" y="9915"/>
                </a:lnTo>
                <a:lnTo>
                  <a:pt x="41011" y="22939"/>
                </a:lnTo>
                <a:lnTo>
                  <a:pt x="41536" y="35254"/>
                </a:lnTo>
                <a:lnTo>
                  <a:pt x="43157" y="43045"/>
                </a:lnTo>
                <a:lnTo>
                  <a:pt x="35523" y="40799"/>
                </a:lnTo>
                <a:lnTo>
                  <a:pt x="23290" y="39282"/>
                </a:lnTo>
                <a:lnTo>
                  <a:pt x="10201" y="39558"/>
                </a:lnTo>
                <a:lnTo>
                  <a:pt x="0" y="42692"/>
                </a:lnTo>
              </a:path>
            </a:pathLst>
          </a:custGeom>
          <a:ln w="11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731" y="699574"/>
            <a:ext cx="90296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latin typeface="Courier New"/>
                <a:cs typeface="Courier New"/>
              </a:rPr>
              <a:t>PopFront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896" y="183906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3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7868" y="210007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7868" y="210007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26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7868" y="2388073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1864" y="1866834"/>
            <a:ext cx="434340" cy="665480"/>
          </a:xfrm>
          <a:custGeom>
            <a:avLst/>
            <a:gdLst/>
            <a:ahLst/>
            <a:cxnLst/>
            <a:rect l="l" t="t" r="r" b="b"/>
            <a:pathLst>
              <a:path w="434340" h="665480">
                <a:moveTo>
                  <a:pt x="0" y="665234"/>
                </a:moveTo>
                <a:lnTo>
                  <a:pt x="433894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36489" y="1861889"/>
            <a:ext cx="53340" cy="42545"/>
          </a:xfrm>
          <a:custGeom>
            <a:avLst/>
            <a:gdLst/>
            <a:ahLst/>
            <a:cxnLst/>
            <a:rect l="l" t="t" r="r" b="b"/>
            <a:pathLst>
              <a:path w="53340" h="42544">
                <a:moveTo>
                  <a:pt x="0" y="7521"/>
                </a:moveTo>
                <a:lnTo>
                  <a:pt x="10579" y="8916"/>
                </a:lnTo>
                <a:lnTo>
                  <a:pt x="23531" y="7012"/>
                </a:lnTo>
                <a:lnTo>
                  <a:pt x="35341" y="3482"/>
                </a:lnTo>
                <a:lnTo>
                  <a:pt x="42494" y="0"/>
                </a:lnTo>
                <a:lnTo>
                  <a:pt x="42191" y="7950"/>
                </a:lnTo>
                <a:lnTo>
                  <a:pt x="43720" y="20181"/>
                </a:lnTo>
                <a:lnTo>
                  <a:pt x="47198" y="32801"/>
                </a:lnTo>
                <a:lnTo>
                  <a:pt x="52739" y="41921"/>
                </a:lnTo>
              </a:path>
            </a:pathLst>
          </a:custGeom>
          <a:ln w="11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5509" y="1668058"/>
            <a:ext cx="115570" cy="567690"/>
          </a:xfrm>
          <a:custGeom>
            <a:avLst/>
            <a:gdLst/>
            <a:ahLst/>
            <a:cxnLst/>
            <a:rect l="l" t="t" r="r" b="b"/>
            <a:pathLst>
              <a:path w="115570" h="567689">
                <a:moveTo>
                  <a:pt x="96353" y="0"/>
                </a:moveTo>
                <a:lnTo>
                  <a:pt x="67409" y="42253"/>
                </a:lnTo>
                <a:lnTo>
                  <a:pt x="43667" y="85991"/>
                </a:lnTo>
                <a:lnTo>
                  <a:pt x="25092" y="130871"/>
                </a:lnTo>
                <a:lnTo>
                  <a:pt x="11647" y="176552"/>
                </a:lnTo>
                <a:lnTo>
                  <a:pt x="3295" y="222693"/>
                </a:lnTo>
                <a:lnTo>
                  <a:pt x="0" y="268952"/>
                </a:lnTo>
                <a:lnTo>
                  <a:pt x="1724" y="314989"/>
                </a:lnTo>
                <a:lnTo>
                  <a:pt x="8432" y="360463"/>
                </a:lnTo>
                <a:lnTo>
                  <a:pt x="20086" y="405031"/>
                </a:lnTo>
                <a:lnTo>
                  <a:pt x="36651" y="448353"/>
                </a:lnTo>
                <a:lnTo>
                  <a:pt x="58090" y="490087"/>
                </a:lnTo>
                <a:lnTo>
                  <a:pt x="84366" y="529892"/>
                </a:lnTo>
                <a:lnTo>
                  <a:pt x="115442" y="567428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1796" y="2196781"/>
            <a:ext cx="46355" cy="43180"/>
          </a:xfrm>
          <a:custGeom>
            <a:avLst/>
            <a:gdLst/>
            <a:ahLst/>
            <a:cxnLst/>
            <a:rect l="l" t="t" r="r" b="b"/>
            <a:pathLst>
              <a:path w="46354" h="43180">
                <a:moveTo>
                  <a:pt x="46291" y="0"/>
                </a:moveTo>
                <a:lnTo>
                  <a:pt x="42343" y="9915"/>
                </a:lnTo>
                <a:lnTo>
                  <a:pt x="41011" y="22939"/>
                </a:lnTo>
                <a:lnTo>
                  <a:pt x="41536" y="35254"/>
                </a:lnTo>
                <a:lnTo>
                  <a:pt x="43157" y="43045"/>
                </a:lnTo>
                <a:lnTo>
                  <a:pt x="35523" y="40799"/>
                </a:lnTo>
                <a:lnTo>
                  <a:pt x="23290" y="39282"/>
                </a:lnTo>
                <a:lnTo>
                  <a:pt x="10201" y="39558"/>
                </a:lnTo>
                <a:lnTo>
                  <a:pt x="0" y="42692"/>
                </a:lnTo>
              </a:path>
            </a:pathLst>
          </a:custGeom>
          <a:ln w="11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731" y="699574"/>
            <a:ext cx="90296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latin typeface="Courier New"/>
                <a:cs typeface="Courier New"/>
              </a:rPr>
              <a:t>PopFront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896" y="183906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3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862" y="1668058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2081" y="1663229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5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7868" y="210007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7868" y="2100075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26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7868" y="2388073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1864" y="1866834"/>
            <a:ext cx="434340" cy="665480"/>
          </a:xfrm>
          <a:custGeom>
            <a:avLst/>
            <a:gdLst/>
            <a:ahLst/>
            <a:cxnLst/>
            <a:rect l="l" t="t" r="r" b="b"/>
            <a:pathLst>
              <a:path w="434340" h="665480">
                <a:moveTo>
                  <a:pt x="0" y="665234"/>
                </a:moveTo>
                <a:lnTo>
                  <a:pt x="433894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36489" y="1861889"/>
            <a:ext cx="53340" cy="42545"/>
          </a:xfrm>
          <a:custGeom>
            <a:avLst/>
            <a:gdLst/>
            <a:ahLst/>
            <a:cxnLst/>
            <a:rect l="l" t="t" r="r" b="b"/>
            <a:pathLst>
              <a:path w="53340" h="42544">
                <a:moveTo>
                  <a:pt x="0" y="7521"/>
                </a:moveTo>
                <a:lnTo>
                  <a:pt x="10579" y="8916"/>
                </a:lnTo>
                <a:lnTo>
                  <a:pt x="23531" y="7012"/>
                </a:lnTo>
                <a:lnTo>
                  <a:pt x="35341" y="3482"/>
                </a:lnTo>
                <a:lnTo>
                  <a:pt x="42494" y="0"/>
                </a:lnTo>
                <a:lnTo>
                  <a:pt x="42191" y="7950"/>
                </a:lnTo>
                <a:lnTo>
                  <a:pt x="43720" y="20181"/>
                </a:lnTo>
                <a:lnTo>
                  <a:pt x="47198" y="32801"/>
                </a:lnTo>
                <a:lnTo>
                  <a:pt x="52739" y="41921"/>
                </a:lnTo>
              </a:path>
            </a:pathLst>
          </a:custGeom>
          <a:ln w="11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731" y="699574"/>
            <a:ext cx="17056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61110" algn="l"/>
              </a:tabLst>
            </a:pPr>
            <a:r>
              <a:rPr sz="1700" spc="-165" dirty="0">
                <a:latin typeface="Courier New"/>
                <a:cs typeface="Courier New"/>
              </a:rPr>
              <a:t>PopFron</a:t>
            </a:r>
            <a:r>
              <a:rPr sz="1700" spc="-160" dirty="0">
                <a:latin typeface="Courier New"/>
                <a:cs typeface="Courier New"/>
              </a:rPr>
              <a:t>t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i="1" spc="200" dirty="0">
                <a:latin typeface="Gill Sans MT"/>
                <a:cs typeface="Gill Sans MT"/>
              </a:rPr>
              <a:t>O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spc="-5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896" y="183906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3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862" y="1668058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2081" y="1663229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5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247" y="683578"/>
            <a:ext cx="944244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-165" dirty="0">
                <a:latin typeface="Courier New"/>
                <a:cs typeface="Courier New"/>
              </a:rPr>
              <a:t>PushBack</a:t>
            </a:r>
            <a:endParaRPr sz="1700">
              <a:latin typeface="Courier New"/>
              <a:cs typeface="Courier New"/>
            </a:endParaRPr>
          </a:p>
          <a:p>
            <a:pPr marL="224154">
              <a:lnSpc>
                <a:spcPct val="100000"/>
              </a:lnSpc>
              <a:spcBef>
                <a:spcPts val="155"/>
              </a:spcBef>
            </a:pPr>
            <a:r>
              <a:rPr sz="1700" spc="-15" dirty="0">
                <a:latin typeface="Calibri"/>
                <a:cs typeface="Calibri"/>
              </a:rPr>
              <a:t>(no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tail)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896" y="183906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3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862" y="1668058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2081" y="1663229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5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094" y="71245"/>
            <a:ext cx="36487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What’s </a:t>
            </a:r>
            <a:r>
              <a:rPr spc="-50" dirty="0"/>
              <a:t>Special </a:t>
            </a:r>
            <a:r>
              <a:rPr spc="-55" dirty="0"/>
              <a:t>About</a:t>
            </a:r>
            <a:r>
              <a:rPr spc="-315" dirty="0"/>
              <a:t> </a:t>
            </a:r>
            <a:r>
              <a:rPr spc="-70" dirty="0"/>
              <a:t>Arrays?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19471" y="1820534"/>
          <a:ext cx="1764662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  <a:gridCol w="252094"/>
                <a:gridCol w="252094"/>
              </a:tblGrid>
              <a:tr h="278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83918" y="2064760"/>
            <a:ext cx="16402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4160" algn="l"/>
                <a:tab pos="516255" algn="l"/>
                <a:tab pos="768350" algn="l"/>
                <a:tab pos="1020444" algn="l"/>
                <a:tab pos="1272540" algn="l"/>
                <a:tab pos="1524000" algn="l"/>
              </a:tabLst>
            </a:pPr>
            <a:r>
              <a:rPr sz="1700" spc="-55" dirty="0">
                <a:latin typeface="Calibri"/>
                <a:cs typeface="Calibri"/>
              </a:rPr>
              <a:t>1	2	3	4	5	6	7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247" y="683578"/>
            <a:ext cx="1671955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  <a:tabLst>
                <a:tab pos="1219835" algn="l"/>
              </a:tabLst>
            </a:pPr>
            <a:r>
              <a:rPr sz="1700" spc="-165" dirty="0">
                <a:latin typeface="Courier New"/>
                <a:cs typeface="Courier New"/>
              </a:rPr>
              <a:t>PushBac</a:t>
            </a:r>
            <a:r>
              <a:rPr sz="1700" spc="-160" dirty="0">
                <a:latin typeface="Courier New"/>
                <a:cs typeface="Courier New"/>
              </a:rPr>
              <a:t>k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i="1" spc="200" dirty="0">
                <a:latin typeface="Gill Sans MT"/>
                <a:cs typeface="Gill Sans MT"/>
              </a:rPr>
              <a:t>O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60" dirty="0">
                <a:latin typeface="Gill Sans MT"/>
                <a:cs typeface="Gill Sans MT"/>
              </a:rPr>
              <a:t>n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224154">
              <a:lnSpc>
                <a:spcPct val="100000"/>
              </a:lnSpc>
              <a:spcBef>
                <a:spcPts val="155"/>
              </a:spcBef>
            </a:pPr>
            <a:r>
              <a:rPr sz="1700" spc="-15" dirty="0">
                <a:latin typeface="Calibri"/>
                <a:cs typeface="Calibri"/>
              </a:rPr>
              <a:t>(no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tail)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896" y="183906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3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862" y="1668058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2081" y="1663229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5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080" y="683578"/>
            <a:ext cx="801370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245"/>
              </a:spcBef>
            </a:pPr>
            <a:r>
              <a:rPr sz="1700" spc="-165" dirty="0">
                <a:latin typeface="Courier New"/>
                <a:cs typeface="Courier New"/>
              </a:rPr>
              <a:t>PopBack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-15" dirty="0">
                <a:latin typeface="Calibri"/>
                <a:cs typeface="Calibri"/>
              </a:rPr>
              <a:t>(no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tail)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896" y="183906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3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862" y="1668058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2081" y="1663229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5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080" y="683578"/>
            <a:ext cx="1460500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245"/>
              </a:spcBef>
              <a:tabLst>
                <a:tab pos="1008380" algn="l"/>
              </a:tabLst>
            </a:pPr>
            <a:r>
              <a:rPr sz="1700" spc="-165" dirty="0">
                <a:latin typeface="Courier New"/>
                <a:cs typeface="Courier New"/>
              </a:rPr>
              <a:t>PopBac</a:t>
            </a:r>
            <a:r>
              <a:rPr sz="1700" spc="-160" dirty="0">
                <a:latin typeface="Courier New"/>
                <a:cs typeface="Courier New"/>
              </a:rPr>
              <a:t>k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i="1" spc="200" dirty="0">
                <a:latin typeface="Gill Sans MT"/>
                <a:cs typeface="Gill Sans MT"/>
              </a:rPr>
              <a:t>O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60" dirty="0">
                <a:latin typeface="Gill Sans MT"/>
                <a:cs typeface="Gill Sans MT"/>
              </a:rPr>
              <a:t>n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-15" dirty="0">
                <a:latin typeface="Calibri"/>
                <a:cs typeface="Calibri"/>
              </a:rPr>
              <a:t>(no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tail)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896" y="183906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3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862" y="1668058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2081" y="1663229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5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8896" y="183906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3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862" y="1668058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2081" y="1663229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5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75889" y="2262066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54108" y="2450917"/>
            <a:ext cx="29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01886" y="1867403"/>
            <a:ext cx="274320" cy="520700"/>
          </a:xfrm>
          <a:custGeom>
            <a:avLst/>
            <a:gdLst/>
            <a:ahLst/>
            <a:cxnLst/>
            <a:rect l="l" t="t" r="r" b="b"/>
            <a:pathLst>
              <a:path w="274320" h="520700">
                <a:moveTo>
                  <a:pt x="0" y="520664"/>
                </a:moveTo>
                <a:lnTo>
                  <a:pt x="274065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7020" y="1862171"/>
            <a:ext cx="55880" cy="41275"/>
          </a:xfrm>
          <a:custGeom>
            <a:avLst/>
            <a:gdLst/>
            <a:ahLst/>
            <a:cxnLst/>
            <a:rect l="l" t="t" r="r" b="b"/>
            <a:pathLst>
              <a:path w="55879" h="41275">
                <a:moveTo>
                  <a:pt x="0" y="11472"/>
                </a:moveTo>
                <a:lnTo>
                  <a:pt x="10680" y="11874"/>
                </a:lnTo>
                <a:lnTo>
                  <a:pt x="23417" y="8765"/>
                </a:lnTo>
                <a:lnTo>
                  <a:pt x="34864" y="4141"/>
                </a:lnTo>
                <a:lnTo>
                  <a:pt x="41672" y="0"/>
                </a:lnTo>
                <a:lnTo>
                  <a:pt x="42112" y="7956"/>
                </a:lnTo>
                <a:lnTo>
                  <a:pt x="44781" y="20009"/>
                </a:lnTo>
                <a:lnTo>
                  <a:pt x="49429" y="32269"/>
                </a:lnTo>
                <a:lnTo>
                  <a:pt x="55806" y="40846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247" y="683578"/>
            <a:ext cx="1012825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-165" dirty="0">
                <a:latin typeface="Courier New"/>
                <a:cs typeface="Courier New"/>
              </a:rPr>
              <a:t>PushBack</a:t>
            </a:r>
            <a:endParaRPr sz="1700">
              <a:latin typeface="Courier New"/>
              <a:cs typeface="Courier New"/>
            </a:endParaRPr>
          </a:p>
          <a:p>
            <a:pPr marL="132715">
              <a:lnSpc>
                <a:spcPct val="100000"/>
              </a:lnSpc>
              <a:spcBef>
                <a:spcPts val="155"/>
              </a:spcBef>
            </a:pPr>
            <a:r>
              <a:rPr sz="1700" spc="-15" dirty="0">
                <a:latin typeface="Calibri"/>
                <a:cs typeface="Calibri"/>
              </a:rPr>
              <a:t>(with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tail)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896" y="183906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3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862" y="1668058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2081" y="1663229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5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5889" y="2262066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954108" y="2450917"/>
            <a:ext cx="29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01886" y="1867403"/>
            <a:ext cx="274320" cy="520700"/>
          </a:xfrm>
          <a:custGeom>
            <a:avLst/>
            <a:gdLst/>
            <a:ahLst/>
            <a:cxnLst/>
            <a:rect l="l" t="t" r="r" b="b"/>
            <a:pathLst>
              <a:path w="274320" h="520700">
                <a:moveTo>
                  <a:pt x="0" y="520664"/>
                </a:moveTo>
                <a:lnTo>
                  <a:pt x="274065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7020" y="1862171"/>
            <a:ext cx="55880" cy="41275"/>
          </a:xfrm>
          <a:custGeom>
            <a:avLst/>
            <a:gdLst/>
            <a:ahLst/>
            <a:cxnLst/>
            <a:rect l="l" t="t" r="r" b="b"/>
            <a:pathLst>
              <a:path w="55879" h="41275">
                <a:moveTo>
                  <a:pt x="0" y="11472"/>
                </a:moveTo>
                <a:lnTo>
                  <a:pt x="10680" y="11874"/>
                </a:lnTo>
                <a:lnTo>
                  <a:pt x="23417" y="8765"/>
                </a:lnTo>
                <a:lnTo>
                  <a:pt x="34864" y="4141"/>
                </a:lnTo>
                <a:lnTo>
                  <a:pt x="41672" y="0"/>
                </a:lnTo>
                <a:lnTo>
                  <a:pt x="42112" y="7956"/>
                </a:lnTo>
                <a:lnTo>
                  <a:pt x="44781" y="20009"/>
                </a:lnTo>
                <a:lnTo>
                  <a:pt x="49429" y="32269"/>
                </a:lnTo>
                <a:lnTo>
                  <a:pt x="55806" y="40846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247" y="683578"/>
            <a:ext cx="1012825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-165" dirty="0">
                <a:latin typeface="Courier New"/>
                <a:cs typeface="Courier New"/>
              </a:rPr>
              <a:t>PushBack</a:t>
            </a:r>
            <a:endParaRPr sz="1700">
              <a:latin typeface="Courier New"/>
              <a:cs typeface="Courier New"/>
            </a:endParaRPr>
          </a:p>
          <a:p>
            <a:pPr marL="132715">
              <a:lnSpc>
                <a:spcPct val="100000"/>
              </a:lnSpc>
              <a:spcBef>
                <a:spcPts val="155"/>
              </a:spcBef>
            </a:pPr>
            <a:r>
              <a:rPr sz="1700" spc="-15" dirty="0">
                <a:latin typeface="Calibri"/>
                <a:cs typeface="Calibri"/>
              </a:rPr>
              <a:t>(with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tail)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896" y="183906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3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862" y="1668058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2081" y="1663229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5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5889" y="2262066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954108" y="2450917"/>
            <a:ext cx="29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01886" y="1867403"/>
            <a:ext cx="274320" cy="520700"/>
          </a:xfrm>
          <a:custGeom>
            <a:avLst/>
            <a:gdLst/>
            <a:ahLst/>
            <a:cxnLst/>
            <a:rect l="l" t="t" r="r" b="b"/>
            <a:pathLst>
              <a:path w="274320" h="520700">
                <a:moveTo>
                  <a:pt x="0" y="520664"/>
                </a:moveTo>
                <a:lnTo>
                  <a:pt x="274065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7020" y="1862171"/>
            <a:ext cx="55880" cy="41275"/>
          </a:xfrm>
          <a:custGeom>
            <a:avLst/>
            <a:gdLst/>
            <a:ahLst/>
            <a:cxnLst/>
            <a:rect l="l" t="t" r="r" b="b"/>
            <a:pathLst>
              <a:path w="55879" h="41275">
                <a:moveTo>
                  <a:pt x="0" y="11472"/>
                </a:moveTo>
                <a:lnTo>
                  <a:pt x="10680" y="11874"/>
                </a:lnTo>
                <a:lnTo>
                  <a:pt x="23417" y="8765"/>
                </a:lnTo>
                <a:lnTo>
                  <a:pt x="34864" y="4141"/>
                </a:lnTo>
                <a:lnTo>
                  <a:pt x="41672" y="0"/>
                </a:lnTo>
                <a:lnTo>
                  <a:pt x="42112" y="7956"/>
                </a:lnTo>
                <a:lnTo>
                  <a:pt x="44781" y="20009"/>
                </a:lnTo>
                <a:lnTo>
                  <a:pt x="49429" y="32269"/>
                </a:lnTo>
                <a:lnTo>
                  <a:pt x="55806" y="40846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49856" y="2136067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49856" y="2136067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49856" y="242407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40899" y="241507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2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247" y="683578"/>
            <a:ext cx="1012825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-165" dirty="0">
                <a:latin typeface="Courier New"/>
                <a:cs typeface="Courier New"/>
              </a:rPr>
              <a:t>PushBack</a:t>
            </a:r>
            <a:endParaRPr sz="1700">
              <a:latin typeface="Courier New"/>
              <a:cs typeface="Courier New"/>
            </a:endParaRPr>
          </a:p>
          <a:p>
            <a:pPr marL="132715">
              <a:lnSpc>
                <a:spcPct val="100000"/>
              </a:lnSpc>
              <a:spcBef>
                <a:spcPts val="155"/>
              </a:spcBef>
            </a:pPr>
            <a:r>
              <a:rPr sz="1700" spc="-15" dirty="0">
                <a:latin typeface="Calibri"/>
                <a:cs typeface="Calibri"/>
              </a:rPr>
              <a:t>(with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tail)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862" y="1668058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2081" y="1663229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5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75889" y="2262066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54108" y="2450917"/>
            <a:ext cx="29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01886" y="1867403"/>
            <a:ext cx="274320" cy="520700"/>
          </a:xfrm>
          <a:custGeom>
            <a:avLst/>
            <a:gdLst/>
            <a:ahLst/>
            <a:cxnLst/>
            <a:rect l="l" t="t" r="r" b="b"/>
            <a:pathLst>
              <a:path w="274320" h="520700">
                <a:moveTo>
                  <a:pt x="0" y="520664"/>
                </a:moveTo>
                <a:lnTo>
                  <a:pt x="274065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7020" y="1862171"/>
            <a:ext cx="55880" cy="41275"/>
          </a:xfrm>
          <a:custGeom>
            <a:avLst/>
            <a:gdLst/>
            <a:ahLst/>
            <a:cxnLst/>
            <a:rect l="l" t="t" r="r" b="b"/>
            <a:pathLst>
              <a:path w="55879" h="41275">
                <a:moveTo>
                  <a:pt x="0" y="11472"/>
                </a:moveTo>
                <a:lnTo>
                  <a:pt x="10680" y="11874"/>
                </a:lnTo>
                <a:lnTo>
                  <a:pt x="23417" y="8765"/>
                </a:lnTo>
                <a:lnTo>
                  <a:pt x="34864" y="4141"/>
                </a:lnTo>
                <a:lnTo>
                  <a:pt x="41672" y="0"/>
                </a:lnTo>
                <a:lnTo>
                  <a:pt x="42112" y="7956"/>
                </a:lnTo>
                <a:lnTo>
                  <a:pt x="44781" y="20009"/>
                </a:lnTo>
                <a:lnTo>
                  <a:pt x="49429" y="32269"/>
                </a:lnTo>
                <a:lnTo>
                  <a:pt x="55806" y="40846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49856" y="2136067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49856" y="2136067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49856" y="242407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40899" y="241507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2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61892" y="1992062"/>
            <a:ext cx="269875" cy="179705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0"/>
                </a:moveTo>
                <a:lnTo>
                  <a:pt x="269278" y="179541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93980" y="2132226"/>
            <a:ext cx="42545" cy="52705"/>
          </a:xfrm>
          <a:custGeom>
            <a:avLst/>
            <a:gdLst/>
            <a:ahLst/>
            <a:cxnLst/>
            <a:rect l="l" t="t" r="r" b="b"/>
            <a:pathLst>
              <a:path w="42545" h="52705">
                <a:moveTo>
                  <a:pt x="35006" y="0"/>
                </a:moveTo>
                <a:lnTo>
                  <a:pt x="33501" y="10587"/>
                </a:lnTo>
                <a:lnTo>
                  <a:pt x="35277" y="23585"/>
                </a:lnTo>
                <a:lnTo>
                  <a:pt x="38694" y="35454"/>
                </a:lnTo>
                <a:lnTo>
                  <a:pt x="42111" y="42658"/>
                </a:lnTo>
                <a:lnTo>
                  <a:pt x="34147" y="42273"/>
                </a:lnTo>
                <a:lnTo>
                  <a:pt x="21876" y="43682"/>
                </a:lnTo>
                <a:lnTo>
                  <a:pt x="9195" y="47039"/>
                </a:lnTo>
                <a:lnTo>
                  <a:pt x="0" y="52498"/>
                </a:lnTo>
              </a:path>
            </a:pathLst>
          </a:custGeom>
          <a:ln w="11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247" y="683578"/>
            <a:ext cx="1595755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  <a:tabLst>
                <a:tab pos="1151255" algn="l"/>
              </a:tabLst>
            </a:pPr>
            <a:r>
              <a:rPr sz="1700" spc="-165" dirty="0">
                <a:latin typeface="Courier New"/>
                <a:cs typeface="Courier New"/>
              </a:rPr>
              <a:t>PushBac</a:t>
            </a:r>
            <a:r>
              <a:rPr sz="1700" spc="-160" dirty="0">
                <a:latin typeface="Courier New"/>
                <a:cs typeface="Courier New"/>
              </a:rPr>
              <a:t>k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i="1" spc="200" dirty="0">
                <a:latin typeface="Gill Sans MT"/>
                <a:cs typeface="Gill Sans MT"/>
              </a:rPr>
              <a:t>O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spc="-5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32715">
              <a:lnSpc>
                <a:spcPct val="100000"/>
              </a:lnSpc>
              <a:spcBef>
                <a:spcPts val="155"/>
              </a:spcBef>
            </a:pPr>
            <a:r>
              <a:rPr sz="1700" spc="-15" dirty="0">
                <a:latin typeface="Calibri"/>
                <a:cs typeface="Calibri"/>
              </a:rPr>
              <a:t>(with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tail)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862" y="1668058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2081" y="1663229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5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75889" y="2262066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54108" y="2450917"/>
            <a:ext cx="29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49856" y="2136067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749856" y="2136067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49856" y="242407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40899" y="241507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2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61892" y="1992062"/>
            <a:ext cx="269875" cy="179705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0"/>
                </a:moveTo>
                <a:lnTo>
                  <a:pt x="269278" y="179541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93980" y="2132226"/>
            <a:ext cx="42545" cy="52705"/>
          </a:xfrm>
          <a:custGeom>
            <a:avLst/>
            <a:gdLst/>
            <a:ahLst/>
            <a:cxnLst/>
            <a:rect l="l" t="t" r="r" b="b"/>
            <a:pathLst>
              <a:path w="42545" h="52705">
                <a:moveTo>
                  <a:pt x="35006" y="0"/>
                </a:moveTo>
                <a:lnTo>
                  <a:pt x="33501" y="10587"/>
                </a:lnTo>
                <a:lnTo>
                  <a:pt x="35277" y="23585"/>
                </a:lnTo>
                <a:lnTo>
                  <a:pt x="38694" y="35454"/>
                </a:lnTo>
                <a:lnTo>
                  <a:pt x="42111" y="42658"/>
                </a:lnTo>
                <a:lnTo>
                  <a:pt x="34147" y="42273"/>
                </a:lnTo>
                <a:lnTo>
                  <a:pt x="21876" y="43682"/>
                </a:lnTo>
                <a:lnTo>
                  <a:pt x="9195" y="47039"/>
                </a:lnTo>
                <a:lnTo>
                  <a:pt x="0" y="52498"/>
                </a:lnTo>
              </a:path>
            </a:pathLst>
          </a:custGeom>
          <a:ln w="11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01886" y="2302488"/>
            <a:ext cx="628015" cy="85725"/>
          </a:xfrm>
          <a:custGeom>
            <a:avLst/>
            <a:gdLst/>
            <a:ahLst/>
            <a:cxnLst/>
            <a:rect l="l" t="t" r="r" b="b"/>
            <a:pathLst>
              <a:path w="628014" h="85725">
                <a:moveTo>
                  <a:pt x="0" y="85578"/>
                </a:moveTo>
                <a:lnTo>
                  <a:pt x="627456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01697" y="2274490"/>
            <a:ext cx="33655" cy="62865"/>
          </a:xfrm>
          <a:custGeom>
            <a:avLst/>
            <a:gdLst/>
            <a:ahLst/>
            <a:cxnLst/>
            <a:rect l="l" t="t" r="r" b="b"/>
            <a:pathLst>
              <a:path w="33654" h="62864">
                <a:moveTo>
                  <a:pt x="0" y="0"/>
                </a:moveTo>
                <a:lnTo>
                  <a:pt x="5868" y="8910"/>
                </a:lnTo>
                <a:lnTo>
                  <a:pt x="15782" y="17454"/>
                </a:lnTo>
                <a:lnTo>
                  <a:pt x="26178" y="24072"/>
                </a:lnTo>
                <a:lnTo>
                  <a:pt x="33492" y="27200"/>
                </a:lnTo>
                <a:lnTo>
                  <a:pt x="27283" y="32173"/>
                </a:lnTo>
                <a:lnTo>
                  <a:pt x="19039" y="41333"/>
                </a:lnTo>
                <a:lnTo>
                  <a:pt x="11775" y="52220"/>
                </a:lnTo>
                <a:lnTo>
                  <a:pt x="8506" y="62376"/>
                </a:lnTo>
              </a:path>
            </a:pathLst>
          </a:custGeom>
          <a:ln w="115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462" y="683578"/>
            <a:ext cx="892810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99060" algn="ctr">
              <a:lnSpc>
                <a:spcPct val="100000"/>
              </a:lnSpc>
              <a:spcBef>
                <a:spcPts val="245"/>
              </a:spcBef>
            </a:pPr>
            <a:r>
              <a:rPr sz="1700" spc="-165" dirty="0">
                <a:latin typeface="Courier New"/>
                <a:cs typeface="Courier New"/>
              </a:rPr>
              <a:t>PopBack</a:t>
            </a:r>
            <a:endParaRPr sz="17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700" spc="-15" dirty="0">
                <a:latin typeface="Calibri"/>
                <a:cs typeface="Calibri"/>
              </a:rPr>
              <a:t>(with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tail)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862" y="1668058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2081" y="1663229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5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75889" y="2262066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54108" y="2450917"/>
            <a:ext cx="29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49856" y="2136067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749856" y="2136067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49856" y="242407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40899" y="241507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2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61892" y="1992062"/>
            <a:ext cx="269875" cy="179705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0"/>
                </a:moveTo>
                <a:lnTo>
                  <a:pt x="269278" y="179541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93980" y="2132226"/>
            <a:ext cx="42545" cy="52705"/>
          </a:xfrm>
          <a:custGeom>
            <a:avLst/>
            <a:gdLst/>
            <a:ahLst/>
            <a:cxnLst/>
            <a:rect l="l" t="t" r="r" b="b"/>
            <a:pathLst>
              <a:path w="42545" h="52705">
                <a:moveTo>
                  <a:pt x="35006" y="0"/>
                </a:moveTo>
                <a:lnTo>
                  <a:pt x="33501" y="10587"/>
                </a:lnTo>
                <a:lnTo>
                  <a:pt x="35277" y="23585"/>
                </a:lnTo>
                <a:lnTo>
                  <a:pt x="38694" y="35454"/>
                </a:lnTo>
                <a:lnTo>
                  <a:pt x="42111" y="42658"/>
                </a:lnTo>
                <a:lnTo>
                  <a:pt x="34147" y="42273"/>
                </a:lnTo>
                <a:lnTo>
                  <a:pt x="21876" y="43682"/>
                </a:lnTo>
                <a:lnTo>
                  <a:pt x="9195" y="47039"/>
                </a:lnTo>
                <a:lnTo>
                  <a:pt x="0" y="52498"/>
                </a:lnTo>
              </a:path>
            </a:pathLst>
          </a:custGeom>
          <a:ln w="11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01886" y="2302488"/>
            <a:ext cx="628015" cy="85725"/>
          </a:xfrm>
          <a:custGeom>
            <a:avLst/>
            <a:gdLst/>
            <a:ahLst/>
            <a:cxnLst/>
            <a:rect l="l" t="t" r="r" b="b"/>
            <a:pathLst>
              <a:path w="628014" h="85725">
                <a:moveTo>
                  <a:pt x="0" y="85578"/>
                </a:moveTo>
                <a:lnTo>
                  <a:pt x="627456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01697" y="2274490"/>
            <a:ext cx="33655" cy="62865"/>
          </a:xfrm>
          <a:custGeom>
            <a:avLst/>
            <a:gdLst/>
            <a:ahLst/>
            <a:cxnLst/>
            <a:rect l="l" t="t" r="r" b="b"/>
            <a:pathLst>
              <a:path w="33654" h="62864">
                <a:moveTo>
                  <a:pt x="0" y="0"/>
                </a:moveTo>
                <a:lnTo>
                  <a:pt x="5868" y="8910"/>
                </a:lnTo>
                <a:lnTo>
                  <a:pt x="15782" y="17454"/>
                </a:lnTo>
                <a:lnTo>
                  <a:pt x="26178" y="24072"/>
                </a:lnTo>
                <a:lnTo>
                  <a:pt x="33492" y="27200"/>
                </a:lnTo>
                <a:lnTo>
                  <a:pt x="27283" y="32173"/>
                </a:lnTo>
                <a:lnTo>
                  <a:pt x="19039" y="41333"/>
                </a:lnTo>
                <a:lnTo>
                  <a:pt x="11775" y="52220"/>
                </a:lnTo>
                <a:lnTo>
                  <a:pt x="8506" y="62376"/>
                </a:lnTo>
              </a:path>
            </a:pathLst>
          </a:custGeom>
          <a:ln w="115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462" y="683578"/>
            <a:ext cx="892810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99060" algn="ctr">
              <a:lnSpc>
                <a:spcPct val="100000"/>
              </a:lnSpc>
              <a:spcBef>
                <a:spcPts val="245"/>
              </a:spcBef>
            </a:pPr>
            <a:r>
              <a:rPr sz="1700" spc="-165" dirty="0">
                <a:latin typeface="Courier New"/>
                <a:cs typeface="Courier New"/>
              </a:rPr>
              <a:t>PopBack</a:t>
            </a:r>
            <a:endParaRPr sz="17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700" spc="-15" dirty="0">
                <a:latin typeface="Calibri"/>
                <a:cs typeface="Calibri"/>
              </a:rPr>
              <a:t>(with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tail)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862" y="1668058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2081" y="1663229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5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75889" y="2262066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54108" y="2450917"/>
            <a:ext cx="29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01886" y="1867403"/>
            <a:ext cx="274320" cy="520700"/>
          </a:xfrm>
          <a:custGeom>
            <a:avLst/>
            <a:gdLst/>
            <a:ahLst/>
            <a:cxnLst/>
            <a:rect l="l" t="t" r="r" b="b"/>
            <a:pathLst>
              <a:path w="274320" h="520700">
                <a:moveTo>
                  <a:pt x="0" y="520664"/>
                </a:moveTo>
                <a:lnTo>
                  <a:pt x="274065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7020" y="1862171"/>
            <a:ext cx="55880" cy="41275"/>
          </a:xfrm>
          <a:custGeom>
            <a:avLst/>
            <a:gdLst/>
            <a:ahLst/>
            <a:cxnLst/>
            <a:rect l="l" t="t" r="r" b="b"/>
            <a:pathLst>
              <a:path w="55879" h="41275">
                <a:moveTo>
                  <a:pt x="0" y="11472"/>
                </a:moveTo>
                <a:lnTo>
                  <a:pt x="10680" y="11874"/>
                </a:lnTo>
                <a:lnTo>
                  <a:pt x="23417" y="8765"/>
                </a:lnTo>
                <a:lnTo>
                  <a:pt x="34864" y="4141"/>
                </a:lnTo>
                <a:lnTo>
                  <a:pt x="41672" y="0"/>
                </a:lnTo>
                <a:lnTo>
                  <a:pt x="42112" y="7956"/>
                </a:lnTo>
                <a:lnTo>
                  <a:pt x="44781" y="20009"/>
                </a:lnTo>
                <a:lnTo>
                  <a:pt x="49429" y="32269"/>
                </a:lnTo>
                <a:lnTo>
                  <a:pt x="55806" y="40846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49856" y="2136067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49856" y="2136067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49856" y="242407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40899" y="241507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2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61892" y="1992062"/>
            <a:ext cx="269875" cy="179705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0"/>
                </a:moveTo>
                <a:lnTo>
                  <a:pt x="269278" y="179541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93980" y="2132226"/>
            <a:ext cx="42545" cy="52705"/>
          </a:xfrm>
          <a:custGeom>
            <a:avLst/>
            <a:gdLst/>
            <a:ahLst/>
            <a:cxnLst/>
            <a:rect l="l" t="t" r="r" b="b"/>
            <a:pathLst>
              <a:path w="42545" h="52705">
                <a:moveTo>
                  <a:pt x="35006" y="0"/>
                </a:moveTo>
                <a:lnTo>
                  <a:pt x="33501" y="10587"/>
                </a:lnTo>
                <a:lnTo>
                  <a:pt x="35277" y="23585"/>
                </a:lnTo>
                <a:lnTo>
                  <a:pt x="38694" y="35454"/>
                </a:lnTo>
                <a:lnTo>
                  <a:pt x="42111" y="42658"/>
                </a:lnTo>
                <a:lnTo>
                  <a:pt x="34147" y="42273"/>
                </a:lnTo>
                <a:lnTo>
                  <a:pt x="21876" y="43682"/>
                </a:lnTo>
                <a:lnTo>
                  <a:pt x="9195" y="47039"/>
                </a:lnTo>
                <a:lnTo>
                  <a:pt x="0" y="52498"/>
                </a:lnTo>
              </a:path>
            </a:pathLst>
          </a:custGeom>
          <a:ln w="11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094" y="71245"/>
            <a:ext cx="36487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What’s </a:t>
            </a:r>
            <a:r>
              <a:rPr spc="-50" dirty="0"/>
              <a:t>Special </a:t>
            </a:r>
            <a:r>
              <a:rPr spc="-55" dirty="0"/>
              <a:t>About</a:t>
            </a:r>
            <a:r>
              <a:rPr spc="-315" dirty="0"/>
              <a:t> </a:t>
            </a:r>
            <a:r>
              <a:rPr spc="-70" dirty="0"/>
              <a:t>Arrays?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98075"/>
            <a:ext cx="1840864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0" dirty="0">
                <a:latin typeface="Calibri"/>
                <a:cs typeface="Calibri"/>
              </a:rPr>
              <a:t>Constant-time</a:t>
            </a:r>
            <a:r>
              <a:rPr sz="1700" spc="10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access</a:t>
            </a:r>
            <a:endParaRPr sz="17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9471" y="1820534"/>
          <a:ext cx="1764662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  <a:gridCol w="252094"/>
                <a:gridCol w="252094"/>
              </a:tblGrid>
              <a:tr h="278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83918" y="2064760"/>
            <a:ext cx="16402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4160" algn="l"/>
                <a:tab pos="516255" algn="l"/>
                <a:tab pos="768350" algn="l"/>
                <a:tab pos="1020444" algn="l"/>
                <a:tab pos="1272540" algn="l"/>
                <a:tab pos="1524000" algn="l"/>
              </a:tabLst>
            </a:pPr>
            <a:r>
              <a:rPr sz="1700" spc="-55" dirty="0">
                <a:latin typeface="Calibri"/>
                <a:cs typeface="Calibri"/>
              </a:rPr>
              <a:t>1	2	3	4	5	6	7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462" y="683578"/>
            <a:ext cx="892810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99060" algn="ctr">
              <a:lnSpc>
                <a:spcPct val="100000"/>
              </a:lnSpc>
              <a:spcBef>
                <a:spcPts val="245"/>
              </a:spcBef>
            </a:pPr>
            <a:r>
              <a:rPr sz="1700" spc="-165" dirty="0">
                <a:latin typeface="Courier New"/>
                <a:cs typeface="Courier New"/>
              </a:rPr>
              <a:t>PopBack</a:t>
            </a:r>
            <a:endParaRPr sz="17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700" spc="-15" dirty="0">
                <a:latin typeface="Calibri"/>
                <a:cs typeface="Calibri"/>
              </a:rPr>
              <a:t>(with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tail)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896" y="183906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3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862" y="1668058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2081" y="1663229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5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5889" y="2262066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954108" y="2450917"/>
            <a:ext cx="29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01886" y="1867403"/>
            <a:ext cx="274320" cy="520700"/>
          </a:xfrm>
          <a:custGeom>
            <a:avLst/>
            <a:gdLst/>
            <a:ahLst/>
            <a:cxnLst/>
            <a:rect l="l" t="t" r="r" b="b"/>
            <a:pathLst>
              <a:path w="274320" h="520700">
                <a:moveTo>
                  <a:pt x="0" y="520664"/>
                </a:moveTo>
                <a:lnTo>
                  <a:pt x="274065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7020" y="1862171"/>
            <a:ext cx="55880" cy="41275"/>
          </a:xfrm>
          <a:custGeom>
            <a:avLst/>
            <a:gdLst/>
            <a:ahLst/>
            <a:cxnLst/>
            <a:rect l="l" t="t" r="r" b="b"/>
            <a:pathLst>
              <a:path w="55879" h="41275">
                <a:moveTo>
                  <a:pt x="0" y="11472"/>
                </a:moveTo>
                <a:lnTo>
                  <a:pt x="10680" y="11874"/>
                </a:lnTo>
                <a:lnTo>
                  <a:pt x="23417" y="8765"/>
                </a:lnTo>
                <a:lnTo>
                  <a:pt x="34864" y="4141"/>
                </a:lnTo>
                <a:lnTo>
                  <a:pt x="41672" y="0"/>
                </a:lnTo>
                <a:lnTo>
                  <a:pt x="42112" y="7956"/>
                </a:lnTo>
                <a:lnTo>
                  <a:pt x="44781" y="20009"/>
                </a:lnTo>
                <a:lnTo>
                  <a:pt x="49429" y="32269"/>
                </a:lnTo>
                <a:lnTo>
                  <a:pt x="55806" y="40846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49856" y="2136067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49856" y="2136067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49856" y="242407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40899" y="241507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2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213" y="71245"/>
            <a:ext cx="3331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Times </a:t>
            </a:r>
            <a:r>
              <a:rPr spc="-125" dirty="0"/>
              <a:t>for </a:t>
            </a:r>
            <a:r>
              <a:rPr spc="-105" dirty="0"/>
              <a:t>Some</a:t>
            </a:r>
            <a:r>
              <a:rPr spc="-210" dirty="0"/>
              <a:t> </a:t>
            </a:r>
            <a:r>
              <a:rPr spc="-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462" y="683578"/>
            <a:ext cx="1551940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245"/>
              </a:spcBef>
              <a:tabLst>
                <a:tab pos="1099820" algn="l"/>
              </a:tabLst>
            </a:pPr>
            <a:r>
              <a:rPr sz="1700" spc="-165" dirty="0">
                <a:latin typeface="Courier New"/>
                <a:cs typeface="Courier New"/>
              </a:rPr>
              <a:t>PopBac</a:t>
            </a:r>
            <a:r>
              <a:rPr sz="1700" spc="-160" dirty="0">
                <a:latin typeface="Courier New"/>
                <a:cs typeface="Courier New"/>
              </a:rPr>
              <a:t>k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i="1" spc="200" dirty="0">
                <a:latin typeface="Gill Sans MT"/>
                <a:cs typeface="Gill Sans MT"/>
              </a:rPr>
              <a:t>O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60" dirty="0">
                <a:latin typeface="Gill Sans MT"/>
                <a:cs typeface="Gill Sans MT"/>
              </a:rPr>
              <a:t>n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-15" dirty="0">
                <a:latin typeface="Calibri"/>
                <a:cs typeface="Calibri"/>
              </a:rPr>
              <a:t>(with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tail)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61" y="1542058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73091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859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7859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859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63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863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7863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7862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7862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862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7866" y="156007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866" y="1560071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7866" y="184806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1871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6025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1878" y="1757250"/>
            <a:ext cx="734060" cy="234950"/>
          </a:xfrm>
          <a:custGeom>
            <a:avLst/>
            <a:gdLst/>
            <a:ahLst/>
            <a:cxnLst/>
            <a:rect l="l" t="t" r="r" b="b"/>
            <a:pathLst>
              <a:path w="734060" h="234950">
                <a:moveTo>
                  <a:pt x="0" y="234811"/>
                </a:moveTo>
                <a:lnTo>
                  <a:pt x="733729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048" y="1731285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0" y="0"/>
                </a:moveTo>
                <a:lnTo>
                  <a:pt x="8347" y="8841"/>
                </a:lnTo>
                <a:lnTo>
                  <a:pt x="21162" y="16474"/>
                </a:lnTo>
                <a:lnTo>
                  <a:pt x="34138" y="21848"/>
                </a:lnTo>
                <a:lnTo>
                  <a:pt x="42965" y="23915"/>
                </a:lnTo>
                <a:lnTo>
                  <a:pt x="36978" y="30723"/>
                </a:lnTo>
                <a:lnTo>
                  <a:pt x="29534" y="42633"/>
                </a:lnTo>
                <a:lnTo>
                  <a:pt x="23531" y="56288"/>
                </a:lnTo>
                <a:lnTo>
                  <a:pt x="21869" y="68333"/>
                </a:lnTo>
              </a:path>
            </a:pathLst>
          </a:custGeom>
          <a:ln w="1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889" y="179218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6038" y="177321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896" y="183906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3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862" y="1668058"/>
            <a:ext cx="555625" cy="27940"/>
          </a:xfrm>
          <a:custGeom>
            <a:avLst/>
            <a:gdLst/>
            <a:ahLst/>
            <a:cxnLst/>
            <a:rect l="l" t="t" r="r" b="b"/>
            <a:pathLst>
              <a:path w="555625" h="27939">
                <a:moveTo>
                  <a:pt x="0" y="0"/>
                </a:moveTo>
                <a:lnTo>
                  <a:pt x="555359" y="27774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2081" y="1663229"/>
            <a:ext cx="31115" cy="62865"/>
          </a:xfrm>
          <a:custGeom>
            <a:avLst/>
            <a:gdLst/>
            <a:ahLst/>
            <a:cxnLst/>
            <a:rect l="l" t="t" r="r" b="b"/>
            <a:pathLst>
              <a:path w="31115" h="62864">
                <a:moveTo>
                  <a:pt x="3142" y="0"/>
                </a:moveTo>
                <a:lnTo>
                  <a:pt x="7265" y="9835"/>
                </a:lnTo>
                <a:lnTo>
                  <a:pt x="15430" y="20058"/>
                </a:lnTo>
                <a:lnTo>
                  <a:pt x="24424" y="28476"/>
                </a:lnTo>
                <a:lnTo>
                  <a:pt x="31032" y="32898"/>
                </a:lnTo>
                <a:lnTo>
                  <a:pt x="24015" y="36639"/>
                </a:lnTo>
                <a:lnTo>
                  <a:pt x="14227" y="44118"/>
                </a:lnTo>
                <a:lnTo>
                  <a:pt x="5083" y="53476"/>
                </a:lnTo>
                <a:lnTo>
                  <a:pt x="0" y="62851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5889" y="2262066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954108" y="2450917"/>
            <a:ext cx="29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01886" y="1867403"/>
            <a:ext cx="274320" cy="520700"/>
          </a:xfrm>
          <a:custGeom>
            <a:avLst/>
            <a:gdLst/>
            <a:ahLst/>
            <a:cxnLst/>
            <a:rect l="l" t="t" r="r" b="b"/>
            <a:pathLst>
              <a:path w="274320" h="520700">
                <a:moveTo>
                  <a:pt x="0" y="520664"/>
                </a:moveTo>
                <a:lnTo>
                  <a:pt x="274065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7020" y="1862171"/>
            <a:ext cx="55880" cy="41275"/>
          </a:xfrm>
          <a:custGeom>
            <a:avLst/>
            <a:gdLst/>
            <a:ahLst/>
            <a:cxnLst/>
            <a:rect l="l" t="t" r="r" b="b"/>
            <a:pathLst>
              <a:path w="55879" h="41275">
                <a:moveTo>
                  <a:pt x="0" y="11472"/>
                </a:moveTo>
                <a:lnTo>
                  <a:pt x="10680" y="11874"/>
                </a:lnTo>
                <a:lnTo>
                  <a:pt x="23417" y="8765"/>
                </a:lnTo>
                <a:lnTo>
                  <a:pt x="34864" y="4141"/>
                </a:lnTo>
                <a:lnTo>
                  <a:pt x="41672" y="0"/>
                </a:lnTo>
                <a:lnTo>
                  <a:pt x="42112" y="7956"/>
                </a:lnTo>
                <a:lnTo>
                  <a:pt x="44781" y="20009"/>
                </a:lnTo>
                <a:lnTo>
                  <a:pt x="49429" y="32269"/>
                </a:lnTo>
                <a:lnTo>
                  <a:pt x="55806" y="40846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898" y="71245"/>
            <a:ext cx="20681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Singly-linked</a:t>
            </a:r>
            <a:r>
              <a:rPr spc="150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89420" y="798042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20" y="1208963"/>
            <a:ext cx="4029710" cy="1741170"/>
          </a:xfrm>
          <a:custGeom>
            <a:avLst/>
            <a:gdLst/>
            <a:ahLst/>
            <a:cxnLst/>
            <a:rect l="l" t="t" r="r" b="b"/>
            <a:pathLst>
              <a:path w="4029710" h="1741170">
                <a:moveTo>
                  <a:pt x="0" y="1740712"/>
                </a:moveTo>
                <a:lnTo>
                  <a:pt x="4029151" y="1740712"/>
                </a:lnTo>
                <a:lnTo>
                  <a:pt x="4029151" y="0"/>
                </a:lnTo>
                <a:lnTo>
                  <a:pt x="0" y="0"/>
                </a:lnTo>
                <a:lnTo>
                  <a:pt x="0" y="1740712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608817"/>
            <a:ext cx="1754505" cy="23272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50" dirty="0">
                <a:solidFill>
                  <a:srgbClr val="FF0000"/>
                </a:solidFill>
                <a:latin typeface="Times New Roman"/>
                <a:cs typeface="Times New Roman"/>
              </a:rPr>
              <a:t>PushFront</a:t>
            </a:r>
            <a:r>
              <a:rPr sz="2050" spc="5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50" dirty="0">
                <a:solidFill>
                  <a:srgbClr val="FF0000"/>
                </a:solidFill>
                <a:latin typeface="Gill Sans MT"/>
                <a:cs typeface="Gill Sans MT"/>
              </a:rPr>
              <a:t>key</a:t>
            </a:r>
            <a:r>
              <a:rPr sz="2050" i="1" spc="-37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50" spc="-3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12700" marR="125095">
              <a:lnSpc>
                <a:spcPct val="107400"/>
              </a:lnSpc>
              <a:spcBef>
                <a:spcPts val="1065"/>
              </a:spcBef>
            </a:pPr>
            <a:r>
              <a:rPr sz="1700" i="1" spc="25" dirty="0">
                <a:latin typeface="Gill Sans MT"/>
                <a:cs typeface="Gill Sans MT"/>
              </a:rPr>
              <a:t>node </a:t>
            </a:r>
            <a:r>
              <a:rPr sz="1700" i="1" spc="-120" dirty="0">
                <a:latin typeface="Arial"/>
                <a:cs typeface="Arial"/>
              </a:rPr>
              <a:t>←</a:t>
            </a:r>
            <a:r>
              <a:rPr sz="1700" spc="-120" dirty="0">
                <a:latin typeface="Courier New"/>
                <a:cs typeface="Courier New"/>
              </a:rPr>
              <a:t>new </a:t>
            </a:r>
            <a:r>
              <a:rPr sz="1700" spc="-165" dirty="0">
                <a:latin typeface="Courier New"/>
                <a:cs typeface="Courier New"/>
              </a:rPr>
              <a:t>node  </a:t>
            </a:r>
            <a:r>
              <a:rPr sz="1700" i="1" spc="25" dirty="0">
                <a:latin typeface="Gill Sans MT"/>
                <a:cs typeface="Gill Sans MT"/>
              </a:rPr>
              <a:t>node</a:t>
            </a:r>
            <a:r>
              <a:rPr sz="1700" i="1" spc="25" dirty="0">
                <a:latin typeface="Arial"/>
                <a:cs typeface="Arial"/>
              </a:rPr>
              <a:t>.</a:t>
            </a:r>
            <a:r>
              <a:rPr sz="1700" i="1" spc="25" dirty="0">
                <a:latin typeface="Gill Sans MT"/>
                <a:cs typeface="Gill Sans MT"/>
              </a:rPr>
              <a:t>key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5" dirty="0">
                <a:latin typeface="Gill Sans MT"/>
                <a:cs typeface="Gill Sans MT"/>
              </a:rPr>
              <a:t>key  </a:t>
            </a:r>
            <a:r>
              <a:rPr sz="1700" i="1" spc="35" dirty="0">
                <a:latin typeface="Gill Sans MT"/>
                <a:cs typeface="Gill Sans MT"/>
              </a:rPr>
              <a:t>node</a:t>
            </a:r>
            <a:r>
              <a:rPr sz="1700" i="1" spc="35" dirty="0">
                <a:latin typeface="Arial"/>
                <a:cs typeface="Arial"/>
              </a:rPr>
              <a:t>.</a:t>
            </a:r>
            <a:r>
              <a:rPr sz="1700" i="1" spc="35" dirty="0">
                <a:latin typeface="Gill Sans MT"/>
                <a:cs typeface="Gill Sans MT"/>
              </a:rPr>
              <a:t>next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dirty="0">
                <a:latin typeface="Gill Sans MT"/>
                <a:cs typeface="Gill Sans MT"/>
              </a:rPr>
              <a:t>head  head </a:t>
            </a:r>
            <a:r>
              <a:rPr sz="1700" i="1" spc="15" dirty="0">
                <a:latin typeface="Arial"/>
                <a:cs typeface="Arial"/>
              </a:rPr>
              <a:t>←</a:t>
            </a:r>
            <a:r>
              <a:rPr sz="1700" i="1" spc="-310" dirty="0">
                <a:latin typeface="Arial"/>
                <a:cs typeface="Arial"/>
              </a:rPr>
              <a:t> </a:t>
            </a:r>
            <a:r>
              <a:rPr sz="1700" i="1" spc="25" dirty="0">
                <a:latin typeface="Gill Sans MT"/>
                <a:cs typeface="Gill Sans MT"/>
              </a:rPr>
              <a:t>node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-160" dirty="0">
                <a:latin typeface="Courier New"/>
                <a:cs typeface="Courier New"/>
              </a:rPr>
              <a:t>if </a:t>
            </a: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spc="15" dirty="0">
                <a:latin typeface="Tahoma"/>
                <a:cs typeface="Tahoma"/>
              </a:rPr>
              <a:t>=</a:t>
            </a:r>
            <a:r>
              <a:rPr sz="1700" spc="425" dirty="0">
                <a:latin typeface="Tahoma"/>
                <a:cs typeface="Tahoma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nil:</a:t>
            </a:r>
            <a:endParaRPr sz="1700">
              <a:latin typeface="Courier New"/>
              <a:cs typeface="Courier New"/>
            </a:endParaRPr>
          </a:p>
          <a:p>
            <a:pPr marR="248285" algn="ctr">
              <a:lnSpc>
                <a:spcPct val="100000"/>
              </a:lnSpc>
              <a:spcBef>
                <a:spcPts val="155"/>
              </a:spcBef>
            </a:pP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i="1" spc="15" dirty="0">
                <a:latin typeface="Arial"/>
                <a:cs typeface="Arial"/>
              </a:rPr>
              <a:t>←</a:t>
            </a:r>
            <a:r>
              <a:rPr sz="1700" i="1" spc="100" dirty="0">
                <a:latin typeface="Arial"/>
                <a:cs typeface="Arial"/>
              </a:rPr>
              <a:t> </a:t>
            </a:r>
            <a:r>
              <a:rPr sz="1700" i="1" dirty="0">
                <a:latin typeface="Gill Sans MT"/>
                <a:cs typeface="Gill Sans MT"/>
              </a:rPr>
              <a:t>head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898" y="71245"/>
            <a:ext cx="20681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Singly-linked</a:t>
            </a:r>
            <a:r>
              <a:rPr spc="150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89420" y="909383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20" y="1320304"/>
            <a:ext cx="4029710" cy="1462405"/>
          </a:xfrm>
          <a:custGeom>
            <a:avLst/>
            <a:gdLst/>
            <a:ahLst/>
            <a:cxnLst/>
            <a:rect l="l" t="t" r="r" b="b"/>
            <a:pathLst>
              <a:path w="4029710" h="1462405">
                <a:moveTo>
                  <a:pt x="0" y="1462354"/>
                </a:moveTo>
                <a:lnTo>
                  <a:pt x="4029151" y="1462354"/>
                </a:lnTo>
                <a:lnTo>
                  <a:pt x="4029151" y="0"/>
                </a:lnTo>
                <a:lnTo>
                  <a:pt x="0" y="0"/>
                </a:lnTo>
                <a:lnTo>
                  <a:pt x="0" y="1462354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720158"/>
            <a:ext cx="2110105" cy="20485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40" dirty="0">
                <a:solidFill>
                  <a:srgbClr val="FF0000"/>
                </a:solidFill>
                <a:latin typeface="Times New Roman"/>
                <a:cs typeface="Times New Roman"/>
              </a:rPr>
              <a:t>PopFront</a:t>
            </a:r>
            <a:r>
              <a:rPr sz="2050" spc="40" dirty="0">
                <a:solidFill>
                  <a:srgbClr val="FF0000"/>
                </a:solidFill>
                <a:latin typeface="Tahoma"/>
                <a:cs typeface="Tahoma"/>
              </a:rPr>
              <a:t>()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700" spc="-160" dirty="0">
                <a:latin typeface="Courier New"/>
                <a:cs typeface="Courier New"/>
              </a:rPr>
              <a:t>if </a:t>
            </a:r>
            <a:r>
              <a:rPr sz="1700" i="1" dirty="0">
                <a:latin typeface="Gill Sans MT"/>
                <a:cs typeface="Gill Sans MT"/>
              </a:rPr>
              <a:t>head </a:t>
            </a:r>
            <a:r>
              <a:rPr sz="1700" spc="15" dirty="0">
                <a:latin typeface="Tahoma"/>
                <a:cs typeface="Tahoma"/>
              </a:rPr>
              <a:t>=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nil:</a:t>
            </a:r>
            <a:endParaRPr sz="1700">
              <a:latin typeface="Courier New"/>
              <a:cs typeface="Courier New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sz="1700" spc="-165" dirty="0">
                <a:latin typeface="Courier New"/>
                <a:cs typeface="Courier New"/>
              </a:rPr>
              <a:t>ERROR: </a:t>
            </a:r>
            <a:r>
              <a:rPr sz="1700" spc="-160" dirty="0">
                <a:latin typeface="Courier New"/>
                <a:cs typeface="Courier New"/>
              </a:rPr>
              <a:t>empty</a:t>
            </a:r>
            <a:r>
              <a:rPr sz="1700" spc="-204" dirty="0">
                <a:latin typeface="Courier New"/>
                <a:cs typeface="Courier New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list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i="1" dirty="0">
                <a:latin typeface="Gill Sans MT"/>
                <a:cs typeface="Gill Sans MT"/>
              </a:rPr>
              <a:t>head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dirty="0">
                <a:latin typeface="Gill Sans MT"/>
                <a:cs typeface="Gill Sans MT"/>
              </a:rPr>
              <a:t>head</a:t>
            </a:r>
            <a:r>
              <a:rPr sz="1700" i="1" spc="-150" dirty="0">
                <a:latin typeface="Gill Sans MT"/>
                <a:cs typeface="Gill Sans MT"/>
              </a:rPr>
              <a:t> </a:t>
            </a:r>
            <a:r>
              <a:rPr sz="1700" i="1" spc="15" dirty="0">
                <a:latin typeface="Arial"/>
                <a:cs typeface="Arial"/>
              </a:rPr>
              <a:t>.</a:t>
            </a:r>
            <a:r>
              <a:rPr sz="1700" i="1" spc="15" dirty="0">
                <a:latin typeface="Gill Sans MT"/>
                <a:cs typeface="Gill Sans MT"/>
              </a:rPr>
              <a:t>next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-160" dirty="0">
                <a:latin typeface="Courier New"/>
                <a:cs typeface="Courier New"/>
              </a:rPr>
              <a:t>if </a:t>
            </a:r>
            <a:r>
              <a:rPr sz="1700" i="1" dirty="0">
                <a:latin typeface="Gill Sans MT"/>
                <a:cs typeface="Gill Sans MT"/>
              </a:rPr>
              <a:t>head </a:t>
            </a:r>
            <a:r>
              <a:rPr sz="1700" spc="15" dirty="0">
                <a:latin typeface="Tahoma"/>
                <a:cs typeface="Tahoma"/>
              </a:rPr>
              <a:t>=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nil:</a:t>
            </a:r>
            <a:endParaRPr sz="1700">
              <a:latin typeface="Courier New"/>
              <a:cs typeface="Courier New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i="1" spc="15" dirty="0">
                <a:latin typeface="Arial"/>
                <a:cs typeface="Arial"/>
              </a:rPr>
              <a:t>←</a:t>
            </a:r>
            <a:r>
              <a:rPr sz="1700" i="1" spc="500" dirty="0">
                <a:latin typeface="Arial"/>
                <a:cs typeface="Arial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nil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898" y="71245"/>
            <a:ext cx="20681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Singly-linked</a:t>
            </a:r>
            <a:r>
              <a:rPr spc="150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89420" y="575360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20" y="986282"/>
            <a:ext cx="4029710" cy="2297430"/>
          </a:xfrm>
          <a:custGeom>
            <a:avLst/>
            <a:gdLst/>
            <a:ahLst/>
            <a:cxnLst/>
            <a:rect l="l" t="t" r="r" b="b"/>
            <a:pathLst>
              <a:path w="4029710" h="2297429">
                <a:moveTo>
                  <a:pt x="0" y="2297417"/>
                </a:moveTo>
                <a:lnTo>
                  <a:pt x="4029151" y="2297417"/>
                </a:lnTo>
                <a:lnTo>
                  <a:pt x="4029151" y="0"/>
                </a:lnTo>
                <a:lnTo>
                  <a:pt x="0" y="0"/>
                </a:lnTo>
                <a:lnTo>
                  <a:pt x="0" y="2297417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86151"/>
            <a:ext cx="1624330" cy="14922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-5" dirty="0">
                <a:solidFill>
                  <a:srgbClr val="FF0000"/>
                </a:solidFill>
                <a:latin typeface="Times New Roman"/>
                <a:cs typeface="Times New Roman"/>
              </a:rPr>
              <a:t>PushBack</a:t>
            </a:r>
            <a:r>
              <a:rPr sz="2050" spc="-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5" dirty="0">
                <a:solidFill>
                  <a:srgbClr val="FF0000"/>
                </a:solidFill>
                <a:latin typeface="Gill Sans MT"/>
                <a:cs typeface="Gill Sans MT"/>
              </a:rPr>
              <a:t>key</a:t>
            </a:r>
            <a:r>
              <a:rPr sz="2050" i="1" spc="-38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50" spc="-3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12700" marR="20320">
              <a:lnSpc>
                <a:spcPct val="107400"/>
              </a:lnSpc>
              <a:spcBef>
                <a:spcPts val="1065"/>
              </a:spcBef>
            </a:pPr>
            <a:r>
              <a:rPr sz="1700" i="1" spc="25" dirty="0">
                <a:latin typeface="Gill Sans MT"/>
                <a:cs typeface="Gill Sans MT"/>
              </a:rPr>
              <a:t>node </a:t>
            </a:r>
            <a:r>
              <a:rPr sz="1700" i="1" spc="-120" dirty="0">
                <a:latin typeface="Arial"/>
                <a:cs typeface="Arial"/>
              </a:rPr>
              <a:t>←</a:t>
            </a:r>
            <a:r>
              <a:rPr sz="1700" spc="-120" dirty="0">
                <a:latin typeface="Courier New"/>
                <a:cs typeface="Courier New"/>
              </a:rPr>
              <a:t>new </a:t>
            </a:r>
            <a:r>
              <a:rPr sz="1700" spc="-165" dirty="0">
                <a:latin typeface="Courier New"/>
                <a:cs typeface="Courier New"/>
              </a:rPr>
              <a:t>node  </a:t>
            </a:r>
            <a:r>
              <a:rPr sz="1700" i="1" spc="25" dirty="0">
                <a:latin typeface="Gill Sans MT"/>
                <a:cs typeface="Gill Sans MT"/>
              </a:rPr>
              <a:t>node</a:t>
            </a:r>
            <a:r>
              <a:rPr sz="1700" i="1" spc="25" dirty="0">
                <a:latin typeface="Arial"/>
                <a:cs typeface="Arial"/>
              </a:rPr>
              <a:t>.</a:t>
            </a:r>
            <a:r>
              <a:rPr sz="1700" i="1" spc="25" dirty="0">
                <a:latin typeface="Gill Sans MT"/>
                <a:cs typeface="Gill Sans MT"/>
              </a:rPr>
              <a:t>key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5" dirty="0">
                <a:latin typeface="Gill Sans MT"/>
                <a:cs typeface="Gill Sans MT"/>
              </a:rPr>
              <a:t>key  </a:t>
            </a:r>
            <a:r>
              <a:rPr sz="1700" i="1" spc="35" dirty="0">
                <a:latin typeface="Gill Sans MT"/>
                <a:cs typeface="Gill Sans MT"/>
              </a:rPr>
              <a:t>node</a:t>
            </a:r>
            <a:r>
              <a:rPr sz="1700" i="1" spc="35" dirty="0">
                <a:latin typeface="Arial"/>
                <a:cs typeface="Arial"/>
              </a:rPr>
              <a:t>.</a:t>
            </a:r>
            <a:r>
              <a:rPr sz="1700" i="1" spc="35" dirty="0">
                <a:latin typeface="Gill Sans MT"/>
                <a:cs typeface="Gill Sans MT"/>
              </a:rPr>
              <a:t>next</a:t>
            </a:r>
            <a:r>
              <a:rPr sz="1700" i="1" spc="100" dirty="0">
                <a:latin typeface="Gill Sans MT"/>
                <a:cs typeface="Gill Sans MT"/>
              </a:rPr>
              <a:t> </a:t>
            </a:r>
            <a:r>
              <a:rPr sz="1700" spc="-120" dirty="0">
                <a:latin typeface="Tahoma"/>
                <a:cs typeface="Tahoma"/>
              </a:rPr>
              <a:t>=</a:t>
            </a:r>
            <a:r>
              <a:rPr sz="1700" spc="-120" dirty="0">
                <a:latin typeface="Courier New"/>
                <a:cs typeface="Courier New"/>
              </a:rPr>
              <a:t>nil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898" y="71245"/>
            <a:ext cx="20681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Singly-linked</a:t>
            </a:r>
            <a:r>
              <a:rPr spc="150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89420" y="575360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20" y="986282"/>
            <a:ext cx="4029710" cy="2297430"/>
          </a:xfrm>
          <a:custGeom>
            <a:avLst/>
            <a:gdLst/>
            <a:ahLst/>
            <a:cxnLst/>
            <a:rect l="l" t="t" r="r" b="b"/>
            <a:pathLst>
              <a:path w="4029710" h="2297429">
                <a:moveTo>
                  <a:pt x="0" y="2297417"/>
                </a:moveTo>
                <a:lnTo>
                  <a:pt x="4029151" y="2297417"/>
                </a:lnTo>
                <a:lnTo>
                  <a:pt x="4029151" y="0"/>
                </a:lnTo>
                <a:lnTo>
                  <a:pt x="0" y="0"/>
                </a:lnTo>
                <a:lnTo>
                  <a:pt x="0" y="2297417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86151"/>
            <a:ext cx="2052320" cy="20485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-5" dirty="0">
                <a:solidFill>
                  <a:srgbClr val="FF0000"/>
                </a:solidFill>
                <a:latin typeface="Times New Roman"/>
                <a:cs typeface="Times New Roman"/>
              </a:rPr>
              <a:t>PushBack</a:t>
            </a:r>
            <a:r>
              <a:rPr sz="2050" spc="-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5" dirty="0">
                <a:solidFill>
                  <a:srgbClr val="FF0000"/>
                </a:solidFill>
                <a:latin typeface="Gill Sans MT"/>
                <a:cs typeface="Gill Sans MT"/>
              </a:rPr>
              <a:t>key</a:t>
            </a:r>
            <a:r>
              <a:rPr sz="2050" i="1" spc="-36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50" spc="-3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12700" marR="448309">
              <a:lnSpc>
                <a:spcPct val="107400"/>
              </a:lnSpc>
              <a:spcBef>
                <a:spcPts val="1065"/>
              </a:spcBef>
            </a:pPr>
            <a:r>
              <a:rPr sz="1700" i="1" spc="25" dirty="0">
                <a:latin typeface="Gill Sans MT"/>
                <a:cs typeface="Gill Sans MT"/>
              </a:rPr>
              <a:t>node </a:t>
            </a:r>
            <a:r>
              <a:rPr sz="1700" i="1" spc="-120" dirty="0">
                <a:latin typeface="Arial"/>
                <a:cs typeface="Arial"/>
              </a:rPr>
              <a:t>←</a:t>
            </a:r>
            <a:r>
              <a:rPr sz="1700" spc="-120" dirty="0">
                <a:latin typeface="Courier New"/>
                <a:cs typeface="Courier New"/>
              </a:rPr>
              <a:t>new </a:t>
            </a:r>
            <a:r>
              <a:rPr sz="1700" spc="-165" dirty="0">
                <a:latin typeface="Courier New"/>
                <a:cs typeface="Courier New"/>
              </a:rPr>
              <a:t>node  </a:t>
            </a:r>
            <a:r>
              <a:rPr sz="1700" i="1" spc="25" dirty="0">
                <a:latin typeface="Gill Sans MT"/>
                <a:cs typeface="Gill Sans MT"/>
              </a:rPr>
              <a:t>node</a:t>
            </a:r>
            <a:r>
              <a:rPr sz="1700" i="1" spc="25" dirty="0">
                <a:latin typeface="Arial"/>
                <a:cs typeface="Arial"/>
              </a:rPr>
              <a:t>.</a:t>
            </a:r>
            <a:r>
              <a:rPr sz="1700" i="1" spc="25" dirty="0">
                <a:latin typeface="Gill Sans MT"/>
                <a:cs typeface="Gill Sans MT"/>
              </a:rPr>
              <a:t>key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5" dirty="0">
                <a:latin typeface="Gill Sans MT"/>
                <a:cs typeface="Gill Sans MT"/>
              </a:rPr>
              <a:t>key  </a:t>
            </a:r>
            <a:r>
              <a:rPr sz="1700" i="1" spc="35" dirty="0">
                <a:latin typeface="Gill Sans MT"/>
                <a:cs typeface="Gill Sans MT"/>
              </a:rPr>
              <a:t>node</a:t>
            </a:r>
            <a:r>
              <a:rPr sz="1700" i="1" spc="35" dirty="0">
                <a:latin typeface="Arial"/>
                <a:cs typeface="Arial"/>
              </a:rPr>
              <a:t>.</a:t>
            </a:r>
            <a:r>
              <a:rPr sz="1700" i="1" spc="35" dirty="0">
                <a:latin typeface="Gill Sans MT"/>
                <a:cs typeface="Gill Sans MT"/>
              </a:rPr>
              <a:t>next </a:t>
            </a:r>
            <a:r>
              <a:rPr sz="1700" spc="-120" dirty="0">
                <a:latin typeface="Tahoma"/>
                <a:cs typeface="Tahoma"/>
              </a:rPr>
              <a:t>=</a:t>
            </a:r>
            <a:r>
              <a:rPr sz="1700" spc="-120" dirty="0">
                <a:latin typeface="Courier New"/>
                <a:cs typeface="Courier New"/>
              </a:rPr>
              <a:t>nil  </a:t>
            </a:r>
            <a:r>
              <a:rPr sz="1700" spc="-160" dirty="0">
                <a:latin typeface="Courier New"/>
                <a:cs typeface="Courier New"/>
              </a:rPr>
              <a:t>if </a:t>
            </a: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spc="15" dirty="0">
                <a:latin typeface="Tahoma"/>
                <a:cs typeface="Tahoma"/>
              </a:rPr>
              <a:t>=</a:t>
            </a:r>
            <a:r>
              <a:rPr sz="1700" spc="409" dirty="0">
                <a:latin typeface="Tahoma"/>
                <a:cs typeface="Tahoma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nil:</a:t>
            </a:r>
            <a:endParaRPr sz="1700">
              <a:latin typeface="Courier New"/>
              <a:cs typeface="Courier New"/>
            </a:endParaRPr>
          </a:p>
          <a:p>
            <a:pPr marL="231775">
              <a:lnSpc>
                <a:spcPct val="100000"/>
              </a:lnSpc>
              <a:spcBef>
                <a:spcPts val="150"/>
              </a:spcBef>
            </a:pPr>
            <a:r>
              <a:rPr sz="1700" i="1" dirty="0">
                <a:latin typeface="Gill Sans MT"/>
                <a:cs typeface="Gill Sans MT"/>
              </a:rPr>
              <a:t>head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i="1" spc="15" dirty="0">
                <a:latin typeface="Arial"/>
                <a:cs typeface="Arial"/>
              </a:rPr>
              <a:t>←</a:t>
            </a:r>
            <a:r>
              <a:rPr sz="1700" i="1" spc="-235" dirty="0">
                <a:latin typeface="Arial"/>
                <a:cs typeface="Arial"/>
              </a:rPr>
              <a:t> </a:t>
            </a:r>
            <a:r>
              <a:rPr sz="1700" i="1" spc="25" dirty="0">
                <a:latin typeface="Gill Sans MT"/>
                <a:cs typeface="Gill Sans MT"/>
              </a:rPr>
              <a:t>node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898" y="71245"/>
            <a:ext cx="20681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Singly-linked</a:t>
            </a:r>
            <a:r>
              <a:rPr spc="150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89420" y="575360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20" y="986282"/>
            <a:ext cx="4029710" cy="2297430"/>
          </a:xfrm>
          <a:custGeom>
            <a:avLst/>
            <a:gdLst/>
            <a:ahLst/>
            <a:cxnLst/>
            <a:rect l="l" t="t" r="r" b="b"/>
            <a:pathLst>
              <a:path w="4029710" h="2297429">
                <a:moveTo>
                  <a:pt x="0" y="2297417"/>
                </a:moveTo>
                <a:lnTo>
                  <a:pt x="4029151" y="2297417"/>
                </a:lnTo>
                <a:lnTo>
                  <a:pt x="4029151" y="0"/>
                </a:lnTo>
                <a:lnTo>
                  <a:pt x="0" y="0"/>
                </a:lnTo>
                <a:lnTo>
                  <a:pt x="0" y="2297417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86151"/>
            <a:ext cx="2052320" cy="28835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-5" dirty="0">
                <a:solidFill>
                  <a:srgbClr val="FF0000"/>
                </a:solidFill>
                <a:latin typeface="Times New Roman"/>
                <a:cs typeface="Times New Roman"/>
              </a:rPr>
              <a:t>PushBack</a:t>
            </a:r>
            <a:r>
              <a:rPr sz="2050" spc="-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5" dirty="0">
                <a:solidFill>
                  <a:srgbClr val="FF0000"/>
                </a:solidFill>
                <a:latin typeface="Gill Sans MT"/>
                <a:cs typeface="Gill Sans MT"/>
              </a:rPr>
              <a:t>key</a:t>
            </a:r>
            <a:r>
              <a:rPr sz="2050" i="1" spc="-36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50" spc="-3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12700" marR="448309">
              <a:lnSpc>
                <a:spcPct val="107400"/>
              </a:lnSpc>
              <a:spcBef>
                <a:spcPts val="1065"/>
              </a:spcBef>
            </a:pPr>
            <a:r>
              <a:rPr sz="1700" i="1" spc="25" dirty="0">
                <a:latin typeface="Gill Sans MT"/>
                <a:cs typeface="Gill Sans MT"/>
              </a:rPr>
              <a:t>node </a:t>
            </a:r>
            <a:r>
              <a:rPr sz="1700" i="1" spc="-120" dirty="0">
                <a:latin typeface="Arial"/>
                <a:cs typeface="Arial"/>
              </a:rPr>
              <a:t>←</a:t>
            </a:r>
            <a:r>
              <a:rPr sz="1700" spc="-120" dirty="0">
                <a:latin typeface="Courier New"/>
                <a:cs typeface="Courier New"/>
              </a:rPr>
              <a:t>new </a:t>
            </a:r>
            <a:r>
              <a:rPr sz="1700" spc="-165" dirty="0">
                <a:latin typeface="Courier New"/>
                <a:cs typeface="Courier New"/>
              </a:rPr>
              <a:t>node  </a:t>
            </a:r>
            <a:r>
              <a:rPr sz="1700" i="1" spc="25" dirty="0">
                <a:latin typeface="Gill Sans MT"/>
                <a:cs typeface="Gill Sans MT"/>
              </a:rPr>
              <a:t>node</a:t>
            </a:r>
            <a:r>
              <a:rPr sz="1700" i="1" spc="25" dirty="0">
                <a:latin typeface="Arial"/>
                <a:cs typeface="Arial"/>
              </a:rPr>
              <a:t>.</a:t>
            </a:r>
            <a:r>
              <a:rPr sz="1700" i="1" spc="25" dirty="0">
                <a:latin typeface="Gill Sans MT"/>
                <a:cs typeface="Gill Sans MT"/>
              </a:rPr>
              <a:t>key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5" dirty="0">
                <a:latin typeface="Gill Sans MT"/>
                <a:cs typeface="Gill Sans MT"/>
              </a:rPr>
              <a:t>key  </a:t>
            </a:r>
            <a:r>
              <a:rPr sz="1700" i="1" spc="35" dirty="0">
                <a:latin typeface="Gill Sans MT"/>
                <a:cs typeface="Gill Sans MT"/>
              </a:rPr>
              <a:t>node</a:t>
            </a:r>
            <a:r>
              <a:rPr sz="1700" i="1" spc="35" dirty="0">
                <a:latin typeface="Arial"/>
                <a:cs typeface="Arial"/>
              </a:rPr>
              <a:t>.</a:t>
            </a:r>
            <a:r>
              <a:rPr sz="1700" i="1" spc="35" dirty="0">
                <a:latin typeface="Gill Sans MT"/>
                <a:cs typeface="Gill Sans MT"/>
              </a:rPr>
              <a:t>next </a:t>
            </a:r>
            <a:r>
              <a:rPr sz="1700" spc="-120" dirty="0">
                <a:latin typeface="Tahoma"/>
                <a:cs typeface="Tahoma"/>
              </a:rPr>
              <a:t>=</a:t>
            </a:r>
            <a:r>
              <a:rPr sz="1700" spc="-120" dirty="0">
                <a:latin typeface="Courier New"/>
                <a:cs typeface="Courier New"/>
              </a:rPr>
              <a:t>nil  </a:t>
            </a:r>
            <a:r>
              <a:rPr sz="1700" spc="-160" dirty="0">
                <a:latin typeface="Courier New"/>
                <a:cs typeface="Courier New"/>
              </a:rPr>
              <a:t>if </a:t>
            </a: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spc="15" dirty="0">
                <a:latin typeface="Tahoma"/>
                <a:cs typeface="Tahoma"/>
              </a:rPr>
              <a:t>=</a:t>
            </a:r>
            <a:r>
              <a:rPr sz="1700" spc="409" dirty="0">
                <a:latin typeface="Tahoma"/>
                <a:cs typeface="Tahoma"/>
              </a:rPr>
              <a:t> </a:t>
            </a:r>
            <a:r>
              <a:rPr sz="1700" spc="-165" dirty="0">
                <a:latin typeface="Courier New"/>
                <a:cs typeface="Courier New"/>
              </a:rPr>
              <a:t>nil:</a:t>
            </a:r>
            <a:endParaRPr sz="1700">
              <a:latin typeface="Courier New"/>
              <a:cs typeface="Courier New"/>
            </a:endParaRPr>
          </a:p>
          <a:p>
            <a:pPr marL="231775">
              <a:lnSpc>
                <a:spcPct val="100000"/>
              </a:lnSpc>
              <a:spcBef>
                <a:spcPts val="150"/>
              </a:spcBef>
            </a:pPr>
            <a:r>
              <a:rPr sz="1700" i="1" dirty="0">
                <a:latin typeface="Gill Sans MT"/>
                <a:cs typeface="Gill Sans MT"/>
              </a:rPr>
              <a:t>head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i="1" spc="15" dirty="0">
                <a:latin typeface="Arial"/>
                <a:cs typeface="Arial"/>
              </a:rPr>
              <a:t>←</a:t>
            </a:r>
            <a:r>
              <a:rPr sz="1700" i="1" spc="-235" dirty="0">
                <a:latin typeface="Arial"/>
                <a:cs typeface="Arial"/>
              </a:rPr>
              <a:t> </a:t>
            </a:r>
            <a:r>
              <a:rPr sz="1700" i="1" spc="25" dirty="0">
                <a:latin typeface="Gill Sans MT"/>
                <a:cs typeface="Gill Sans MT"/>
              </a:rPr>
              <a:t>node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-165" dirty="0">
                <a:latin typeface="Courier New"/>
                <a:cs typeface="Courier New"/>
              </a:rPr>
              <a:t>else:</a:t>
            </a:r>
            <a:endParaRPr sz="1700">
              <a:latin typeface="Courier New"/>
              <a:cs typeface="Courier New"/>
            </a:endParaRPr>
          </a:p>
          <a:p>
            <a:pPr marL="231775" marR="327660">
              <a:lnSpc>
                <a:spcPct val="107400"/>
              </a:lnSpc>
            </a:pP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i="1" spc="15" dirty="0">
                <a:latin typeface="Arial"/>
                <a:cs typeface="Arial"/>
              </a:rPr>
              <a:t>.</a:t>
            </a:r>
            <a:r>
              <a:rPr sz="1700" i="1" spc="15" dirty="0">
                <a:latin typeface="Gill Sans MT"/>
                <a:cs typeface="Gill Sans MT"/>
              </a:rPr>
              <a:t>next </a:t>
            </a:r>
            <a:r>
              <a:rPr sz="1700" i="1" spc="15" dirty="0">
                <a:latin typeface="Arial"/>
                <a:cs typeface="Arial"/>
              </a:rPr>
              <a:t>←</a:t>
            </a:r>
            <a:r>
              <a:rPr sz="1700" i="1" spc="-295" dirty="0">
                <a:latin typeface="Arial"/>
                <a:cs typeface="Arial"/>
              </a:rPr>
              <a:t> </a:t>
            </a:r>
            <a:r>
              <a:rPr sz="1700" i="1" spc="25" dirty="0">
                <a:latin typeface="Gill Sans MT"/>
                <a:cs typeface="Gill Sans MT"/>
              </a:rPr>
              <a:t>node  </a:t>
            </a: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i="1" spc="15" dirty="0">
                <a:latin typeface="Arial"/>
                <a:cs typeface="Arial"/>
              </a:rPr>
              <a:t>←</a:t>
            </a:r>
            <a:r>
              <a:rPr sz="1700" i="1" spc="110" dirty="0">
                <a:latin typeface="Arial"/>
                <a:cs typeface="Arial"/>
              </a:rPr>
              <a:t> </a:t>
            </a:r>
            <a:r>
              <a:rPr sz="1700" i="1" spc="25" dirty="0">
                <a:latin typeface="Gill Sans MT"/>
                <a:cs typeface="Gill Sans MT"/>
              </a:rPr>
              <a:t>node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9898" y="71245"/>
            <a:ext cx="20681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60" dirty="0">
                <a:solidFill>
                  <a:srgbClr val="006EB8"/>
                </a:solidFill>
                <a:latin typeface="Calibri"/>
                <a:cs typeface="Calibri"/>
              </a:rPr>
              <a:t>Singly-linked</a:t>
            </a:r>
            <a:r>
              <a:rPr sz="2450" spc="15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2450" spc="5" dirty="0">
                <a:solidFill>
                  <a:srgbClr val="006EB8"/>
                </a:solidFill>
                <a:latin typeface="Calibri"/>
                <a:cs typeface="Calibri"/>
              </a:rPr>
              <a:t>List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946" y="515104"/>
            <a:ext cx="4025900" cy="390525"/>
          </a:xfrm>
          <a:custGeom>
            <a:avLst/>
            <a:gdLst/>
            <a:ahLst/>
            <a:cxnLst/>
            <a:rect l="l" t="t" r="r" b="b"/>
            <a:pathLst>
              <a:path w="4025900" h="390525">
                <a:moveTo>
                  <a:pt x="0" y="390387"/>
                </a:moveTo>
                <a:lnTo>
                  <a:pt x="4025421" y="390387"/>
                </a:lnTo>
                <a:lnTo>
                  <a:pt x="4025421" y="0"/>
                </a:lnTo>
                <a:lnTo>
                  <a:pt x="0" y="0"/>
                </a:lnTo>
                <a:lnTo>
                  <a:pt x="0" y="39038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06898"/>
            <a:ext cx="1075055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-35" dirty="0">
                <a:solidFill>
                  <a:srgbClr val="FF0000"/>
                </a:solidFill>
                <a:latin typeface="Times New Roman"/>
                <a:cs typeface="Times New Roman"/>
              </a:rPr>
              <a:t>PopBack</a:t>
            </a:r>
            <a:r>
              <a:rPr sz="1950" spc="-35" dirty="0">
                <a:solidFill>
                  <a:srgbClr val="FF0000"/>
                </a:solidFill>
                <a:latin typeface="Tahoma"/>
                <a:cs typeface="Tahoma"/>
              </a:rPr>
              <a:t>()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946" y="905491"/>
            <a:ext cx="4025900" cy="2367280"/>
          </a:xfrm>
          <a:custGeom>
            <a:avLst/>
            <a:gdLst/>
            <a:ahLst/>
            <a:cxnLst/>
            <a:rect l="l" t="t" r="r" b="b"/>
            <a:pathLst>
              <a:path w="4025900" h="2367279">
                <a:moveTo>
                  <a:pt x="0" y="2367264"/>
                </a:moveTo>
                <a:lnTo>
                  <a:pt x="4025421" y="2367264"/>
                </a:lnTo>
                <a:lnTo>
                  <a:pt x="4025421" y="0"/>
                </a:lnTo>
                <a:lnTo>
                  <a:pt x="0" y="0"/>
                </a:lnTo>
                <a:lnTo>
                  <a:pt x="0" y="2367264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898" y="71245"/>
            <a:ext cx="20681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Singly-linked</a:t>
            </a:r>
            <a:r>
              <a:rPr spc="150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92946" y="515104"/>
            <a:ext cx="4025900" cy="390525"/>
          </a:xfrm>
          <a:custGeom>
            <a:avLst/>
            <a:gdLst/>
            <a:ahLst/>
            <a:cxnLst/>
            <a:rect l="l" t="t" r="r" b="b"/>
            <a:pathLst>
              <a:path w="4025900" h="390525">
                <a:moveTo>
                  <a:pt x="0" y="390387"/>
                </a:moveTo>
                <a:lnTo>
                  <a:pt x="4025421" y="390387"/>
                </a:lnTo>
                <a:lnTo>
                  <a:pt x="4025421" y="0"/>
                </a:lnTo>
                <a:lnTo>
                  <a:pt x="0" y="0"/>
                </a:lnTo>
                <a:lnTo>
                  <a:pt x="0" y="39038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946" y="905491"/>
            <a:ext cx="4025900" cy="2367280"/>
          </a:xfrm>
          <a:custGeom>
            <a:avLst/>
            <a:gdLst/>
            <a:ahLst/>
            <a:cxnLst/>
            <a:rect l="l" t="t" r="r" b="b"/>
            <a:pathLst>
              <a:path w="4025900" h="2367279">
                <a:moveTo>
                  <a:pt x="0" y="2367264"/>
                </a:moveTo>
                <a:lnTo>
                  <a:pt x="4025421" y="2367264"/>
                </a:lnTo>
                <a:lnTo>
                  <a:pt x="4025421" y="0"/>
                </a:lnTo>
                <a:lnTo>
                  <a:pt x="0" y="0"/>
                </a:lnTo>
                <a:lnTo>
                  <a:pt x="0" y="2367264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06898"/>
            <a:ext cx="1470025" cy="8616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-35" dirty="0">
                <a:solidFill>
                  <a:srgbClr val="FF0000"/>
                </a:solidFill>
                <a:latin typeface="Times New Roman"/>
                <a:cs typeface="Times New Roman"/>
              </a:rPr>
              <a:t>PopBack</a:t>
            </a:r>
            <a:r>
              <a:rPr sz="1950" spc="-35" dirty="0">
                <a:solidFill>
                  <a:srgbClr val="FF0000"/>
                </a:solidFill>
                <a:latin typeface="Tahoma"/>
                <a:cs typeface="Tahoma"/>
              </a:rPr>
              <a:t>()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45" dirty="0">
                <a:latin typeface="Courier New"/>
                <a:cs typeface="Courier New"/>
              </a:rPr>
              <a:t>if </a:t>
            </a:r>
            <a:r>
              <a:rPr sz="1600" i="1" spc="5" dirty="0">
                <a:latin typeface="Gill Sans MT"/>
                <a:cs typeface="Gill Sans MT"/>
              </a:rPr>
              <a:t>head </a:t>
            </a:r>
            <a:r>
              <a:rPr sz="1600" spc="-140" dirty="0">
                <a:latin typeface="Courier New"/>
                <a:cs typeface="Courier New"/>
              </a:rPr>
              <a:t>=</a:t>
            </a:r>
            <a:r>
              <a:rPr sz="1600" spc="-145" dirty="0">
                <a:latin typeface="Courier New"/>
                <a:cs typeface="Courier New"/>
              </a:rPr>
              <a:t> nil: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0094" y="1093760"/>
            <a:ext cx="1797685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45" dirty="0">
                <a:latin typeface="Courier New"/>
                <a:cs typeface="Courier New"/>
              </a:rPr>
              <a:t>ERROR: empty</a:t>
            </a:r>
            <a:r>
              <a:rPr sz="1600" spc="-210" dirty="0">
                <a:latin typeface="Courier New"/>
                <a:cs typeface="Courier New"/>
              </a:rPr>
              <a:t> </a:t>
            </a:r>
            <a:r>
              <a:rPr sz="1600" spc="-145" dirty="0">
                <a:latin typeface="Courier New"/>
                <a:cs typeface="Courier New"/>
              </a:rPr>
              <a:t>list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898" y="71245"/>
            <a:ext cx="20681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Singly-linked</a:t>
            </a:r>
            <a:r>
              <a:rPr spc="150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92946" y="515104"/>
            <a:ext cx="4025900" cy="390525"/>
          </a:xfrm>
          <a:custGeom>
            <a:avLst/>
            <a:gdLst/>
            <a:ahLst/>
            <a:cxnLst/>
            <a:rect l="l" t="t" r="r" b="b"/>
            <a:pathLst>
              <a:path w="4025900" h="390525">
                <a:moveTo>
                  <a:pt x="0" y="390387"/>
                </a:moveTo>
                <a:lnTo>
                  <a:pt x="4025421" y="390387"/>
                </a:lnTo>
                <a:lnTo>
                  <a:pt x="4025421" y="0"/>
                </a:lnTo>
                <a:lnTo>
                  <a:pt x="0" y="0"/>
                </a:lnTo>
                <a:lnTo>
                  <a:pt x="0" y="39038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946" y="905491"/>
            <a:ext cx="4025900" cy="2367280"/>
          </a:xfrm>
          <a:custGeom>
            <a:avLst/>
            <a:gdLst/>
            <a:ahLst/>
            <a:cxnLst/>
            <a:rect l="l" t="t" r="r" b="b"/>
            <a:pathLst>
              <a:path w="4025900" h="2367279">
                <a:moveTo>
                  <a:pt x="0" y="2367264"/>
                </a:moveTo>
                <a:lnTo>
                  <a:pt x="4025421" y="2367264"/>
                </a:lnTo>
                <a:lnTo>
                  <a:pt x="4025421" y="0"/>
                </a:lnTo>
                <a:lnTo>
                  <a:pt x="0" y="0"/>
                </a:lnTo>
                <a:lnTo>
                  <a:pt x="0" y="2367264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06898"/>
            <a:ext cx="3449954" cy="13906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-35" dirty="0">
                <a:solidFill>
                  <a:srgbClr val="FF0000"/>
                </a:solidFill>
                <a:latin typeface="Times New Roman"/>
                <a:cs typeface="Times New Roman"/>
              </a:rPr>
              <a:t>PopBack</a:t>
            </a:r>
            <a:r>
              <a:rPr sz="1950" spc="-35" dirty="0">
                <a:solidFill>
                  <a:srgbClr val="FF0000"/>
                </a:solidFill>
                <a:latin typeface="Tahoma"/>
                <a:cs typeface="Tahoma"/>
              </a:rPr>
              <a:t>()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8500"/>
              </a:lnSpc>
              <a:tabLst>
                <a:tab pos="1664970" algn="l"/>
              </a:tabLst>
            </a:pPr>
            <a:r>
              <a:rPr sz="1600" spc="-145" dirty="0">
                <a:latin typeface="Courier New"/>
                <a:cs typeface="Courier New"/>
              </a:rPr>
              <a:t>if </a:t>
            </a:r>
            <a:r>
              <a:rPr sz="1600" i="1" spc="5" dirty="0">
                <a:latin typeface="Gill Sans MT"/>
                <a:cs typeface="Gill Sans MT"/>
              </a:rPr>
              <a:t>head </a:t>
            </a:r>
            <a:r>
              <a:rPr sz="1600" i="1" spc="100" dirty="0">
                <a:latin typeface="Gill Sans MT"/>
                <a:cs typeface="Gill Sans MT"/>
              </a:rPr>
              <a:t> </a:t>
            </a:r>
            <a:r>
              <a:rPr sz="1600" spc="-140" dirty="0">
                <a:latin typeface="Courier New"/>
                <a:cs typeface="Courier New"/>
              </a:rPr>
              <a:t>= </a:t>
            </a:r>
            <a:r>
              <a:rPr sz="1600" spc="-145" dirty="0">
                <a:latin typeface="Courier New"/>
                <a:cs typeface="Courier New"/>
              </a:rPr>
              <a:t>nil:	ERROR: empty</a:t>
            </a:r>
            <a:r>
              <a:rPr sz="1600" spc="-210" dirty="0">
                <a:latin typeface="Courier New"/>
                <a:cs typeface="Courier New"/>
              </a:rPr>
              <a:t> </a:t>
            </a:r>
            <a:r>
              <a:rPr sz="1600" spc="-145" dirty="0">
                <a:latin typeface="Courier New"/>
                <a:cs typeface="Courier New"/>
              </a:rPr>
              <a:t>list  if </a:t>
            </a:r>
            <a:r>
              <a:rPr sz="1600" i="1" spc="5" dirty="0">
                <a:latin typeface="Gill Sans MT"/>
                <a:cs typeface="Gill Sans MT"/>
              </a:rPr>
              <a:t>head </a:t>
            </a:r>
            <a:r>
              <a:rPr sz="1600" spc="25" dirty="0">
                <a:latin typeface="Tahoma"/>
                <a:cs typeface="Tahoma"/>
              </a:rPr>
              <a:t>= </a:t>
            </a:r>
            <a:r>
              <a:rPr sz="1600" i="1" spc="50" dirty="0">
                <a:latin typeface="Gill Sans MT"/>
                <a:cs typeface="Gill Sans MT"/>
              </a:rPr>
              <a:t>tail</a:t>
            </a:r>
            <a:r>
              <a:rPr sz="1600" i="1" spc="-195" dirty="0">
                <a:latin typeface="Gill Sans MT"/>
                <a:cs typeface="Gill Sans MT"/>
              </a:rPr>
              <a:t> </a:t>
            </a:r>
            <a:r>
              <a:rPr sz="1600" spc="-140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220979">
              <a:lnSpc>
                <a:spcPct val="100000"/>
              </a:lnSpc>
              <a:spcBef>
                <a:spcPts val="160"/>
              </a:spcBef>
            </a:pPr>
            <a:r>
              <a:rPr sz="1600" i="1" spc="5" dirty="0">
                <a:latin typeface="Gill Sans MT"/>
                <a:cs typeface="Gill Sans MT"/>
              </a:rPr>
              <a:t>head </a:t>
            </a:r>
            <a:r>
              <a:rPr sz="1600" i="1" spc="30" dirty="0">
                <a:latin typeface="Arial"/>
                <a:cs typeface="Arial"/>
              </a:rPr>
              <a:t>← </a:t>
            </a:r>
            <a:r>
              <a:rPr sz="1600" i="1" spc="50" dirty="0">
                <a:latin typeface="Gill Sans MT"/>
                <a:cs typeface="Gill Sans MT"/>
              </a:rPr>
              <a:t>tail</a:t>
            </a:r>
            <a:r>
              <a:rPr sz="1600" i="1" spc="-155" dirty="0">
                <a:latin typeface="Gill Sans MT"/>
                <a:cs typeface="Gill Sans MT"/>
              </a:rPr>
              <a:t> </a:t>
            </a:r>
            <a:r>
              <a:rPr sz="1600" i="1" spc="-100" dirty="0">
                <a:latin typeface="Arial"/>
                <a:cs typeface="Arial"/>
              </a:rPr>
              <a:t>←</a:t>
            </a:r>
            <a:r>
              <a:rPr sz="1600" spc="-100" dirty="0">
                <a:latin typeface="Courier New"/>
                <a:cs typeface="Courier New"/>
              </a:rPr>
              <a:t>nil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094" y="71245"/>
            <a:ext cx="36487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What’s </a:t>
            </a:r>
            <a:r>
              <a:rPr spc="-50" dirty="0"/>
              <a:t>Special </a:t>
            </a:r>
            <a:r>
              <a:rPr spc="-55" dirty="0"/>
              <a:t>About</a:t>
            </a:r>
            <a:r>
              <a:rPr spc="-315" dirty="0"/>
              <a:t> </a:t>
            </a:r>
            <a:r>
              <a:rPr spc="-70" dirty="0"/>
              <a:t>Arrays?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19471" y="1820534"/>
          <a:ext cx="1764662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  <a:gridCol w="252094"/>
                <a:gridCol w="252094"/>
              </a:tblGrid>
              <a:tr h="278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7294" y="982079"/>
            <a:ext cx="2776855" cy="1370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41069">
              <a:lnSpc>
                <a:spcPct val="107400"/>
              </a:lnSpc>
              <a:spcBef>
                <a:spcPts val="95"/>
              </a:spcBef>
            </a:pPr>
            <a:r>
              <a:rPr sz="1700" spc="-30" dirty="0">
                <a:latin typeface="Calibri"/>
                <a:cs typeface="Calibri"/>
              </a:rPr>
              <a:t>Constant-time </a:t>
            </a:r>
            <a:r>
              <a:rPr sz="1700" spc="-50" dirty="0">
                <a:latin typeface="Calibri"/>
                <a:cs typeface="Calibri"/>
              </a:rPr>
              <a:t>access  </a:t>
            </a:r>
            <a:r>
              <a:rPr sz="1700" spc="-10" dirty="0">
                <a:latin typeface="Calibri"/>
                <a:cs typeface="Calibri"/>
              </a:rPr>
              <a:t>array_addr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148715">
              <a:lnSpc>
                <a:spcPct val="100000"/>
              </a:lnSpc>
              <a:spcBef>
                <a:spcPts val="5"/>
              </a:spcBef>
              <a:tabLst>
                <a:tab pos="1400810" algn="l"/>
                <a:tab pos="1652905" algn="l"/>
                <a:tab pos="1905000" algn="l"/>
                <a:tab pos="2157095" algn="l"/>
                <a:tab pos="2409190" algn="l"/>
                <a:tab pos="2660650" algn="l"/>
              </a:tabLst>
            </a:pPr>
            <a:r>
              <a:rPr sz="1700" spc="-55" dirty="0">
                <a:latin typeface="Calibri"/>
                <a:cs typeface="Calibri"/>
              </a:rPr>
              <a:t>1	2	3	4	5	6	7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898" y="71245"/>
            <a:ext cx="20681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Singly-linked</a:t>
            </a:r>
            <a:r>
              <a:rPr spc="150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92946" y="515104"/>
            <a:ext cx="4025900" cy="390525"/>
          </a:xfrm>
          <a:custGeom>
            <a:avLst/>
            <a:gdLst/>
            <a:ahLst/>
            <a:cxnLst/>
            <a:rect l="l" t="t" r="r" b="b"/>
            <a:pathLst>
              <a:path w="4025900" h="390525">
                <a:moveTo>
                  <a:pt x="0" y="390387"/>
                </a:moveTo>
                <a:lnTo>
                  <a:pt x="4025421" y="390387"/>
                </a:lnTo>
                <a:lnTo>
                  <a:pt x="4025421" y="0"/>
                </a:lnTo>
                <a:lnTo>
                  <a:pt x="0" y="0"/>
                </a:lnTo>
                <a:lnTo>
                  <a:pt x="0" y="39038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946" y="905491"/>
            <a:ext cx="4025900" cy="2367280"/>
          </a:xfrm>
          <a:custGeom>
            <a:avLst/>
            <a:gdLst/>
            <a:ahLst/>
            <a:cxnLst/>
            <a:rect l="l" t="t" r="r" b="b"/>
            <a:pathLst>
              <a:path w="4025900" h="2367279">
                <a:moveTo>
                  <a:pt x="0" y="2367264"/>
                </a:moveTo>
                <a:lnTo>
                  <a:pt x="4025421" y="2367264"/>
                </a:lnTo>
                <a:lnTo>
                  <a:pt x="4025421" y="0"/>
                </a:lnTo>
                <a:lnTo>
                  <a:pt x="0" y="0"/>
                </a:lnTo>
                <a:lnTo>
                  <a:pt x="0" y="2367264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06898"/>
            <a:ext cx="3449954" cy="24485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-35" dirty="0">
                <a:solidFill>
                  <a:srgbClr val="FF0000"/>
                </a:solidFill>
                <a:latin typeface="Times New Roman"/>
                <a:cs typeface="Times New Roman"/>
              </a:rPr>
              <a:t>PopBack</a:t>
            </a:r>
            <a:r>
              <a:rPr sz="1950" spc="-35" dirty="0">
                <a:solidFill>
                  <a:srgbClr val="FF0000"/>
                </a:solidFill>
                <a:latin typeface="Tahoma"/>
                <a:cs typeface="Tahoma"/>
              </a:rPr>
              <a:t>()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8500"/>
              </a:lnSpc>
              <a:tabLst>
                <a:tab pos="1664970" algn="l"/>
              </a:tabLst>
            </a:pPr>
            <a:r>
              <a:rPr sz="1600" spc="-145" dirty="0">
                <a:latin typeface="Courier New"/>
                <a:cs typeface="Courier New"/>
              </a:rPr>
              <a:t>if </a:t>
            </a:r>
            <a:r>
              <a:rPr sz="1600" i="1" spc="5" dirty="0">
                <a:latin typeface="Gill Sans MT"/>
                <a:cs typeface="Gill Sans MT"/>
              </a:rPr>
              <a:t>head </a:t>
            </a:r>
            <a:r>
              <a:rPr sz="1600" i="1" spc="100" dirty="0">
                <a:latin typeface="Gill Sans MT"/>
                <a:cs typeface="Gill Sans MT"/>
              </a:rPr>
              <a:t> </a:t>
            </a:r>
            <a:r>
              <a:rPr sz="1600" spc="-140" dirty="0">
                <a:latin typeface="Courier New"/>
                <a:cs typeface="Courier New"/>
              </a:rPr>
              <a:t>= </a:t>
            </a:r>
            <a:r>
              <a:rPr sz="1600" spc="-145" dirty="0">
                <a:latin typeface="Courier New"/>
                <a:cs typeface="Courier New"/>
              </a:rPr>
              <a:t>nil:	ERROR: empty</a:t>
            </a:r>
            <a:r>
              <a:rPr sz="1600" spc="-210" dirty="0">
                <a:latin typeface="Courier New"/>
                <a:cs typeface="Courier New"/>
              </a:rPr>
              <a:t> </a:t>
            </a:r>
            <a:r>
              <a:rPr sz="1600" spc="-145" dirty="0">
                <a:latin typeface="Courier New"/>
                <a:cs typeface="Courier New"/>
              </a:rPr>
              <a:t>list  if </a:t>
            </a:r>
            <a:r>
              <a:rPr sz="1600" i="1" spc="5" dirty="0">
                <a:latin typeface="Gill Sans MT"/>
                <a:cs typeface="Gill Sans MT"/>
              </a:rPr>
              <a:t>head </a:t>
            </a:r>
            <a:r>
              <a:rPr sz="1600" spc="25" dirty="0">
                <a:latin typeface="Tahoma"/>
                <a:cs typeface="Tahoma"/>
              </a:rPr>
              <a:t>= </a:t>
            </a:r>
            <a:r>
              <a:rPr sz="1600" i="1" spc="50" dirty="0">
                <a:latin typeface="Gill Sans MT"/>
                <a:cs typeface="Gill Sans MT"/>
              </a:rPr>
              <a:t>tail</a:t>
            </a:r>
            <a:r>
              <a:rPr sz="1600" i="1" spc="-195" dirty="0">
                <a:latin typeface="Gill Sans MT"/>
                <a:cs typeface="Gill Sans MT"/>
              </a:rPr>
              <a:t> </a:t>
            </a:r>
            <a:r>
              <a:rPr sz="1600" spc="-140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 marR="1639570" indent="208279">
              <a:lnSpc>
                <a:spcPct val="108500"/>
              </a:lnSpc>
            </a:pPr>
            <a:r>
              <a:rPr sz="1600" i="1" spc="5" dirty="0">
                <a:latin typeface="Gill Sans MT"/>
                <a:cs typeface="Gill Sans MT"/>
              </a:rPr>
              <a:t>head </a:t>
            </a:r>
            <a:r>
              <a:rPr sz="1600" i="1" spc="30" dirty="0">
                <a:latin typeface="Arial"/>
                <a:cs typeface="Arial"/>
              </a:rPr>
              <a:t>← </a:t>
            </a:r>
            <a:r>
              <a:rPr sz="1600" i="1" spc="50" dirty="0">
                <a:latin typeface="Gill Sans MT"/>
                <a:cs typeface="Gill Sans MT"/>
              </a:rPr>
              <a:t>tail </a:t>
            </a:r>
            <a:r>
              <a:rPr sz="1600" i="1" spc="-100" dirty="0">
                <a:latin typeface="Arial"/>
                <a:cs typeface="Arial"/>
              </a:rPr>
              <a:t>←</a:t>
            </a:r>
            <a:r>
              <a:rPr sz="1600" spc="-100" dirty="0">
                <a:latin typeface="Courier New"/>
                <a:cs typeface="Courier New"/>
              </a:rPr>
              <a:t>nil  </a:t>
            </a:r>
            <a:r>
              <a:rPr sz="1600" spc="-145" dirty="0">
                <a:latin typeface="Courier New"/>
                <a:cs typeface="Courier New"/>
              </a:rPr>
              <a:t>else:</a:t>
            </a:r>
            <a:endParaRPr sz="1600">
              <a:latin typeface="Courier New"/>
              <a:cs typeface="Courier New"/>
            </a:endParaRPr>
          </a:p>
          <a:p>
            <a:pPr marL="220979">
              <a:lnSpc>
                <a:spcPct val="100000"/>
              </a:lnSpc>
              <a:spcBef>
                <a:spcPts val="160"/>
              </a:spcBef>
            </a:pPr>
            <a:r>
              <a:rPr sz="1600" i="1" spc="0" dirty="0">
                <a:latin typeface="Gill Sans MT"/>
                <a:cs typeface="Gill Sans MT"/>
              </a:rPr>
              <a:t>p </a:t>
            </a:r>
            <a:r>
              <a:rPr sz="1600" i="1" spc="30" dirty="0">
                <a:latin typeface="Arial"/>
                <a:cs typeface="Arial"/>
              </a:rPr>
              <a:t>←</a:t>
            </a:r>
            <a:r>
              <a:rPr sz="1600" i="1" spc="65" dirty="0">
                <a:latin typeface="Arial"/>
                <a:cs typeface="Arial"/>
              </a:rPr>
              <a:t> </a:t>
            </a:r>
            <a:r>
              <a:rPr sz="1600" i="1" spc="5" dirty="0">
                <a:latin typeface="Gill Sans MT"/>
                <a:cs typeface="Gill Sans MT"/>
              </a:rPr>
              <a:t>head</a:t>
            </a:r>
            <a:endParaRPr sz="1600">
              <a:latin typeface="Gill Sans MT"/>
              <a:cs typeface="Gill Sans MT"/>
            </a:endParaRPr>
          </a:p>
          <a:p>
            <a:pPr marL="220979">
              <a:lnSpc>
                <a:spcPct val="100000"/>
              </a:lnSpc>
              <a:spcBef>
                <a:spcPts val="165"/>
              </a:spcBef>
            </a:pPr>
            <a:r>
              <a:rPr sz="1600" spc="-145" dirty="0">
                <a:latin typeface="Courier New"/>
                <a:cs typeface="Courier New"/>
              </a:rPr>
              <a:t>while </a:t>
            </a:r>
            <a:r>
              <a:rPr sz="1600" i="1" spc="35" dirty="0">
                <a:latin typeface="Gill Sans MT"/>
                <a:cs typeface="Gill Sans MT"/>
              </a:rPr>
              <a:t>p</a:t>
            </a:r>
            <a:r>
              <a:rPr sz="1600" i="1" spc="35" dirty="0">
                <a:latin typeface="Arial"/>
                <a:cs typeface="Arial"/>
              </a:rPr>
              <a:t>.</a:t>
            </a:r>
            <a:r>
              <a:rPr sz="1600" i="1" spc="35" dirty="0">
                <a:latin typeface="Gill Sans MT"/>
                <a:cs typeface="Gill Sans MT"/>
              </a:rPr>
              <a:t>next</a:t>
            </a:r>
            <a:r>
              <a:rPr sz="1600" i="1" spc="35" dirty="0">
                <a:latin typeface="Arial"/>
                <a:cs typeface="Arial"/>
              </a:rPr>
              <a:t>.</a:t>
            </a:r>
            <a:r>
              <a:rPr sz="1600" i="1" spc="35" dirty="0">
                <a:latin typeface="Gill Sans MT"/>
                <a:cs typeface="Gill Sans MT"/>
              </a:rPr>
              <a:t>next </a:t>
            </a:r>
            <a:r>
              <a:rPr sz="1600" i="1" spc="10" dirty="0">
                <a:latin typeface="Arial"/>
                <a:cs typeface="Arial"/>
              </a:rPr>
              <a:t≯</a:t>
            </a:r>
            <a:r>
              <a:rPr sz="1600" spc="10" dirty="0">
                <a:latin typeface="Tahoma"/>
                <a:cs typeface="Tahoma"/>
              </a:rPr>
              <a:t>=</a:t>
            </a:r>
            <a:r>
              <a:rPr sz="1600" spc="390" dirty="0">
                <a:latin typeface="Tahoma"/>
                <a:cs typeface="Tahoma"/>
              </a:rPr>
              <a:t> </a:t>
            </a:r>
            <a:r>
              <a:rPr sz="1600" spc="-145" dirty="0">
                <a:latin typeface="Courier New"/>
                <a:cs typeface="Courier New"/>
              </a:rPr>
              <a:t>nil:</a:t>
            </a:r>
            <a:endParaRPr sz="1600">
              <a:latin typeface="Courier New"/>
              <a:cs typeface="Courier New"/>
            </a:endParaRPr>
          </a:p>
          <a:p>
            <a:pPr marL="429259">
              <a:lnSpc>
                <a:spcPct val="100000"/>
              </a:lnSpc>
              <a:spcBef>
                <a:spcPts val="160"/>
              </a:spcBef>
            </a:pPr>
            <a:r>
              <a:rPr sz="1600" i="1" spc="0" dirty="0">
                <a:latin typeface="Gill Sans MT"/>
                <a:cs typeface="Gill Sans MT"/>
              </a:rPr>
              <a:t>p </a:t>
            </a:r>
            <a:r>
              <a:rPr sz="1600" i="1" spc="30" dirty="0">
                <a:latin typeface="Arial"/>
                <a:cs typeface="Arial"/>
              </a:rPr>
              <a:t>←</a:t>
            </a:r>
            <a:r>
              <a:rPr sz="1600" i="1" spc="60" dirty="0">
                <a:latin typeface="Arial"/>
                <a:cs typeface="Arial"/>
              </a:rPr>
              <a:t> </a:t>
            </a:r>
            <a:r>
              <a:rPr sz="1600" i="1" spc="30" dirty="0">
                <a:latin typeface="Gill Sans MT"/>
                <a:cs typeface="Gill Sans MT"/>
              </a:rPr>
              <a:t>p</a:t>
            </a:r>
            <a:r>
              <a:rPr sz="1600" i="1" spc="30" dirty="0">
                <a:latin typeface="Arial"/>
                <a:cs typeface="Arial"/>
              </a:rPr>
              <a:t>.</a:t>
            </a:r>
            <a:r>
              <a:rPr sz="1600" i="1" spc="30" dirty="0">
                <a:latin typeface="Gill Sans MT"/>
                <a:cs typeface="Gill Sans MT"/>
              </a:rPr>
              <a:t>next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898" y="71245"/>
            <a:ext cx="20681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Singly-linked</a:t>
            </a:r>
            <a:r>
              <a:rPr spc="150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92946" y="515104"/>
            <a:ext cx="4025900" cy="390525"/>
          </a:xfrm>
          <a:custGeom>
            <a:avLst/>
            <a:gdLst/>
            <a:ahLst/>
            <a:cxnLst/>
            <a:rect l="l" t="t" r="r" b="b"/>
            <a:pathLst>
              <a:path w="4025900" h="390525">
                <a:moveTo>
                  <a:pt x="0" y="390387"/>
                </a:moveTo>
                <a:lnTo>
                  <a:pt x="4025421" y="390387"/>
                </a:lnTo>
                <a:lnTo>
                  <a:pt x="4025421" y="0"/>
                </a:lnTo>
                <a:lnTo>
                  <a:pt x="0" y="0"/>
                </a:lnTo>
                <a:lnTo>
                  <a:pt x="0" y="39038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946" y="905491"/>
            <a:ext cx="4025900" cy="2367280"/>
          </a:xfrm>
          <a:custGeom>
            <a:avLst/>
            <a:gdLst/>
            <a:ahLst/>
            <a:cxnLst/>
            <a:rect l="l" t="t" r="r" b="b"/>
            <a:pathLst>
              <a:path w="4025900" h="2367279">
                <a:moveTo>
                  <a:pt x="0" y="2367264"/>
                </a:moveTo>
                <a:lnTo>
                  <a:pt x="4025421" y="2367264"/>
                </a:lnTo>
                <a:lnTo>
                  <a:pt x="4025421" y="0"/>
                </a:lnTo>
                <a:lnTo>
                  <a:pt x="0" y="0"/>
                </a:lnTo>
                <a:lnTo>
                  <a:pt x="0" y="2367264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06898"/>
            <a:ext cx="3449954" cy="271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-35" dirty="0">
                <a:solidFill>
                  <a:srgbClr val="FF0000"/>
                </a:solidFill>
                <a:latin typeface="Times New Roman"/>
                <a:cs typeface="Times New Roman"/>
              </a:rPr>
              <a:t>PopBack</a:t>
            </a:r>
            <a:r>
              <a:rPr sz="1950" spc="-35" dirty="0">
                <a:solidFill>
                  <a:srgbClr val="FF0000"/>
                </a:solidFill>
                <a:latin typeface="Tahoma"/>
                <a:cs typeface="Tahoma"/>
              </a:rPr>
              <a:t>()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8500"/>
              </a:lnSpc>
              <a:tabLst>
                <a:tab pos="1664970" algn="l"/>
              </a:tabLst>
            </a:pPr>
            <a:r>
              <a:rPr sz="1600" spc="-145" dirty="0">
                <a:latin typeface="Courier New"/>
                <a:cs typeface="Courier New"/>
              </a:rPr>
              <a:t>if </a:t>
            </a:r>
            <a:r>
              <a:rPr sz="1600" i="1" spc="5" dirty="0">
                <a:latin typeface="Gill Sans MT"/>
                <a:cs typeface="Gill Sans MT"/>
              </a:rPr>
              <a:t>head </a:t>
            </a:r>
            <a:r>
              <a:rPr sz="1600" i="1" spc="100" dirty="0">
                <a:latin typeface="Gill Sans MT"/>
                <a:cs typeface="Gill Sans MT"/>
              </a:rPr>
              <a:t> </a:t>
            </a:r>
            <a:r>
              <a:rPr sz="1600" spc="-140" dirty="0">
                <a:latin typeface="Courier New"/>
                <a:cs typeface="Courier New"/>
              </a:rPr>
              <a:t>= </a:t>
            </a:r>
            <a:r>
              <a:rPr sz="1600" spc="-145" dirty="0">
                <a:latin typeface="Courier New"/>
                <a:cs typeface="Courier New"/>
              </a:rPr>
              <a:t>nil:	ERROR: empty</a:t>
            </a:r>
            <a:r>
              <a:rPr sz="1600" spc="-210" dirty="0">
                <a:latin typeface="Courier New"/>
                <a:cs typeface="Courier New"/>
              </a:rPr>
              <a:t> </a:t>
            </a:r>
            <a:r>
              <a:rPr sz="1600" spc="-145" dirty="0">
                <a:latin typeface="Courier New"/>
                <a:cs typeface="Courier New"/>
              </a:rPr>
              <a:t>list  if </a:t>
            </a:r>
            <a:r>
              <a:rPr sz="1600" i="1" spc="5" dirty="0">
                <a:latin typeface="Gill Sans MT"/>
                <a:cs typeface="Gill Sans MT"/>
              </a:rPr>
              <a:t>head </a:t>
            </a:r>
            <a:r>
              <a:rPr sz="1600" spc="25" dirty="0">
                <a:latin typeface="Tahoma"/>
                <a:cs typeface="Tahoma"/>
              </a:rPr>
              <a:t>= </a:t>
            </a:r>
            <a:r>
              <a:rPr sz="1600" i="1" spc="50" dirty="0">
                <a:latin typeface="Gill Sans MT"/>
                <a:cs typeface="Gill Sans MT"/>
              </a:rPr>
              <a:t>tail</a:t>
            </a:r>
            <a:r>
              <a:rPr sz="1600" i="1" spc="-195" dirty="0">
                <a:latin typeface="Gill Sans MT"/>
                <a:cs typeface="Gill Sans MT"/>
              </a:rPr>
              <a:t> </a:t>
            </a:r>
            <a:r>
              <a:rPr sz="1600" spc="-140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 marR="1639570" indent="208279">
              <a:lnSpc>
                <a:spcPct val="108500"/>
              </a:lnSpc>
            </a:pPr>
            <a:r>
              <a:rPr sz="1600" i="1" spc="5" dirty="0">
                <a:latin typeface="Gill Sans MT"/>
                <a:cs typeface="Gill Sans MT"/>
              </a:rPr>
              <a:t>head </a:t>
            </a:r>
            <a:r>
              <a:rPr sz="1600" i="1" spc="30" dirty="0">
                <a:latin typeface="Arial"/>
                <a:cs typeface="Arial"/>
              </a:rPr>
              <a:t>← </a:t>
            </a:r>
            <a:r>
              <a:rPr sz="1600" i="1" spc="50" dirty="0">
                <a:latin typeface="Gill Sans MT"/>
                <a:cs typeface="Gill Sans MT"/>
              </a:rPr>
              <a:t>tail </a:t>
            </a:r>
            <a:r>
              <a:rPr sz="1600" i="1" spc="-100" dirty="0">
                <a:latin typeface="Arial"/>
                <a:cs typeface="Arial"/>
              </a:rPr>
              <a:t>←</a:t>
            </a:r>
            <a:r>
              <a:rPr sz="1600" spc="-100" dirty="0">
                <a:latin typeface="Courier New"/>
                <a:cs typeface="Courier New"/>
              </a:rPr>
              <a:t>nil  </a:t>
            </a:r>
            <a:r>
              <a:rPr sz="1600" spc="-145" dirty="0">
                <a:latin typeface="Courier New"/>
                <a:cs typeface="Courier New"/>
              </a:rPr>
              <a:t>else:</a:t>
            </a:r>
            <a:endParaRPr sz="1600">
              <a:latin typeface="Courier New"/>
              <a:cs typeface="Courier New"/>
            </a:endParaRPr>
          </a:p>
          <a:p>
            <a:pPr marL="220979">
              <a:lnSpc>
                <a:spcPct val="100000"/>
              </a:lnSpc>
              <a:spcBef>
                <a:spcPts val="160"/>
              </a:spcBef>
            </a:pPr>
            <a:r>
              <a:rPr sz="1600" i="1" spc="0" dirty="0">
                <a:latin typeface="Gill Sans MT"/>
                <a:cs typeface="Gill Sans MT"/>
              </a:rPr>
              <a:t>p </a:t>
            </a:r>
            <a:r>
              <a:rPr sz="1600" i="1" spc="30" dirty="0">
                <a:latin typeface="Arial"/>
                <a:cs typeface="Arial"/>
              </a:rPr>
              <a:t>←</a:t>
            </a:r>
            <a:r>
              <a:rPr sz="1600" i="1" spc="65" dirty="0">
                <a:latin typeface="Arial"/>
                <a:cs typeface="Arial"/>
              </a:rPr>
              <a:t> </a:t>
            </a:r>
            <a:r>
              <a:rPr sz="1600" i="1" spc="5" dirty="0">
                <a:latin typeface="Gill Sans MT"/>
                <a:cs typeface="Gill Sans MT"/>
              </a:rPr>
              <a:t>head</a:t>
            </a:r>
            <a:endParaRPr sz="1600">
              <a:latin typeface="Gill Sans MT"/>
              <a:cs typeface="Gill Sans MT"/>
            </a:endParaRPr>
          </a:p>
          <a:p>
            <a:pPr marL="220979">
              <a:lnSpc>
                <a:spcPct val="100000"/>
              </a:lnSpc>
              <a:spcBef>
                <a:spcPts val="165"/>
              </a:spcBef>
            </a:pPr>
            <a:r>
              <a:rPr sz="1600" spc="-145" dirty="0">
                <a:latin typeface="Courier New"/>
                <a:cs typeface="Courier New"/>
              </a:rPr>
              <a:t>while </a:t>
            </a:r>
            <a:r>
              <a:rPr sz="1600" i="1" spc="35" dirty="0">
                <a:latin typeface="Gill Sans MT"/>
                <a:cs typeface="Gill Sans MT"/>
              </a:rPr>
              <a:t>p</a:t>
            </a:r>
            <a:r>
              <a:rPr sz="1600" i="1" spc="35" dirty="0">
                <a:latin typeface="Arial"/>
                <a:cs typeface="Arial"/>
              </a:rPr>
              <a:t>.</a:t>
            </a:r>
            <a:r>
              <a:rPr sz="1600" i="1" spc="35" dirty="0">
                <a:latin typeface="Gill Sans MT"/>
                <a:cs typeface="Gill Sans MT"/>
              </a:rPr>
              <a:t>next</a:t>
            </a:r>
            <a:r>
              <a:rPr sz="1600" i="1" spc="35" dirty="0">
                <a:latin typeface="Arial"/>
                <a:cs typeface="Arial"/>
              </a:rPr>
              <a:t>.</a:t>
            </a:r>
            <a:r>
              <a:rPr sz="1600" i="1" spc="35" dirty="0">
                <a:latin typeface="Gill Sans MT"/>
                <a:cs typeface="Gill Sans MT"/>
              </a:rPr>
              <a:t>next </a:t>
            </a:r>
            <a:r>
              <a:rPr sz="1600" i="1" spc="10" dirty="0">
                <a:latin typeface="Arial"/>
                <a:cs typeface="Arial"/>
              </a:rPr>
              <a:t≯</a:t>
            </a:r>
            <a:r>
              <a:rPr sz="1600" spc="10" dirty="0">
                <a:latin typeface="Tahoma"/>
                <a:cs typeface="Tahoma"/>
              </a:rPr>
              <a:t>=</a:t>
            </a:r>
            <a:r>
              <a:rPr sz="1600" spc="390" dirty="0">
                <a:latin typeface="Tahoma"/>
                <a:cs typeface="Tahoma"/>
              </a:rPr>
              <a:t> </a:t>
            </a:r>
            <a:r>
              <a:rPr sz="1600" spc="-145" dirty="0">
                <a:latin typeface="Courier New"/>
                <a:cs typeface="Courier New"/>
              </a:rPr>
              <a:t>nil:</a:t>
            </a:r>
            <a:endParaRPr sz="1600">
              <a:latin typeface="Courier New"/>
              <a:cs typeface="Courier New"/>
            </a:endParaRPr>
          </a:p>
          <a:p>
            <a:pPr marL="429259">
              <a:lnSpc>
                <a:spcPct val="100000"/>
              </a:lnSpc>
              <a:spcBef>
                <a:spcPts val="160"/>
              </a:spcBef>
            </a:pPr>
            <a:r>
              <a:rPr sz="1600" i="1" spc="0" dirty="0">
                <a:latin typeface="Gill Sans MT"/>
                <a:cs typeface="Gill Sans MT"/>
              </a:rPr>
              <a:t>p </a:t>
            </a:r>
            <a:r>
              <a:rPr sz="1600" i="1" spc="30" dirty="0">
                <a:latin typeface="Arial"/>
                <a:cs typeface="Arial"/>
              </a:rPr>
              <a:t>←</a:t>
            </a:r>
            <a:r>
              <a:rPr sz="1600" i="1" spc="60" dirty="0">
                <a:latin typeface="Arial"/>
                <a:cs typeface="Arial"/>
              </a:rPr>
              <a:t> </a:t>
            </a:r>
            <a:r>
              <a:rPr sz="1600" i="1" spc="30" dirty="0">
                <a:latin typeface="Gill Sans MT"/>
                <a:cs typeface="Gill Sans MT"/>
              </a:rPr>
              <a:t>p</a:t>
            </a:r>
            <a:r>
              <a:rPr sz="1600" i="1" spc="30" dirty="0">
                <a:latin typeface="Arial"/>
                <a:cs typeface="Arial"/>
              </a:rPr>
              <a:t>.</a:t>
            </a:r>
            <a:r>
              <a:rPr sz="1600" i="1" spc="30" dirty="0">
                <a:latin typeface="Gill Sans MT"/>
                <a:cs typeface="Gill Sans MT"/>
              </a:rPr>
              <a:t>next</a:t>
            </a:r>
            <a:endParaRPr sz="1600">
              <a:latin typeface="Gill Sans MT"/>
              <a:cs typeface="Gill Sans MT"/>
            </a:endParaRPr>
          </a:p>
          <a:p>
            <a:pPr marL="220979">
              <a:lnSpc>
                <a:spcPct val="100000"/>
              </a:lnSpc>
              <a:spcBef>
                <a:spcPts val="165"/>
              </a:spcBef>
            </a:pPr>
            <a:r>
              <a:rPr sz="1600" i="1" spc="30" dirty="0">
                <a:latin typeface="Gill Sans MT"/>
                <a:cs typeface="Gill Sans MT"/>
              </a:rPr>
              <a:t>p</a:t>
            </a:r>
            <a:r>
              <a:rPr sz="1600" i="1" spc="30" dirty="0">
                <a:latin typeface="Arial"/>
                <a:cs typeface="Arial"/>
              </a:rPr>
              <a:t>.</a:t>
            </a:r>
            <a:r>
              <a:rPr sz="1600" i="1" spc="30" dirty="0">
                <a:latin typeface="Gill Sans MT"/>
                <a:cs typeface="Gill Sans MT"/>
              </a:rPr>
              <a:t>next </a:t>
            </a:r>
            <a:r>
              <a:rPr sz="1600" i="1" spc="30" dirty="0">
                <a:latin typeface="Arial"/>
                <a:cs typeface="Arial"/>
              </a:rPr>
              <a:t>← </a:t>
            </a:r>
            <a:r>
              <a:rPr sz="1600" spc="-145" dirty="0">
                <a:latin typeface="Courier New"/>
                <a:cs typeface="Courier New"/>
              </a:rPr>
              <a:t>nil; </a:t>
            </a:r>
            <a:r>
              <a:rPr sz="1600" i="1" spc="50" dirty="0">
                <a:latin typeface="Gill Sans MT"/>
                <a:cs typeface="Gill Sans MT"/>
              </a:rPr>
              <a:t>tail </a:t>
            </a:r>
            <a:r>
              <a:rPr sz="1600" i="1" spc="30" dirty="0">
                <a:latin typeface="Arial"/>
                <a:cs typeface="Arial"/>
              </a:rPr>
              <a:t>←</a:t>
            </a:r>
            <a:r>
              <a:rPr sz="1600" i="1" spc="60" dirty="0">
                <a:latin typeface="Arial"/>
                <a:cs typeface="Arial"/>
              </a:rPr>
              <a:t> </a:t>
            </a:r>
            <a:r>
              <a:rPr sz="1600" i="1" spc="0" dirty="0">
                <a:latin typeface="Gill Sans MT"/>
                <a:cs typeface="Gill Sans MT"/>
              </a:rPr>
              <a:t>p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898" y="71245"/>
            <a:ext cx="20681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Singly-linked</a:t>
            </a:r>
            <a:r>
              <a:rPr spc="150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89420" y="798042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20" y="1208963"/>
            <a:ext cx="4029710" cy="1741170"/>
          </a:xfrm>
          <a:custGeom>
            <a:avLst/>
            <a:gdLst/>
            <a:ahLst/>
            <a:cxnLst/>
            <a:rect l="l" t="t" r="r" b="b"/>
            <a:pathLst>
              <a:path w="4029710" h="1741170">
                <a:moveTo>
                  <a:pt x="0" y="1740712"/>
                </a:moveTo>
                <a:lnTo>
                  <a:pt x="4029151" y="1740712"/>
                </a:lnTo>
                <a:lnTo>
                  <a:pt x="4029151" y="0"/>
                </a:lnTo>
                <a:lnTo>
                  <a:pt x="0" y="0"/>
                </a:lnTo>
                <a:lnTo>
                  <a:pt x="0" y="1740712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608817"/>
            <a:ext cx="2251075" cy="23272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30" dirty="0">
                <a:solidFill>
                  <a:srgbClr val="FF0000"/>
                </a:solidFill>
                <a:latin typeface="Times New Roman"/>
                <a:cs typeface="Times New Roman"/>
              </a:rPr>
              <a:t>AddAfter</a:t>
            </a:r>
            <a:r>
              <a:rPr sz="2050" spc="3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30" dirty="0">
                <a:solidFill>
                  <a:srgbClr val="FF0000"/>
                </a:solidFill>
                <a:latin typeface="Gill Sans MT"/>
                <a:cs typeface="Gill Sans MT"/>
              </a:rPr>
              <a:t>node</a:t>
            </a:r>
            <a:r>
              <a:rPr sz="2050" i="1" spc="3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050" i="1" spc="-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FF0000"/>
                </a:solidFill>
                <a:latin typeface="Gill Sans MT"/>
                <a:cs typeface="Gill Sans MT"/>
              </a:rPr>
              <a:t>key</a:t>
            </a:r>
            <a:r>
              <a:rPr sz="2050" i="1" spc="-36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50" spc="-3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12700" marR="127635">
              <a:lnSpc>
                <a:spcPct val="107400"/>
              </a:lnSpc>
              <a:spcBef>
                <a:spcPts val="1065"/>
              </a:spcBef>
            </a:pPr>
            <a:r>
              <a:rPr sz="1700" i="1" spc="30" dirty="0">
                <a:latin typeface="Gill Sans MT"/>
                <a:cs typeface="Gill Sans MT"/>
              </a:rPr>
              <a:t>node</a:t>
            </a:r>
            <a:r>
              <a:rPr sz="1700" spc="30" dirty="0">
                <a:latin typeface="Calibri"/>
                <a:cs typeface="Calibri"/>
              </a:rPr>
              <a:t>2 </a:t>
            </a:r>
            <a:r>
              <a:rPr sz="1700" i="1" spc="-120" dirty="0">
                <a:latin typeface="Arial"/>
                <a:cs typeface="Arial"/>
              </a:rPr>
              <a:t>←</a:t>
            </a:r>
            <a:r>
              <a:rPr sz="1700" spc="-120" dirty="0">
                <a:latin typeface="Courier New"/>
                <a:cs typeface="Courier New"/>
              </a:rPr>
              <a:t>new </a:t>
            </a:r>
            <a:r>
              <a:rPr sz="1700" spc="-165" dirty="0">
                <a:latin typeface="Courier New"/>
                <a:cs typeface="Courier New"/>
              </a:rPr>
              <a:t>node  </a:t>
            </a:r>
            <a:r>
              <a:rPr sz="1700" i="1" spc="15" dirty="0">
                <a:latin typeface="Gill Sans MT"/>
                <a:cs typeface="Gill Sans MT"/>
              </a:rPr>
              <a:t>node</a:t>
            </a:r>
            <a:r>
              <a:rPr sz="1700" spc="15" dirty="0">
                <a:latin typeface="Calibri"/>
                <a:cs typeface="Calibri"/>
              </a:rPr>
              <a:t>2</a:t>
            </a:r>
            <a:r>
              <a:rPr sz="1700" i="1" spc="15" dirty="0">
                <a:latin typeface="Arial"/>
                <a:cs typeface="Arial"/>
              </a:rPr>
              <a:t>.</a:t>
            </a:r>
            <a:r>
              <a:rPr sz="1700" i="1" spc="15" dirty="0">
                <a:latin typeface="Gill Sans MT"/>
                <a:cs typeface="Gill Sans MT"/>
              </a:rPr>
              <a:t>key </a:t>
            </a:r>
            <a:r>
              <a:rPr sz="1700" i="1" spc="15" dirty="0">
                <a:latin typeface="Arial"/>
                <a:cs typeface="Arial"/>
              </a:rPr>
              <a:t>← </a:t>
            </a:r>
            <a:r>
              <a:rPr sz="1700" i="1" spc="5" dirty="0">
                <a:latin typeface="Gill Sans MT"/>
                <a:cs typeface="Gill Sans MT"/>
              </a:rPr>
              <a:t>key  </a:t>
            </a:r>
            <a:r>
              <a:rPr sz="1700" i="1" spc="25" dirty="0">
                <a:latin typeface="Gill Sans MT"/>
                <a:cs typeface="Gill Sans MT"/>
              </a:rPr>
              <a:t>node</a:t>
            </a:r>
            <a:r>
              <a:rPr sz="1700" spc="25" dirty="0">
                <a:latin typeface="Calibri"/>
                <a:cs typeface="Calibri"/>
              </a:rPr>
              <a:t>2</a:t>
            </a:r>
            <a:r>
              <a:rPr sz="1700" i="1" spc="25" dirty="0">
                <a:latin typeface="Arial"/>
                <a:cs typeface="Arial"/>
              </a:rPr>
              <a:t>.</a:t>
            </a:r>
            <a:r>
              <a:rPr sz="1700" i="1" spc="25" dirty="0">
                <a:latin typeface="Gill Sans MT"/>
                <a:cs typeface="Gill Sans MT"/>
              </a:rPr>
              <a:t>next </a:t>
            </a:r>
            <a:r>
              <a:rPr sz="1700" spc="15" dirty="0">
                <a:latin typeface="Tahoma"/>
                <a:cs typeface="Tahoma"/>
              </a:rPr>
              <a:t>=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i="1" spc="35" dirty="0">
                <a:latin typeface="Gill Sans MT"/>
                <a:cs typeface="Gill Sans MT"/>
              </a:rPr>
              <a:t>node</a:t>
            </a:r>
            <a:r>
              <a:rPr sz="1700" i="1" spc="35" dirty="0">
                <a:latin typeface="Arial"/>
                <a:cs typeface="Arial"/>
              </a:rPr>
              <a:t>.</a:t>
            </a:r>
            <a:r>
              <a:rPr sz="1700" i="1" spc="35" dirty="0">
                <a:latin typeface="Gill Sans MT"/>
                <a:cs typeface="Gill Sans MT"/>
              </a:rPr>
              <a:t>next  node</a:t>
            </a:r>
            <a:r>
              <a:rPr sz="1700" i="1" spc="35" dirty="0">
                <a:latin typeface="Arial"/>
                <a:cs typeface="Arial"/>
              </a:rPr>
              <a:t>.</a:t>
            </a:r>
            <a:r>
              <a:rPr sz="1700" i="1" spc="35" dirty="0">
                <a:latin typeface="Gill Sans MT"/>
                <a:cs typeface="Gill Sans MT"/>
              </a:rPr>
              <a:t>next </a:t>
            </a:r>
            <a:r>
              <a:rPr sz="1700" spc="15" dirty="0">
                <a:latin typeface="Tahoma"/>
                <a:cs typeface="Tahoma"/>
              </a:rPr>
              <a:t>=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i="1" spc="30" dirty="0">
                <a:latin typeface="Gill Sans MT"/>
                <a:cs typeface="Gill Sans MT"/>
              </a:rPr>
              <a:t>node</a:t>
            </a:r>
            <a:r>
              <a:rPr sz="1700" spc="30" dirty="0"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  <a:p>
            <a:pPr marL="231775" marR="791210" indent="-219710">
              <a:lnSpc>
                <a:spcPct val="107400"/>
              </a:lnSpc>
            </a:pPr>
            <a:r>
              <a:rPr sz="1700" spc="-160" dirty="0">
                <a:latin typeface="Courier New"/>
                <a:cs typeface="Courier New"/>
              </a:rPr>
              <a:t>if </a:t>
            </a: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spc="15" dirty="0">
                <a:latin typeface="Tahoma"/>
                <a:cs typeface="Tahoma"/>
              </a:rPr>
              <a:t>= </a:t>
            </a:r>
            <a:r>
              <a:rPr sz="1700" i="1" spc="10" dirty="0">
                <a:latin typeface="Gill Sans MT"/>
                <a:cs typeface="Gill Sans MT"/>
              </a:rPr>
              <a:t>node</a:t>
            </a:r>
            <a:r>
              <a:rPr sz="1700" spc="10" dirty="0">
                <a:latin typeface="Courier New"/>
                <a:cs typeface="Courier New"/>
              </a:rPr>
              <a:t>:  </a:t>
            </a:r>
            <a:r>
              <a:rPr sz="1700" i="1" spc="50" dirty="0">
                <a:latin typeface="Gill Sans MT"/>
                <a:cs typeface="Gill Sans MT"/>
              </a:rPr>
              <a:t>tail </a:t>
            </a:r>
            <a:r>
              <a:rPr sz="1700" i="1" spc="15" dirty="0">
                <a:latin typeface="Arial"/>
                <a:cs typeface="Arial"/>
              </a:rPr>
              <a:t>←</a:t>
            </a:r>
            <a:r>
              <a:rPr sz="1700" i="1" spc="80" dirty="0">
                <a:latin typeface="Arial"/>
                <a:cs typeface="Arial"/>
              </a:rPr>
              <a:t> </a:t>
            </a:r>
            <a:r>
              <a:rPr sz="1700" i="1" spc="30" dirty="0">
                <a:latin typeface="Gill Sans MT"/>
                <a:cs typeface="Gill Sans MT"/>
              </a:rPr>
              <a:t>node</a:t>
            </a:r>
            <a:r>
              <a:rPr sz="1700" spc="30" dirty="0"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5773" y="31610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5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994" y="312496"/>
            <a:ext cx="3903979" cy="0"/>
          </a:xfrm>
          <a:custGeom>
            <a:avLst/>
            <a:gdLst/>
            <a:ahLst/>
            <a:cxnLst/>
            <a:rect l="l" t="t" r="r" b="b"/>
            <a:pathLst>
              <a:path w="3903979">
                <a:moveTo>
                  <a:pt x="0" y="0"/>
                </a:moveTo>
                <a:lnTo>
                  <a:pt x="390392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5773" y="315023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5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1405" y="0"/>
            <a:ext cx="3119755" cy="5924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285"/>
              </a:spcBef>
              <a:tabLst>
                <a:tab pos="1699895" algn="l"/>
                <a:tab pos="2399030" algn="l"/>
              </a:tabLst>
            </a:pPr>
            <a:r>
              <a:rPr sz="1700" spc="-10" dirty="0">
                <a:latin typeface="Calibri"/>
                <a:cs typeface="Calibri"/>
              </a:rPr>
              <a:t>Singly-Linked</a:t>
            </a:r>
            <a:r>
              <a:rPr sz="1700" spc="165" dirty="0">
                <a:latin typeface="Calibri"/>
                <a:cs typeface="Calibri"/>
              </a:rPr>
              <a:t> </a:t>
            </a:r>
            <a:r>
              <a:rPr sz="1700" spc="25" dirty="0">
                <a:latin typeface="Calibri"/>
                <a:cs typeface="Calibri"/>
              </a:rPr>
              <a:t>List	</a:t>
            </a:r>
            <a:r>
              <a:rPr sz="1700" spc="-80" dirty="0">
                <a:latin typeface="Calibri"/>
                <a:cs typeface="Calibri"/>
              </a:rPr>
              <a:t>no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tail	</a:t>
            </a:r>
            <a:r>
              <a:rPr sz="1700" spc="-45" dirty="0">
                <a:latin typeface="Calibri"/>
                <a:cs typeface="Calibri"/>
              </a:rPr>
              <a:t>with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1757680" algn="l"/>
              </a:tabLst>
            </a:pPr>
            <a:r>
              <a:rPr sz="1700" spc="-165" dirty="0">
                <a:latin typeface="Courier New"/>
                <a:cs typeface="Courier New"/>
              </a:rPr>
              <a:t>PushFront(Key)	</a:t>
            </a:r>
            <a:r>
              <a:rPr sz="1700" i="1" spc="25" dirty="0">
                <a:latin typeface="Gill Sans MT"/>
                <a:cs typeface="Gill Sans MT"/>
              </a:rPr>
              <a:t>O</a:t>
            </a:r>
            <a:r>
              <a:rPr sz="1700" spc="25" dirty="0">
                <a:latin typeface="Tahoma"/>
                <a:cs typeface="Tahoma"/>
              </a:rPr>
              <a:t>(</a:t>
            </a:r>
            <a:r>
              <a:rPr sz="1700" spc="25" dirty="0">
                <a:latin typeface="Calibri"/>
                <a:cs typeface="Calibri"/>
              </a:rPr>
              <a:t>1</a:t>
            </a:r>
            <a:r>
              <a:rPr sz="1700" spc="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5773" y="31610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5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5717" y="0"/>
            <a:ext cx="31057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85289" algn="l"/>
                <a:tab pos="2384425" algn="l"/>
              </a:tabLst>
            </a:pPr>
            <a:r>
              <a:rPr sz="1700" spc="-10" dirty="0">
                <a:latin typeface="Calibri"/>
                <a:cs typeface="Calibri"/>
              </a:rPr>
              <a:t>Singly-Linked</a:t>
            </a:r>
            <a:r>
              <a:rPr sz="1700" spc="165" dirty="0">
                <a:latin typeface="Calibri"/>
                <a:cs typeface="Calibri"/>
              </a:rPr>
              <a:t> </a:t>
            </a:r>
            <a:r>
              <a:rPr sz="1700" spc="25" dirty="0">
                <a:latin typeface="Calibri"/>
                <a:cs typeface="Calibri"/>
              </a:rPr>
              <a:t>List	</a:t>
            </a:r>
            <a:r>
              <a:rPr sz="1700" spc="-80" dirty="0">
                <a:latin typeface="Calibri"/>
                <a:cs typeface="Calibri"/>
              </a:rPr>
              <a:t>no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tail	</a:t>
            </a:r>
            <a:r>
              <a:rPr sz="1700" spc="-45" dirty="0">
                <a:latin typeface="Calibri"/>
                <a:cs typeface="Calibri"/>
              </a:rPr>
              <a:t>with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12496"/>
            <a:ext cx="3903979" cy="0"/>
          </a:xfrm>
          <a:custGeom>
            <a:avLst/>
            <a:gdLst/>
            <a:ahLst/>
            <a:cxnLst/>
            <a:rect l="l" t="t" r="r" b="b"/>
            <a:pathLst>
              <a:path w="3903979">
                <a:moveTo>
                  <a:pt x="0" y="0"/>
                </a:moveTo>
                <a:lnTo>
                  <a:pt x="390392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5773" y="315023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5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1405" y="262548"/>
            <a:ext cx="156146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1484" marR="5080" indent="-438784">
              <a:lnSpc>
                <a:spcPct val="107400"/>
              </a:lnSpc>
              <a:spcBef>
                <a:spcPts val="95"/>
              </a:spcBef>
            </a:pPr>
            <a:r>
              <a:rPr sz="1700" spc="-165" dirty="0">
                <a:latin typeface="Courier New"/>
                <a:cs typeface="Courier New"/>
              </a:rPr>
              <a:t>PushFront(Key)  TopFront()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05773" y="593382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5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27058" y="262548"/>
            <a:ext cx="456565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i="1" spc="200" dirty="0">
                <a:latin typeface="Gill Sans MT"/>
                <a:cs typeface="Gill Sans MT"/>
              </a:rPr>
              <a:t>O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spc="-5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spc="200" dirty="0">
                <a:latin typeface="Gill Sans MT"/>
                <a:cs typeface="Gill Sans MT"/>
              </a:rPr>
              <a:t>O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spc="-5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5773" y="31610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5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5717" y="0"/>
            <a:ext cx="31057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85289" algn="l"/>
                <a:tab pos="2384425" algn="l"/>
              </a:tabLst>
            </a:pPr>
            <a:r>
              <a:rPr sz="1700" spc="-10" dirty="0">
                <a:latin typeface="Calibri"/>
                <a:cs typeface="Calibri"/>
              </a:rPr>
              <a:t>Singly-Linked</a:t>
            </a:r>
            <a:r>
              <a:rPr sz="1700" spc="165" dirty="0">
                <a:latin typeface="Calibri"/>
                <a:cs typeface="Calibri"/>
              </a:rPr>
              <a:t> </a:t>
            </a:r>
            <a:r>
              <a:rPr sz="1700" spc="25" dirty="0">
                <a:latin typeface="Calibri"/>
                <a:cs typeface="Calibri"/>
              </a:rPr>
              <a:t>List	</a:t>
            </a:r>
            <a:r>
              <a:rPr sz="1700" spc="-80" dirty="0">
                <a:latin typeface="Calibri"/>
                <a:cs typeface="Calibri"/>
              </a:rPr>
              <a:t>no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tail	</a:t>
            </a:r>
            <a:r>
              <a:rPr sz="1700" spc="-45" dirty="0">
                <a:latin typeface="Calibri"/>
                <a:cs typeface="Calibri"/>
              </a:rPr>
              <a:t>with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12496"/>
            <a:ext cx="3903979" cy="0"/>
          </a:xfrm>
          <a:custGeom>
            <a:avLst/>
            <a:gdLst/>
            <a:ahLst/>
            <a:cxnLst/>
            <a:rect l="l" t="t" r="r" b="b"/>
            <a:pathLst>
              <a:path w="3903979">
                <a:moveTo>
                  <a:pt x="0" y="0"/>
                </a:moveTo>
                <a:lnTo>
                  <a:pt x="390392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5773" y="315023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5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5773" y="593382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5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1405" y="262548"/>
            <a:ext cx="1561465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0850" marR="5080" indent="-438784" algn="just">
              <a:lnSpc>
                <a:spcPct val="107400"/>
              </a:lnSpc>
              <a:spcBef>
                <a:spcPts val="95"/>
              </a:spcBef>
            </a:pPr>
            <a:r>
              <a:rPr sz="1700" spc="-165" dirty="0">
                <a:latin typeface="Courier New"/>
                <a:cs typeface="Courier New"/>
              </a:rPr>
              <a:t>PushFront(Key)  TopFront()  PopFront()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05773" y="871740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5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27058" y="262548"/>
            <a:ext cx="456565" cy="86106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i="1" spc="200" dirty="0">
                <a:latin typeface="Gill Sans MT"/>
                <a:cs typeface="Gill Sans MT"/>
              </a:rPr>
              <a:t>O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spc="-5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spc="200" dirty="0">
                <a:latin typeface="Gill Sans MT"/>
                <a:cs typeface="Gill Sans MT"/>
              </a:rPr>
              <a:t>O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spc="-5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i="1" spc="200" dirty="0">
                <a:latin typeface="Gill Sans MT"/>
                <a:cs typeface="Gill Sans MT"/>
              </a:rPr>
              <a:t>O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spc="-5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994" y="312496"/>
            <a:ext cx="3903979" cy="0"/>
          </a:xfrm>
          <a:custGeom>
            <a:avLst/>
            <a:gdLst/>
            <a:ahLst/>
            <a:cxnLst/>
            <a:rect l="l" t="t" r="r" b="b"/>
            <a:pathLst>
              <a:path w="3903979">
                <a:moveTo>
                  <a:pt x="0" y="0"/>
                </a:moveTo>
                <a:lnTo>
                  <a:pt x="390392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2355" y="31610"/>
          <a:ext cx="3188970" cy="190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380"/>
                <a:gridCol w="698500"/>
                <a:gridCol w="847090"/>
              </a:tblGrid>
              <a:tr h="280670">
                <a:tc>
                  <a:txBody>
                    <a:bodyPr/>
                    <a:lstStyle/>
                    <a:p>
                      <a:pPr marL="45720">
                        <a:lnSpc>
                          <a:spcPts val="1875"/>
                        </a:lnSpc>
                      </a:pPr>
                      <a:r>
                        <a:rPr sz="1700" spc="-10" dirty="0">
                          <a:latin typeface="Calibri"/>
                          <a:cs typeface="Calibri"/>
                        </a:rPr>
                        <a:t>Singly-Linked</a:t>
                      </a:r>
                      <a:r>
                        <a:rPr sz="17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List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75"/>
                        </a:lnSpc>
                      </a:pPr>
                      <a:r>
                        <a:rPr sz="1700" spc="-8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7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75"/>
                        </a:lnSpc>
                      </a:pPr>
                      <a:r>
                        <a:rPr sz="1700" spc="-4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7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115695">
                <a:tc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PushFront(Key)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40970" marR="67945" indent="328930" algn="r">
                        <a:lnSpc>
                          <a:spcPct val="10740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TopFront()  PopFront()  PushBack(Key)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89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994" y="312496"/>
            <a:ext cx="3903979" cy="0"/>
          </a:xfrm>
          <a:custGeom>
            <a:avLst/>
            <a:gdLst/>
            <a:ahLst/>
            <a:cxnLst/>
            <a:rect l="l" t="t" r="r" b="b"/>
            <a:pathLst>
              <a:path w="3903979">
                <a:moveTo>
                  <a:pt x="0" y="0"/>
                </a:moveTo>
                <a:lnTo>
                  <a:pt x="390392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2355" y="31610"/>
          <a:ext cx="3188970" cy="208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380"/>
                <a:gridCol w="698500"/>
                <a:gridCol w="847090"/>
              </a:tblGrid>
              <a:tr h="280670">
                <a:tc>
                  <a:txBody>
                    <a:bodyPr/>
                    <a:lstStyle/>
                    <a:p>
                      <a:pPr marR="66675" algn="r">
                        <a:lnSpc>
                          <a:spcPts val="1875"/>
                        </a:lnSpc>
                      </a:pPr>
                      <a:r>
                        <a:rPr sz="1700" spc="-10" dirty="0">
                          <a:latin typeface="Calibri"/>
                          <a:cs typeface="Calibri"/>
                        </a:rPr>
                        <a:t>Singly-Linked</a:t>
                      </a:r>
                      <a:r>
                        <a:rPr sz="1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List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700" spc="-8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75"/>
                        </a:lnSpc>
                      </a:pPr>
                      <a:r>
                        <a:rPr sz="1700" spc="-4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7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79400">
                <a:tc>
                  <a:txBody>
                    <a:bodyPr/>
                    <a:lstStyle/>
                    <a:p>
                      <a:pPr marR="67945" algn="r">
                        <a:lnSpc>
                          <a:spcPts val="1895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PushFront(Key)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8130">
                <a:tc>
                  <a:txBody>
                    <a:bodyPr/>
                    <a:lstStyle/>
                    <a:p>
                      <a:pPr marR="67945" algn="r">
                        <a:lnSpc>
                          <a:spcPts val="1885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TopFront()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8130">
                <a:tc>
                  <a:txBody>
                    <a:bodyPr/>
                    <a:lstStyle/>
                    <a:p>
                      <a:pPr marR="67945" algn="r">
                        <a:lnSpc>
                          <a:spcPts val="1885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PopFront()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8130">
                <a:tc>
                  <a:txBody>
                    <a:bodyPr/>
                    <a:lstStyle/>
                    <a:p>
                      <a:pPr marR="67945" algn="r">
                        <a:lnSpc>
                          <a:spcPts val="1885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PushBack(Key)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8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79400">
                <a:tc>
                  <a:txBody>
                    <a:bodyPr/>
                    <a:lstStyle/>
                    <a:p>
                      <a:pPr marR="67945" algn="r">
                        <a:lnSpc>
                          <a:spcPts val="1885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TopBack()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8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994" y="312496"/>
            <a:ext cx="3903979" cy="0"/>
          </a:xfrm>
          <a:custGeom>
            <a:avLst/>
            <a:gdLst/>
            <a:ahLst/>
            <a:cxnLst/>
            <a:rect l="l" t="t" r="r" b="b"/>
            <a:pathLst>
              <a:path w="3903979">
                <a:moveTo>
                  <a:pt x="0" y="0"/>
                </a:moveTo>
                <a:lnTo>
                  <a:pt x="390392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2355" y="31610"/>
          <a:ext cx="3188970" cy="246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380"/>
                <a:gridCol w="698500"/>
                <a:gridCol w="847090"/>
              </a:tblGrid>
              <a:tr h="280670">
                <a:tc>
                  <a:txBody>
                    <a:bodyPr/>
                    <a:lstStyle/>
                    <a:p>
                      <a:pPr marR="66675" algn="r">
                        <a:lnSpc>
                          <a:spcPts val="1875"/>
                        </a:lnSpc>
                      </a:pPr>
                      <a:r>
                        <a:rPr sz="1700" spc="-10" dirty="0">
                          <a:latin typeface="Calibri"/>
                          <a:cs typeface="Calibri"/>
                        </a:rPr>
                        <a:t>Singly-Linked</a:t>
                      </a:r>
                      <a:r>
                        <a:rPr sz="1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List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700" spc="-8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75"/>
                        </a:lnSpc>
                      </a:pPr>
                      <a:r>
                        <a:rPr sz="1700" spc="-4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7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114425">
                <a:tc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PushFront(Key)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40970" marR="67945" indent="328930" algn="r">
                        <a:lnSpc>
                          <a:spcPct val="10740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TopFront()  PopFront()  PushBack(Key)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89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83210">
                <a:tc>
                  <a:txBody>
                    <a:bodyPr/>
                    <a:lstStyle/>
                    <a:p>
                      <a:pPr marR="67945" algn="r">
                        <a:lnSpc>
                          <a:spcPts val="1885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TopBack()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8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73685">
                <a:tc>
                  <a:txBody>
                    <a:bodyPr/>
                    <a:lstStyle/>
                    <a:p>
                      <a:pPr marR="67945" algn="r">
                        <a:lnSpc>
                          <a:spcPts val="1839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PopBack()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994" y="312496"/>
            <a:ext cx="3903979" cy="0"/>
          </a:xfrm>
          <a:custGeom>
            <a:avLst/>
            <a:gdLst/>
            <a:ahLst/>
            <a:cxnLst/>
            <a:rect l="l" t="t" r="r" b="b"/>
            <a:pathLst>
              <a:path w="3903979">
                <a:moveTo>
                  <a:pt x="0" y="0"/>
                </a:moveTo>
                <a:lnTo>
                  <a:pt x="390392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2355" y="31610"/>
          <a:ext cx="318897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380"/>
                <a:gridCol w="698500"/>
                <a:gridCol w="847090"/>
              </a:tblGrid>
              <a:tr h="280670">
                <a:tc>
                  <a:txBody>
                    <a:bodyPr/>
                    <a:lstStyle/>
                    <a:p>
                      <a:pPr marR="66675" algn="r">
                        <a:lnSpc>
                          <a:spcPts val="1875"/>
                        </a:lnSpc>
                      </a:pPr>
                      <a:r>
                        <a:rPr sz="1700" spc="-10" dirty="0">
                          <a:latin typeface="Calibri"/>
                          <a:cs typeface="Calibri"/>
                        </a:rPr>
                        <a:t>Singly-Linked</a:t>
                      </a:r>
                      <a:r>
                        <a:rPr sz="1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List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700" spc="-8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75"/>
                        </a:lnSpc>
                      </a:pPr>
                      <a:r>
                        <a:rPr sz="1700" spc="-4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7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114425">
                <a:tc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PushFront(Key)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40970" marR="67945" indent="328930" algn="r">
                        <a:lnSpc>
                          <a:spcPct val="10740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TopFront()  PopFront()  PushBack(Key)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89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83210">
                <a:tc>
                  <a:txBody>
                    <a:bodyPr/>
                    <a:lstStyle/>
                    <a:p>
                      <a:pPr marR="67945" algn="r">
                        <a:lnSpc>
                          <a:spcPts val="1885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TopBack()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8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78130">
                <a:tc>
                  <a:txBody>
                    <a:bodyPr/>
                    <a:lstStyle/>
                    <a:p>
                      <a:pPr marR="67945" algn="r">
                        <a:lnSpc>
                          <a:spcPts val="1839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PopBack()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3685">
                <a:tc>
                  <a:txBody>
                    <a:bodyPr/>
                    <a:lstStyle/>
                    <a:p>
                      <a:pPr marR="67945" algn="r">
                        <a:lnSpc>
                          <a:spcPts val="1839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Find(Key)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094" y="71245"/>
            <a:ext cx="36487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What’s </a:t>
            </a:r>
            <a:r>
              <a:rPr spc="-50" dirty="0"/>
              <a:t>Special </a:t>
            </a:r>
            <a:r>
              <a:rPr spc="-55" dirty="0"/>
              <a:t>About</a:t>
            </a:r>
            <a:r>
              <a:rPr spc="-315" dirty="0"/>
              <a:t> </a:t>
            </a:r>
            <a:r>
              <a:rPr spc="-70" dirty="0"/>
              <a:t>Arrays?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82079"/>
            <a:ext cx="245173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30" dirty="0">
                <a:latin typeface="Calibri"/>
                <a:cs typeface="Calibri"/>
              </a:rPr>
              <a:t>Constant-time </a:t>
            </a:r>
            <a:r>
              <a:rPr sz="1700" spc="-50" dirty="0">
                <a:latin typeface="Calibri"/>
                <a:cs typeface="Calibri"/>
              </a:rPr>
              <a:t>access  </a:t>
            </a:r>
            <a:r>
              <a:rPr sz="1700" spc="-10" dirty="0">
                <a:latin typeface="Calibri"/>
                <a:cs typeface="Calibri"/>
              </a:rPr>
              <a:t>array_addr </a:t>
            </a:r>
            <a:r>
              <a:rPr sz="1700" spc="15" dirty="0">
                <a:latin typeface="Tahoma"/>
                <a:cs typeface="Tahoma"/>
              </a:rPr>
              <a:t>+ </a:t>
            </a:r>
            <a:r>
              <a:rPr sz="1700" spc="-15" dirty="0">
                <a:latin typeface="Calibri"/>
                <a:cs typeface="Calibri"/>
              </a:rPr>
              <a:t>elem_size </a:t>
            </a:r>
            <a:r>
              <a:rPr sz="1700" i="1" spc="335" dirty="0">
                <a:latin typeface="Arial"/>
                <a:cs typeface="Arial"/>
              </a:rPr>
              <a:t>×</a:t>
            </a:r>
            <a:r>
              <a:rPr sz="1700" i="1" spc="-295" dirty="0">
                <a:latin typeface="Arial"/>
                <a:cs typeface="Arial"/>
              </a:rPr>
              <a:t> </a:t>
            </a:r>
            <a:r>
              <a:rPr sz="1700" spc="-25" dirty="0">
                <a:latin typeface="Tahoma"/>
                <a:cs typeface="Tahoma"/>
              </a:rPr>
              <a:t>(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9496" y="1276433"/>
            <a:ext cx="1054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19471" y="1820534"/>
          <a:ext cx="1764662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2095"/>
                <a:gridCol w="252095"/>
                <a:gridCol w="252095"/>
                <a:gridCol w="252094"/>
                <a:gridCol w="252094"/>
                <a:gridCol w="252094"/>
              </a:tblGrid>
              <a:tr h="278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83918" y="2064760"/>
            <a:ext cx="16402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4160" algn="l"/>
                <a:tab pos="516255" algn="l"/>
                <a:tab pos="768350" algn="l"/>
                <a:tab pos="1020444" algn="l"/>
                <a:tab pos="1272540" algn="l"/>
                <a:tab pos="1524000" algn="l"/>
              </a:tabLst>
            </a:pPr>
            <a:r>
              <a:rPr sz="1700" spc="-55" dirty="0">
                <a:latin typeface="Calibri"/>
                <a:cs typeface="Calibri"/>
              </a:rPr>
              <a:t>1	2	3	4	5	6	7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994" y="312496"/>
            <a:ext cx="3903979" cy="0"/>
          </a:xfrm>
          <a:custGeom>
            <a:avLst/>
            <a:gdLst/>
            <a:ahLst/>
            <a:cxnLst/>
            <a:rect l="l" t="t" r="r" b="b"/>
            <a:pathLst>
              <a:path w="3903979">
                <a:moveTo>
                  <a:pt x="0" y="0"/>
                </a:moveTo>
                <a:lnTo>
                  <a:pt x="390392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2355" y="31610"/>
          <a:ext cx="3188970" cy="3021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380"/>
                <a:gridCol w="698500"/>
                <a:gridCol w="847090"/>
              </a:tblGrid>
              <a:tr h="280670">
                <a:tc>
                  <a:txBody>
                    <a:bodyPr/>
                    <a:lstStyle/>
                    <a:p>
                      <a:pPr marR="66675" algn="r">
                        <a:lnSpc>
                          <a:spcPts val="1875"/>
                        </a:lnSpc>
                      </a:pPr>
                      <a:r>
                        <a:rPr sz="1700" spc="-10" dirty="0">
                          <a:latin typeface="Calibri"/>
                          <a:cs typeface="Calibri"/>
                        </a:rPr>
                        <a:t>Singly-Linked</a:t>
                      </a:r>
                      <a:r>
                        <a:rPr sz="1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List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700" spc="-8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75"/>
                        </a:lnSpc>
                      </a:pPr>
                      <a:r>
                        <a:rPr sz="1700" spc="-4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7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114425">
                <a:tc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PushFront(Key)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40970" marR="67945" indent="328930" algn="r">
                        <a:lnSpc>
                          <a:spcPct val="10740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TopFront()  PopFront()  PushBack(Key)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89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83210">
                <a:tc>
                  <a:txBody>
                    <a:bodyPr/>
                    <a:lstStyle/>
                    <a:p>
                      <a:pPr marR="67945" algn="r">
                        <a:lnSpc>
                          <a:spcPts val="1885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TopBack()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8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78130">
                <a:tc>
                  <a:txBody>
                    <a:bodyPr/>
                    <a:lstStyle/>
                    <a:p>
                      <a:pPr marR="67945" algn="r">
                        <a:lnSpc>
                          <a:spcPts val="1839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PopBack()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8130">
                <a:tc>
                  <a:txBody>
                    <a:bodyPr/>
                    <a:lstStyle/>
                    <a:p>
                      <a:pPr marR="67945" algn="r">
                        <a:lnSpc>
                          <a:spcPts val="1839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Find(Key)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3685">
                <a:tc>
                  <a:txBody>
                    <a:bodyPr/>
                    <a:lstStyle/>
                    <a:p>
                      <a:pPr marR="67945" algn="r">
                        <a:lnSpc>
                          <a:spcPts val="1839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Erase(Key)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994" y="312496"/>
            <a:ext cx="3903979" cy="0"/>
          </a:xfrm>
          <a:custGeom>
            <a:avLst/>
            <a:gdLst/>
            <a:ahLst/>
            <a:cxnLst/>
            <a:rect l="l" t="t" r="r" b="b"/>
            <a:pathLst>
              <a:path w="3903979">
                <a:moveTo>
                  <a:pt x="0" y="0"/>
                </a:moveTo>
                <a:lnTo>
                  <a:pt x="390392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2355" y="31610"/>
          <a:ext cx="3188970" cy="3299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380"/>
                <a:gridCol w="698500"/>
                <a:gridCol w="847090"/>
              </a:tblGrid>
              <a:tr h="280670">
                <a:tc>
                  <a:txBody>
                    <a:bodyPr/>
                    <a:lstStyle/>
                    <a:p>
                      <a:pPr marR="66675" algn="r">
                        <a:lnSpc>
                          <a:spcPts val="1875"/>
                        </a:lnSpc>
                      </a:pPr>
                      <a:r>
                        <a:rPr sz="1700" spc="-10" dirty="0">
                          <a:latin typeface="Calibri"/>
                          <a:cs typeface="Calibri"/>
                        </a:rPr>
                        <a:t>Singly-Linked</a:t>
                      </a:r>
                      <a:r>
                        <a:rPr sz="1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List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700" spc="-8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75"/>
                        </a:lnSpc>
                      </a:pPr>
                      <a:r>
                        <a:rPr sz="1700" spc="-4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7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114425">
                <a:tc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PushFront(Key)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40970" marR="67945" indent="328930" algn="r">
                        <a:lnSpc>
                          <a:spcPct val="10740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TopFront()  PopFront()  PushBack(Key)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89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83210">
                <a:tc>
                  <a:txBody>
                    <a:bodyPr/>
                    <a:lstStyle/>
                    <a:p>
                      <a:pPr marR="67945" algn="r">
                        <a:lnSpc>
                          <a:spcPts val="1885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TopBack()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8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78130">
                <a:tc>
                  <a:txBody>
                    <a:bodyPr/>
                    <a:lstStyle/>
                    <a:p>
                      <a:pPr marR="67945" algn="r">
                        <a:lnSpc>
                          <a:spcPts val="1839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PopBack()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8130">
                <a:tc>
                  <a:txBody>
                    <a:bodyPr/>
                    <a:lstStyle/>
                    <a:p>
                      <a:pPr marR="67945" algn="r">
                        <a:lnSpc>
                          <a:spcPts val="1839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Find(Key)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51815">
                <a:tc>
                  <a:txBody>
                    <a:bodyPr/>
                    <a:lstStyle/>
                    <a:p>
                      <a:pPr marL="469900">
                        <a:lnSpc>
                          <a:spcPts val="1839"/>
                        </a:lnSpc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Erase(Key)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7994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Empty()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59994" y="31610"/>
          <a:ext cx="3903345" cy="3577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5690"/>
                <a:gridCol w="698500"/>
                <a:gridCol w="859155"/>
              </a:tblGrid>
              <a:tr h="280670">
                <a:tc>
                  <a:txBody>
                    <a:bodyPr/>
                    <a:lstStyle/>
                    <a:p>
                      <a:pPr marR="66675" algn="r">
                        <a:lnSpc>
                          <a:spcPts val="1875"/>
                        </a:lnSpc>
                      </a:pPr>
                      <a:r>
                        <a:rPr sz="1700" spc="-10" dirty="0">
                          <a:latin typeface="Calibri"/>
                          <a:cs typeface="Calibri"/>
                        </a:rPr>
                        <a:t>Singly-Linked</a:t>
                      </a:r>
                      <a:r>
                        <a:rPr sz="1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List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700" spc="-8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5"/>
                        </a:lnSpc>
                      </a:pPr>
                      <a:r>
                        <a:rPr sz="1700" spc="-4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7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4425">
                <a:tc>
                  <a:txBody>
                    <a:bodyPr/>
                    <a:lstStyle/>
                    <a:p>
                      <a:pPr marL="734060">
                        <a:lnSpc>
                          <a:spcPts val="1895"/>
                        </a:lnSpc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PushFront(Key)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843280" marR="67945" indent="328930" algn="r">
                        <a:lnSpc>
                          <a:spcPct val="10740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TopFront()  PopFront()  PushBack(Key)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89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01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R="67945" algn="r">
                        <a:lnSpc>
                          <a:spcPts val="1885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TopBack()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78130">
                <a:tc>
                  <a:txBody>
                    <a:bodyPr/>
                    <a:lstStyle/>
                    <a:p>
                      <a:pPr marR="67945" algn="r">
                        <a:lnSpc>
                          <a:spcPts val="1839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PopBack()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8130">
                <a:tc>
                  <a:txBody>
                    <a:bodyPr/>
                    <a:lstStyle/>
                    <a:p>
                      <a:pPr marR="67945" algn="r">
                        <a:lnSpc>
                          <a:spcPts val="1839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Find(Key)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56260">
                <a:tc>
                  <a:txBody>
                    <a:bodyPr/>
                    <a:lstStyle/>
                    <a:p>
                      <a:pPr marL="1172845">
                        <a:lnSpc>
                          <a:spcPts val="1839"/>
                        </a:lnSpc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Erase(Key)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5017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Empty()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3685">
                <a:tc>
                  <a:txBody>
                    <a:bodyPr/>
                    <a:lstStyle/>
                    <a:p>
                      <a:pPr marR="67945" algn="r">
                        <a:lnSpc>
                          <a:spcPts val="1839"/>
                        </a:lnSpc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AddBefore(Node,</a:t>
                      </a:r>
                      <a:r>
                        <a:rPr sz="1700" spc="-1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65" dirty="0">
                          <a:latin typeface="Courier New"/>
                          <a:cs typeface="Courier New"/>
                        </a:rPr>
                        <a:t>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59994" y="31610"/>
          <a:ext cx="3903345" cy="385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5690"/>
                <a:gridCol w="698500"/>
                <a:gridCol w="859155"/>
              </a:tblGrid>
              <a:tr h="280670">
                <a:tc>
                  <a:txBody>
                    <a:bodyPr/>
                    <a:lstStyle/>
                    <a:p>
                      <a:pPr marR="66675" algn="r">
                        <a:lnSpc>
                          <a:spcPts val="1875"/>
                        </a:lnSpc>
                      </a:pPr>
                      <a:r>
                        <a:rPr sz="1700" spc="-10" dirty="0">
                          <a:latin typeface="Calibri"/>
                          <a:cs typeface="Calibri"/>
                        </a:rPr>
                        <a:t>Singly-Linked</a:t>
                      </a:r>
                      <a:r>
                        <a:rPr sz="1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List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700" spc="-8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5"/>
                        </a:lnSpc>
                      </a:pPr>
                      <a:r>
                        <a:rPr sz="1700" spc="-4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7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tail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4425">
                <a:tc>
                  <a:txBody>
                    <a:bodyPr/>
                    <a:lstStyle/>
                    <a:p>
                      <a:pPr marL="734060">
                        <a:lnSpc>
                          <a:spcPts val="1895"/>
                        </a:lnSpc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PushFront(Key)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843280" marR="67945" indent="328930" algn="r">
                        <a:lnSpc>
                          <a:spcPct val="10740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TopFront()  PopFront()  PushBack(Key)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89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01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R="67945" algn="r">
                        <a:lnSpc>
                          <a:spcPts val="1885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TopBack()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78130">
                <a:tc>
                  <a:txBody>
                    <a:bodyPr/>
                    <a:lstStyle/>
                    <a:p>
                      <a:pPr marR="67945" algn="r">
                        <a:lnSpc>
                          <a:spcPts val="1839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PopBack()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8130">
                <a:tc>
                  <a:txBody>
                    <a:bodyPr/>
                    <a:lstStyle/>
                    <a:p>
                      <a:pPr marR="67945" algn="r">
                        <a:lnSpc>
                          <a:spcPts val="1839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Find(Key)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56260">
                <a:tc>
                  <a:txBody>
                    <a:bodyPr/>
                    <a:lstStyle/>
                    <a:p>
                      <a:pPr marL="1172845">
                        <a:lnSpc>
                          <a:spcPts val="1839"/>
                        </a:lnSpc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Erase(Key)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5017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Empty()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51815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AddBefore(Node,</a:t>
                      </a:r>
                      <a:r>
                        <a:rPr sz="1700" spc="-1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65" dirty="0">
                          <a:latin typeface="Courier New"/>
                          <a:cs typeface="Courier New"/>
                        </a:rPr>
                        <a:t>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0922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-165" dirty="0">
                          <a:latin typeface="Courier New"/>
                          <a:cs typeface="Courier New"/>
                        </a:rPr>
                        <a:t>AddAfter(Node,</a:t>
                      </a:r>
                      <a:r>
                        <a:rPr sz="1700" spc="-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65" dirty="0">
                          <a:latin typeface="Courier New"/>
                          <a:cs typeface="Courier New"/>
                        </a:rPr>
                        <a:t>Key)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1839"/>
                        </a:lnSpc>
                      </a:pPr>
                      <a:r>
                        <a:rPr sz="1700" i="1" spc="5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i="1" spc="5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700" spc="50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i="1" spc="2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)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291" y="71245"/>
            <a:ext cx="22847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Doubly-Linked</a:t>
            </a:r>
            <a:r>
              <a:rPr spc="175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582" y="947249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6246" y="947249"/>
            <a:ext cx="29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8003" y="1082374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19910" y="1048278"/>
            <a:ext cx="128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5233" y="1082374"/>
            <a:ext cx="278130" cy="252095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89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8018" y="1082374"/>
            <a:ext cx="252095" cy="252095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189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5246" y="1082374"/>
            <a:ext cx="278130" cy="252095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89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9006" y="1165408"/>
            <a:ext cx="257226" cy="85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1789" y="1165408"/>
            <a:ext cx="257225" cy="85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99016" y="1165408"/>
            <a:ext cx="257226" cy="85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3251" y="1100378"/>
            <a:ext cx="334645" cy="75565"/>
          </a:xfrm>
          <a:custGeom>
            <a:avLst/>
            <a:gdLst/>
            <a:ahLst/>
            <a:cxnLst/>
            <a:rect l="l" t="t" r="r" b="b"/>
            <a:pathLst>
              <a:path w="334644" h="75565">
                <a:moveTo>
                  <a:pt x="0" y="0"/>
                </a:moveTo>
                <a:lnTo>
                  <a:pt x="334366" y="75133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7680" y="1139619"/>
            <a:ext cx="36195" cy="61594"/>
          </a:xfrm>
          <a:custGeom>
            <a:avLst/>
            <a:gdLst/>
            <a:ahLst/>
            <a:cxnLst/>
            <a:rect l="l" t="t" r="r" b="b"/>
            <a:pathLst>
              <a:path w="36194" h="61594">
                <a:moveTo>
                  <a:pt x="13801" y="0"/>
                </a:moveTo>
                <a:lnTo>
                  <a:pt x="16192" y="10399"/>
                </a:lnTo>
                <a:lnTo>
                  <a:pt x="22501" y="21869"/>
                </a:lnTo>
                <a:lnTo>
                  <a:pt x="29934" y="31700"/>
                </a:lnTo>
                <a:lnTo>
                  <a:pt x="35697" y="37185"/>
                </a:lnTo>
                <a:lnTo>
                  <a:pt x="28142" y="39679"/>
                </a:lnTo>
                <a:lnTo>
                  <a:pt x="17217" y="45386"/>
                </a:lnTo>
                <a:lnTo>
                  <a:pt x="6608" y="53054"/>
                </a:lnTo>
                <a:lnTo>
                  <a:pt x="0" y="61432"/>
                </a:lnTo>
              </a:path>
            </a:pathLst>
          </a:custGeom>
          <a:ln w="11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51567" y="1093178"/>
            <a:ext cx="221262" cy="97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291" y="71245"/>
            <a:ext cx="22847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Doubly-Linked</a:t>
            </a:r>
            <a:r>
              <a:rPr spc="175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582" y="947249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6246" y="947249"/>
            <a:ext cx="29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8003" y="1082374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19910" y="1048278"/>
            <a:ext cx="128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5233" y="1082374"/>
            <a:ext cx="278130" cy="252095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89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8018" y="1082374"/>
            <a:ext cx="252095" cy="252095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189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5246" y="1082374"/>
            <a:ext cx="278130" cy="252095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89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9006" y="1165408"/>
            <a:ext cx="257226" cy="85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1789" y="1165408"/>
            <a:ext cx="257225" cy="85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99016" y="1165408"/>
            <a:ext cx="257226" cy="85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3251" y="1100378"/>
            <a:ext cx="334645" cy="75565"/>
          </a:xfrm>
          <a:custGeom>
            <a:avLst/>
            <a:gdLst/>
            <a:ahLst/>
            <a:cxnLst/>
            <a:rect l="l" t="t" r="r" b="b"/>
            <a:pathLst>
              <a:path w="334644" h="75565">
                <a:moveTo>
                  <a:pt x="0" y="0"/>
                </a:moveTo>
                <a:lnTo>
                  <a:pt x="334366" y="75133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7680" y="1139619"/>
            <a:ext cx="36195" cy="61594"/>
          </a:xfrm>
          <a:custGeom>
            <a:avLst/>
            <a:gdLst/>
            <a:ahLst/>
            <a:cxnLst/>
            <a:rect l="l" t="t" r="r" b="b"/>
            <a:pathLst>
              <a:path w="36194" h="61594">
                <a:moveTo>
                  <a:pt x="13801" y="0"/>
                </a:moveTo>
                <a:lnTo>
                  <a:pt x="16192" y="10399"/>
                </a:lnTo>
                <a:lnTo>
                  <a:pt x="22501" y="21869"/>
                </a:lnTo>
                <a:lnTo>
                  <a:pt x="29934" y="31700"/>
                </a:lnTo>
                <a:lnTo>
                  <a:pt x="35697" y="37185"/>
                </a:lnTo>
                <a:lnTo>
                  <a:pt x="28142" y="39679"/>
                </a:lnTo>
                <a:lnTo>
                  <a:pt x="17217" y="45386"/>
                </a:lnTo>
                <a:lnTo>
                  <a:pt x="6608" y="53054"/>
                </a:lnTo>
                <a:lnTo>
                  <a:pt x="0" y="61432"/>
                </a:lnTo>
              </a:path>
            </a:pathLst>
          </a:custGeom>
          <a:ln w="11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51567" y="1093178"/>
            <a:ext cx="221262" cy="97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7994" y="1622385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0582" y="1811256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18026" y="1622385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5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96246" y="1811256"/>
            <a:ext cx="29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39993" y="149640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39993" y="149640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39993" y="178440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39993" y="207240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79997" y="149640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79997" y="149640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79997" y="178440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79997" y="207240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0001" y="149640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20001" y="149640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20001" y="178440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20001" y="207240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059992" y="1496406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59992" y="178440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59992" y="207240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84004" y="1728508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18158" y="1709545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49294" y="2016511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374717" y="19988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43368" y="1997548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12772" y="63213"/>
                </a:moveTo>
                <a:lnTo>
                  <a:pt x="13295" y="51082"/>
                </a:lnTo>
                <a:lnTo>
                  <a:pt x="9843" y="36593"/>
                </a:lnTo>
                <a:lnTo>
                  <a:pt x="4662" y="23561"/>
                </a:lnTo>
                <a:lnTo>
                  <a:pt x="0" y="15801"/>
                </a:lnTo>
                <a:lnTo>
                  <a:pt x="9041" y="15351"/>
                </a:lnTo>
                <a:lnTo>
                  <a:pt x="22750" y="12394"/>
                </a:lnTo>
                <a:lnTo>
                  <a:pt x="36706" y="7191"/>
                </a:lnTo>
                <a:lnTo>
                  <a:pt x="46489" y="0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24011" y="1728508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58161" y="1709545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89300" y="2016511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374714" y="19988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83374" y="1997548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12772" y="63213"/>
                </a:moveTo>
                <a:lnTo>
                  <a:pt x="13295" y="51082"/>
                </a:lnTo>
                <a:lnTo>
                  <a:pt x="9843" y="36593"/>
                </a:lnTo>
                <a:lnTo>
                  <a:pt x="4662" y="23561"/>
                </a:lnTo>
                <a:lnTo>
                  <a:pt x="0" y="15801"/>
                </a:lnTo>
                <a:lnTo>
                  <a:pt x="9041" y="15351"/>
                </a:lnTo>
                <a:lnTo>
                  <a:pt x="22750" y="12394"/>
                </a:lnTo>
                <a:lnTo>
                  <a:pt x="36706" y="7191"/>
                </a:lnTo>
                <a:lnTo>
                  <a:pt x="46489" y="0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64015" y="1728508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26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98177" y="1709545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29305" y="2016511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374713" y="19988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23379" y="1997548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12772" y="63213"/>
                </a:moveTo>
                <a:lnTo>
                  <a:pt x="13295" y="51082"/>
                </a:lnTo>
                <a:lnTo>
                  <a:pt x="9843" y="36593"/>
                </a:lnTo>
                <a:lnTo>
                  <a:pt x="4662" y="23561"/>
                </a:lnTo>
                <a:lnTo>
                  <a:pt x="0" y="15801"/>
                </a:lnTo>
                <a:lnTo>
                  <a:pt x="9041" y="15351"/>
                </a:lnTo>
                <a:lnTo>
                  <a:pt x="22750" y="12394"/>
                </a:lnTo>
                <a:lnTo>
                  <a:pt x="36706" y="7191"/>
                </a:lnTo>
                <a:lnTo>
                  <a:pt x="46489" y="0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51022" y="1775386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2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31002" y="2063389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69" h="306069">
                <a:moveTo>
                  <a:pt x="0" y="306003"/>
                </a:moveTo>
                <a:lnTo>
                  <a:pt x="30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3996" y="1642986"/>
            <a:ext cx="553720" cy="105410"/>
          </a:xfrm>
          <a:custGeom>
            <a:avLst/>
            <a:gdLst/>
            <a:ahLst/>
            <a:cxnLst/>
            <a:rect l="l" t="t" r="r" b="b"/>
            <a:pathLst>
              <a:path w="553719" h="105410">
                <a:moveTo>
                  <a:pt x="0" y="105399"/>
                </a:moveTo>
                <a:lnTo>
                  <a:pt x="553345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84290" y="1612863"/>
            <a:ext cx="40005" cy="70485"/>
          </a:xfrm>
          <a:custGeom>
            <a:avLst/>
            <a:gdLst/>
            <a:ahLst/>
            <a:cxnLst/>
            <a:rect l="l" t="t" r="r" b="b"/>
            <a:pathLst>
              <a:path w="40005" h="70485">
                <a:moveTo>
                  <a:pt x="0" y="0"/>
                </a:moveTo>
                <a:lnTo>
                  <a:pt x="7193" y="9761"/>
                </a:lnTo>
                <a:lnTo>
                  <a:pt x="18956" y="18865"/>
                </a:lnTo>
                <a:lnTo>
                  <a:pt x="31150" y="25754"/>
                </a:lnTo>
                <a:lnTo>
                  <a:pt x="39638" y="28867"/>
                </a:lnTo>
                <a:lnTo>
                  <a:pt x="32889" y="34883"/>
                </a:lnTo>
                <a:lnTo>
                  <a:pt x="24080" y="45771"/>
                </a:lnTo>
                <a:lnTo>
                  <a:pt x="16487" y="58562"/>
                </a:lnTo>
                <a:lnTo>
                  <a:pt x="13385" y="70284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70453" y="1644129"/>
            <a:ext cx="374015" cy="104775"/>
          </a:xfrm>
          <a:custGeom>
            <a:avLst/>
            <a:gdLst/>
            <a:ahLst/>
            <a:cxnLst/>
            <a:rect l="l" t="t" r="r" b="b"/>
            <a:pathLst>
              <a:path w="374014" h="104775">
                <a:moveTo>
                  <a:pt x="373583" y="104256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3977" y="1616822"/>
            <a:ext cx="42545" cy="69215"/>
          </a:xfrm>
          <a:custGeom>
            <a:avLst/>
            <a:gdLst/>
            <a:ahLst/>
            <a:cxnLst/>
            <a:rect l="l" t="t" r="r" b="b"/>
            <a:pathLst>
              <a:path w="42545" h="69214">
                <a:moveTo>
                  <a:pt x="22738" y="69068"/>
                </a:moveTo>
                <a:lnTo>
                  <a:pt x="20625" y="57100"/>
                </a:lnTo>
                <a:lnTo>
                  <a:pt x="14117" y="43688"/>
                </a:lnTo>
                <a:lnTo>
                  <a:pt x="6235" y="32074"/>
                </a:lnTo>
                <a:lnTo>
                  <a:pt x="0" y="25499"/>
                </a:lnTo>
                <a:lnTo>
                  <a:pt x="8738" y="23103"/>
                </a:lnTo>
                <a:lnTo>
                  <a:pt x="21495" y="17248"/>
                </a:lnTo>
                <a:lnTo>
                  <a:pt x="34007" y="9144"/>
                </a:lnTo>
                <a:lnTo>
                  <a:pt x="42012" y="0"/>
                </a:lnTo>
              </a:path>
            </a:pathLst>
          </a:custGeom>
          <a:ln w="144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291" y="71245"/>
            <a:ext cx="22847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Doubly-Linked</a:t>
            </a:r>
            <a:r>
              <a:rPr spc="175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15146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582" y="1340340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8026" y="1151469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5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96246" y="1340340"/>
            <a:ext cx="29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9993" y="102549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90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39993" y="1025490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39993" y="131348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90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9993" y="160148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9997" y="102549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90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79997" y="1025490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79997" y="131348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90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9997" y="160148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0001" y="102549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90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0001" y="1025490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20001" y="131348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90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0001" y="160148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59992" y="1025490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9992" y="131348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90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59992" y="160148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84004" y="125759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8158" y="123862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9294" y="1545595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374717" y="19988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3368" y="1526632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12772" y="63213"/>
                </a:moveTo>
                <a:lnTo>
                  <a:pt x="13295" y="51082"/>
                </a:lnTo>
                <a:lnTo>
                  <a:pt x="9843" y="36593"/>
                </a:lnTo>
                <a:lnTo>
                  <a:pt x="4662" y="23561"/>
                </a:lnTo>
                <a:lnTo>
                  <a:pt x="0" y="15801"/>
                </a:lnTo>
                <a:lnTo>
                  <a:pt x="9041" y="15351"/>
                </a:lnTo>
                <a:lnTo>
                  <a:pt x="22750" y="12394"/>
                </a:lnTo>
                <a:lnTo>
                  <a:pt x="36706" y="7191"/>
                </a:lnTo>
                <a:lnTo>
                  <a:pt x="46489" y="0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4011" y="125759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58161" y="123862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9300" y="1545595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374714" y="19988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83374" y="1526632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12772" y="63213"/>
                </a:moveTo>
                <a:lnTo>
                  <a:pt x="13295" y="51082"/>
                </a:lnTo>
                <a:lnTo>
                  <a:pt x="9843" y="36593"/>
                </a:lnTo>
                <a:lnTo>
                  <a:pt x="4662" y="23561"/>
                </a:lnTo>
                <a:lnTo>
                  <a:pt x="0" y="15801"/>
                </a:lnTo>
                <a:lnTo>
                  <a:pt x="9041" y="15351"/>
                </a:lnTo>
                <a:lnTo>
                  <a:pt x="22750" y="12394"/>
                </a:lnTo>
                <a:lnTo>
                  <a:pt x="36706" y="7191"/>
                </a:lnTo>
                <a:lnTo>
                  <a:pt x="46489" y="0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64015" y="125759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26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98177" y="1238629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29305" y="1545595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374713" y="19988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23379" y="1526632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12772" y="63213"/>
                </a:moveTo>
                <a:lnTo>
                  <a:pt x="13295" y="51082"/>
                </a:lnTo>
                <a:lnTo>
                  <a:pt x="9843" y="36593"/>
                </a:lnTo>
                <a:lnTo>
                  <a:pt x="4662" y="23561"/>
                </a:lnTo>
                <a:lnTo>
                  <a:pt x="0" y="15801"/>
                </a:lnTo>
                <a:lnTo>
                  <a:pt x="9041" y="15351"/>
                </a:lnTo>
                <a:lnTo>
                  <a:pt x="22750" y="12394"/>
                </a:lnTo>
                <a:lnTo>
                  <a:pt x="36706" y="7191"/>
                </a:lnTo>
                <a:lnTo>
                  <a:pt x="46489" y="0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51022" y="130447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2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31002" y="1592473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69" h="306069">
                <a:moveTo>
                  <a:pt x="0" y="306003"/>
                </a:moveTo>
                <a:lnTo>
                  <a:pt x="30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3996" y="1172070"/>
            <a:ext cx="553720" cy="105410"/>
          </a:xfrm>
          <a:custGeom>
            <a:avLst/>
            <a:gdLst/>
            <a:ahLst/>
            <a:cxnLst/>
            <a:rect l="l" t="t" r="r" b="b"/>
            <a:pathLst>
              <a:path w="553719" h="105409">
                <a:moveTo>
                  <a:pt x="0" y="105399"/>
                </a:moveTo>
                <a:lnTo>
                  <a:pt x="553345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84290" y="1141947"/>
            <a:ext cx="40005" cy="70485"/>
          </a:xfrm>
          <a:custGeom>
            <a:avLst/>
            <a:gdLst/>
            <a:ahLst/>
            <a:cxnLst/>
            <a:rect l="l" t="t" r="r" b="b"/>
            <a:pathLst>
              <a:path w="40005" h="70484">
                <a:moveTo>
                  <a:pt x="0" y="0"/>
                </a:moveTo>
                <a:lnTo>
                  <a:pt x="7193" y="9761"/>
                </a:lnTo>
                <a:lnTo>
                  <a:pt x="18956" y="18865"/>
                </a:lnTo>
                <a:lnTo>
                  <a:pt x="31150" y="25754"/>
                </a:lnTo>
                <a:lnTo>
                  <a:pt x="39638" y="28867"/>
                </a:lnTo>
                <a:lnTo>
                  <a:pt x="32889" y="34883"/>
                </a:lnTo>
                <a:lnTo>
                  <a:pt x="24080" y="45771"/>
                </a:lnTo>
                <a:lnTo>
                  <a:pt x="16487" y="58562"/>
                </a:lnTo>
                <a:lnTo>
                  <a:pt x="13385" y="70284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70453" y="1173213"/>
            <a:ext cx="374015" cy="104775"/>
          </a:xfrm>
          <a:custGeom>
            <a:avLst/>
            <a:gdLst/>
            <a:ahLst/>
            <a:cxnLst/>
            <a:rect l="l" t="t" r="r" b="b"/>
            <a:pathLst>
              <a:path w="374014" h="104775">
                <a:moveTo>
                  <a:pt x="373583" y="104256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63977" y="1145906"/>
            <a:ext cx="42545" cy="69215"/>
          </a:xfrm>
          <a:custGeom>
            <a:avLst/>
            <a:gdLst/>
            <a:ahLst/>
            <a:cxnLst/>
            <a:rect l="l" t="t" r="r" b="b"/>
            <a:pathLst>
              <a:path w="42545" h="69215">
                <a:moveTo>
                  <a:pt x="22738" y="69068"/>
                </a:moveTo>
                <a:lnTo>
                  <a:pt x="20625" y="57100"/>
                </a:lnTo>
                <a:lnTo>
                  <a:pt x="14117" y="43688"/>
                </a:lnTo>
                <a:lnTo>
                  <a:pt x="6235" y="32074"/>
                </a:lnTo>
                <a:lnTo>
                  <a:pt x="0" y="25499"/>
                </a:lnTo>
                <a:lnTo>
                  <a:pt x="8738" y="23103"/>
                </a:lnTo>
                <a:lnTo>
                  <a:pt x="21495" y="17248"/>
                </a:lnTo>
                <a:lnTo>
                  <a:pt x="34007" y="9144"/>
                </a:lnTo>
                <a:lnTo>
                  <a:pt x="42012" y="0"/>
                </a:lnTo>
              </a:path>
            </a:pathLst>
          </a:custGeom>
          <a:ln w="144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6712" y="276030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6712" y="303866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6712" y="331701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0" y="94094"/>
                </a:moveTo>
                <a:lnTo>
                  <a:pt x="94094" y="94094"/>
                </a:lnTo>
                <a:lnTo>
                  <a:pt x="94094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47294" y="2316061"/>
            <a:ext cx="1538605" cy="11518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700" spc="-55" dirty="0">
                <a:latin typeface="Calibri"/>
                <a:cs typeface="Calibri"/>
              </a:rPr>
              <a:t>Node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contains:</a:t>
            </a:r>
            <a:endParaRPr sz="17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200"/>
              </a:spcBef>
            </a:pPr>
            <a:r>
              <a:rPr sz="1700" spc="-165" dirty="0">
                <a:latin typeface="Courier New"/>
                <a:cs typeface="Courier New"/>
              </a:rPr>
              <a:t>key</a:t>
            </a:r>
            <a:endParaRPr sz="17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155"/>
              </a:spcBef>
            </a:pPr>
            <a:r>
              <a:rPr sz="1700" spc="-160" dirty="0">
                <a:latin typeface="Courier New"/>
                <a:cs typeface="Courier New"/>
              </a:rPr>
              <a:t>next</a:t>
            </a:r>
            <a:r>
              <a:rPr sz="1700" spc="-560" dirty="0">
                <a:latin typeface="Courier New"/>
                <a:cs typeface="Courier New"/>
              </a:rPr>
              <a:t> </a:t>
            </a:r>
            <a:r>
              <a:rPr sz="1700" spc="-50" dirty="0">
                <a:latin typeface="Calibri"/>
                <a:cs typeface="Calibri"/>
              </a:rPr>
              <a:t>pointer</a:t>
            </a:r>
            <a:endParaRPr sz="17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150"/>
              </a:spcBef>
            </a:pPr>
            <a:r>
              <a:rPr sz="1700" spc="-160" dirty="0">
                <a:latin typeface="Courier New"/>
                <a:cs typeface="Courier New"/>
              </a:rPr>
              <a:t>prev</a:t>
            </a:r>
            <a:r>
              <a:rPr sz="1700" spc="-560" dirty="0">
                <a:latin typeface="Courier New"/>
                <a:cs typeface="Courier New"/>
              </a:rPr>
              <a:t> </a:t>
            </a:r>
            <a:r>
              <a:rPr sz="1700" spc="-50" dirty="0">
                <a:latin typeface="Calibri"/>
                <a:cs typeface="Calibri"/>
              </a:rPr>
              <a:t>pointer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291" y="71245"/>
            <a:ext cx="22847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Doubly-Linked</a:t>
            </a:r>
            <a:r>
              <a:rPr spc="175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477237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582" y="1666107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8026" y="1477237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5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96246" y="1666107"/>
            <a:ext cx="29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9993" y="135125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39993" y="1351258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39993" y="163925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9993" y="192725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9997" y="135125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79997" y="1351258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79997" y="163925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9997" y="192725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0001" y="135125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0001" y="1351258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20001" y="163925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0001" y="192725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59992" y="1351258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9992" y="163925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59992" y="192725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84004" y="1583359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8158" y="1564397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9294" y="187136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374717" y="19988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3368" y="1852400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12772" y="63213"/>
                </a:moveTo>
                <a:lnTo>
                  <a:pt x="13295" y="51082"/>
                </a:lnTo>
                <a:lnTo>
                  <a:pt x="9843" y="36593"/>
                </a:lnTo>
                <a:lnTo>
                  <a:pt x="4662" y="23561"/>
                </a:lnTo>
                <a:lnTo>
                  <a:pt x="0" y="15801"/>
                </a:lnTo>
                <a:lnTo>
                  <a:pt x="9041" y="15351"/>
                </a:lnTo>
                <a:lnTo>
                  <a:pt x="22750" y="12394"/>
                </a:lnTo>
                <a:lnTo>
                  <a:pt x="36706" y="7191"/>
                </a:lnTo>
                <a:lnTo>
                  <a:pt x="46489" y="0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4011" y="1583359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58161" y="1564397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9300" y="187136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374714" y="19988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83374" y="1852400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12772" y="63213"/>
                </a:moveTo>
                <a:lnTo>
                  <a:pt x="13295" y="51082"/>
                </a:lnTo>
                <a:lnTo>
                  <a:pt x="9843" y="36593"/>
                </a:lnTo>
                <a:lnTo>
                  <a:pt x="4662" y="23561"/>
                </a:lnTo>
                <a:lnTo>
                  <a:pt x="0" y="15801"/>
                </a:lnTo>
                <a:lnTo>
                  <a:pt x="9041" y="15351"/>
                </a:lnTo>
                <a:lnTo>
                  <a:pt x="22750" y="12394"/>
                </a:lnTo>
                <a:lnTo>
                  <a:pt x="36706" y="7191"/>
                </a:lnTo>
                <a:lnTo>
                  <a:pt x="46489" y="0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64015" y="1583359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26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98177" y="1564397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29305" y="187136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374713" y="19988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23379" y="1852400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12772" y="63213"/>
                </a:moveTo>
                <a:lnTo>
                  <a:pt x="13295" y="51082"/>
                </a:lnTo>
                <a:lnTo>
                  <a:pt x="9843" y="36593"/>
                </a:lnTo>
                <a:lnTo>
                  <a:pt x="4662" y="23561"/>
                </a:lnTo>
                <a:lnTo>
                  <a:pt x="0" y="15801"/>
                </a:lnTo>
                <a:lnTo>
                  <a:pt x="9041" y="15351"/>
                </a:lnTo>
                <a:lnTo>
                  <a:pt x="22750" y="12394"/>
                </a:lnTo>
                <a:lnTo>
                  <a:pt x="36706" y="7191"/>
                </a:lnTo>
                <a:lnTo>
                  <a:pt x="46489" y="0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51022" y="1630238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2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31002" y="1918241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69" h="306069">
                <a:moveTo>
                  <a:pt x="0" y="306003"/>
                </a:moveTo>
                <a:lnTo>
                  <a:pt x="30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3996" y="1497838"/>
            <a:ext cx="553720" cy="105410"/>
          </a:xfrm>
          <a:custGeom>
            <a:avLst/>
            <a:gdLst/>
            <a:ahLst/>
            <a:cxnLst/>
            <a:rect l="l" t="t" r="r" b="b"/>
            <a:pathLst>
              <a:path w="553719" h="105409">
                <a:moveTo>
                  <a:pt x="0" y="105399"/>
                </a:moveTo>
                <a:lnTo>
                  <a:pt x="553345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84290" y="1467715"/>
            <a:ext cx="40005" cy="70485"/>
          </a:xfrm>
          <a:custGeom>
            <a:avLst/>
            <a:gdLst/>
            <a:ahLst/>
            <a:cxnLst/>
            <a:rect l="l" t="t" r="r" b="b"/>
            <a:pathLst>
              <a:path w="40005" h="70484">
                <a:moveTo>
                  <a:pt x="0" y="0"/>
                </a:moveTo>
                <a:lnTo>
                  <a:pt x="7193" y="9761"/>
                </a:lnTo>
                <a:lnTo>
                  <a:pt x="18956" y="18865"/>
                </a:lnTo>
                <a:lnTo>
                  <a:pt x="31150" y="25754"/>
                </a:lnTo>
                <a:lnTo>
                  <a:pt x="39638" y="28867"/>
                </a:lnTo>
                <a:lnTo>
                  <a:pt x="32889" y="34883"/>
                </a:lnTo>
                <a:lnTo>
                  <a:pt x="24080" y="45771"/>
                </a:lnTo>
                <a:lnTo>
                  <a:pt x="16487" y="58562"/>
                </a:lnTo>
                <a:lnTo>
                  <a:pt x="13385" y="70284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70453" y="1498981"/>
            <a:ext cx="374015" cy="104775"/>
          </a:xfrm>
          <a:custGeom>
            <a:avLst/>
            <a:gdLst/>
            <a:ahLst/>
            <a:cxnLst/>
            <a:rect l="l" t="t" r="r" b="b"/>
            <a:pathLst>
              <a:path w="374014" h="104775">
                <a:moveTo>
                  <a:pt x="373583" y="104256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63977" y="1471674"/>
            <a:ext cx="42545" cy="69215"/>
          </a:xfrm>
          <a:custGeom>
            <a:avLst/>
            <a:gdLst/>
            <a:ahLst/>
            <a:cxnLst/>
            <a:rect l="l" t="t" r="r" b="b"/>
            <a:pathLst>
              <a:path w="42545" h="69215">
                <a:moveTo>
                  <a:pt x="22738" y="69068"/>
                </a:moveTo>
                <a:lnTo>
                  <a:pt x="20625" y="57100"/>
                </a:lnTo>
                <a:lnTo>
                  <a:pt x="14117" y="43688"/>
                </a:lnTo>
                <a:lnTo>
                  <a:pt x="6235" y="32074"/>
                </a:lnTo>
                <a:lnTo>
                  <a:pt x="0" y="25499"/>
                </a:lnTo>
                <a:lnTo>
                  <a:pt x="8738" y="23103"/>
                </a:lnTo>
                <a:lnTo>
                  <a:pt x="21495" y="17248"/>
                </a:lnTo>
                <a:lnTo>
                  <a:pt x="34007" y="9144"/>
                </a:lnTo>
                <a:lnTo>
                  <a:pt x="42012" y="0"/>
                </a:lnTo>
              </a:path>
            </a:pathLst>
          </a:custGeom>
          <a:ln w="144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23214" y="2791683"/>
            <a:ext cx="7937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latin typeface="Courier New"/>
                <a:cs typeface="Courier New"/>
              </a:rPr>
              <a:t>PopBack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291" y="71245"/>
            <a:ext cx="22847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Doubly-Linked</a:t>
            </a:r>
            <a:r>
              <a:rPr spc="175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477237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582" y="1666107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8026" y="1477237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5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96246" y="1666107"/>
            <a:ext cx="29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9993" y="135125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39993" y="1351258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39993" y="163925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9993" y="192725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9997" y="135125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79997" y="1351258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79997" y="163925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9997" y="192725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0001" y="135125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0001" y="1351258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20001" y="163925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0001" y="192725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59992" y="1351258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9992" y="163925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59992" y="192725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84004" y="1583359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8158" y="1564397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9294" y="187136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374717" y="19988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3368" y="1852400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12772" y="63213"/>
                </a:moveTo>
                <a:lnTo>
                  <a:pt x="13295" y="51082"/>
                </a:lnTo>
                <a:lnTo>
                  <a:pt x="9843" y="36593"/>
                </a:lnTo>
                <a:lnTo>
                  <a:pt x="4662" y="23561"/>
                </a:lnTo>
                <a:lnTo>
                  <a:pt x="0" y="15801"/>
                </a:lnTo>
                <a:lnTo>
                  <a:pt x="9041" y="15351"/>
                </a:lnTo>
                <a:lnTo>
                  <a:pt x="22750" y="12394"/>
                </a:lnTo>
                <a:lnTo>
                  <a:pt x="36706" y="7191"/>
                </a:lnTo>
                <a:lnTo>
                  <a:pt x="46489" y="0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4011" y="1583359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58161" y="1564397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9300" y="187136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374714" y="19988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83374" y="1852400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12772" y="63213"/>
                </a:moveTo>
                <a:lnTo>
                  <a:pt x="13295" y="51082"/>
                </a:lnTo>
                <a:lnTo>
                  <a:pt x="9843" y="36593"/>
                </a:lnTo>
                <a:lnTo>
                  <a:pt x="4662" y="23561"/>
                </a:lnTo>
                <a:lnTo>
                  <a:pt x="0" y="15801"/>
                </a:lnTo>
                <a:lnTo>
                  <a:pt x="9041" y="15351"/>
                </a:lnTo>
                <a:lnTo>
                  <a:pt x="22750" y="12394"/>
                </a:lnTo>
                <a:lnTo>
                  <a:pt x="36706" y="7191"/>
                </a:lnTo>
                <a:lnTo>
                  <a:pt x="46489" y="0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64015" y="1583359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26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98177" y="1564397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29305" y="187136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374713" y="19988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23379" y="1852400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12772" y="63213"/>
                </a:moveTo>
                <a:lnTo>
                  <a:pt x="13295" y="51082"/>
                </a:lnTo>
                <a:lnTo>
                  <a:pt x="9843" y="36593"/>
                </a:lnTo>
                <a:lnTo>
                  <a:pt x="4662" y="23561"/>
                </a:lnTo>
                <a:lnTo>
                  <a:pt x="0" y="15801"/>
                </a:lnTo>
                <a:lnTo>
                  <a:pt x="9041" y="15351"/>
                </a:lnTo>
                <a:lnTo>
                  <a:pt x="22750" y="12394"/>
                </a:lnTo>
                <a:lnTo>
                  <a:pt x="36706" y="7191"/>
                </a:lnTo>
                <a:lnTo>
                  <a:pt x="46489" y="0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51022" y="1630238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2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31002" y="1918241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69" h="306069">
                <a:moveTo>
                  <a:pt x="0" y="306003"/>
                </a:moveTo>
                <a:lnTo>
                  <a:pt x="30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3996" y="1497838"/>
            <a:ext cx="553720" cy="105410"/>
          </a:xfrm>
          <a:custGeom>
            <a:avLst/>
            <a:gdLst/>
            <a:ahLst/>
            <a:cxnLst/>
            <a:rect l="l" t="t" r="r" b="b"/>
            <a:pathLst>
              <a:path w="553719" h="105409">
                <a:moveTo>
                  <a:pt x="0" y="105399"/>
                </a:moveTo>
                <a:lnTo>
                  <a:pt x="553345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84290" y="1467715"/>
            <a:ext cx="40005" cy="70485"/>
          </a:xfrm>
          <a:custGeom>
            <a:avLst/>
            <a:gdLst/>
            <a:ahLst/>
            <a:cxnLst/>
            <a:rect l="l" t="t" r="r" b="b"/>
            <a:pathLst>
              <a:path w="40005" h="70484">
                <a:moveTo>
                  <a:pt x="0" y="0"/>
                </a:moveTo>
                <a:lnTo>
                  <a:pt x="7193" y="9761"/>
                </a:lnTo>
                <a:lnTo>
                  <a:pt x="18956" y="18865"/>
                </a:lnTo>
                <a:lnTo>
                  <a:pt x="31150" y="25754"/>
                </a:lnTo>
                <a:lnTo>
                  <a:pt x="39638" y="28867"/>
                </a:lnTo>
                <a:lnTo>
                  <a:pt x="32889" y="34883"/>
                </a:lnTo>
                <a:lnTo>
                  <a:pt x="24080" y="45771"/>
                </a:lnTo>
                <a:lnTo>
                  <a:pt x="16487" y="58562"/>
                </a:lnTo>
                <a:lnTo>
                  <a:pt x="13385" y="70284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25330" y="1307628"/>
            <a:ext cx="918844" cy="295910"/>
          </a:xfrm>
          <a:custGeom>
            <a:avLst/>
            <a:gdLst/>
            <a:ahLst/>
            <a:cxnLst/>
            <a:rect l="l" t="t" r="r" b="b"/>
            <a:pathLst>
              <a:path w="918845" h="295909">
                <a:moveTo>
                  <a:pt x="918705" y="295609"/>
                </a:moveTo>
                <a:lnTo>
                  <a:pt x="899392" y="256737"/>
                </a:lnTo>
                <a:lnTo>
                  <a:pt x="876343" y="220476"/>
                </a:lnTo>
                <a:lnTo>
                  <a:pt x="849854" y="186857"/>
                </a:lnTo>
                <a:lnTo>
                  <a:pt x="820224" y="155910"/>
                </a:lnTo>
                <a:lnTo>
                  <a:pt x="787750" y="127664"/>
                </a:lnTo>
                <a:lnTo>
                  <a:pt x="752731" y="102151"/>
                </a:lnTo>
                <a:lnTo>
                  <a:pt x="715465" y="79400"/>
                </a:lnTo>
                <a:lnTo>
                  <a:pt x="676249" y="59440"/>
                </a:lnTo>
                <a:lnTo>
                  <a:pt x="635382" y="42303"/>
                </a:lnTo>
                <a:lnTo>
                  <a:pt x="593161" y="28018"/>
                </a:lnTo>
                <a:lnTo>
                  <a:pt x="549884" y="16615"/>
                </a:lnTo>
                <a:lnTo>
                  <a:pt x="505849" y="8124"/>
                </a:lnTo>
                <a:lnTo>
                  <a:pt x="461355" y="2576"/>
                </a:lnTo>
                <a:lnTo>
                  <a:pt x="416698" y="0"/>
                </a:lnTo>
                <a:lnTo>
                  <a:pt x="372178" y="426"/>
                </a:lnTo>
                <a:lnTo>
                  <a:pt x="328092" y="3884"/>
                </a:lnTo>
                <a:lnTo>
                  <a:pt x="284737" y="10406"/>
                </a:lnTo>
                <a:lnTo>
                  <a:pt x="242412" y="20019"/>
                </a:lnTo>
                <a:lnTo>
                  <a:pt x="201415" y="32755"/>
                </a:lnTo>
                <a:lnTo>
                  <a:pt x="162044" y="48644"/>
                </a:lnTo>
                <a:lnTo>
                  <a:pt x="124596" y="67716"/>
                </a:lnTo>
                <a:lnTo>
                  <a:pt x="89370" y="90000"/>
                </a:lnTo>
                <a:lnTo>
                  <a:pt x="56663" y="115527"/>
                </a:lnTo>
                <a:lnTo>
                  <a:pt x="26774" y="144327"/>
                </a:lnTo>
                <a:lnTo>
                  <a:pt x="0" y="17643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12618" y="1441104"/>
            <a:ext cx="57785" cy="48895"/>
          </a:xfrm>
          <a:custGeom>
            <a:avLst/>
            <a:gdLst/>
            <a:ahLst/>
            <a:cxnLst/>
            <a:rect l="l" t="t" r="r" b="b"/>
            <a:pathLst>
              <a:path w="57785" h="48894">
                <a:moveTo>
                  <a:pt x="57507" y="42777"/>
                </a:moveTo>
                <a:lnTo>
                  <a:pt x="45585" y="40451"/>
                </a:lnTo>
                <a:lnTo>
                  <a:pt x="30737" y="41706"/>
                </a:lnTo>
                <a:lnTo>
                  <a:pt x="17073" y="44889"/>
                </a:lnTo>
                <a:lnTo>
                  <a:pt x="8702" y="48345"/>
                </a:lnTo>
                <a:lnTo>
                  <a:pt x="9604" y="39333"/>
                </a:lnTo>
                <a:lnTo>
                  <a:pt x="8723" y="25331"/>
                </a:lnTo>
                <a:lnTo>
                  <a:pt x="5655" y="10749"/>
                </a:lnTo>
                <a:lnTo>
                  <a:pt x="0" y="0"/>
                </a:lnTo>
              </a:path>
            </a:pathLst>
          </a:custGeom>
          <a:ln w="144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23214" y="2791683"/>
            <a:ext cx="7937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latin typeface="Courier New"/>
                <a:cs typeface="Courier New"/>
              </a:rPr>
              <a:t>PopBack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291" y="71245"/>
            <a:ext cx="22847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Doubly-Linked</a:t>
            </a:r>
            <a:r>
              <a:rPr spc="175" dirty="0"/>
              <a:t> </a:t>
            </a:r>
            <a:r>
              <a:rPr spc="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37994" y="1477237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582" y="1666107"/>
            <a:ext cx="4273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8026" y="1477237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5" h="252094">
                <a:moveTo>
                  <a:pt x="0" y="252002"/>
                </a:moveTo>
                <a:lnTo>
                  <a:pt x="252002" y="252002"/>
                </a:lnTo>
                <a:lnTo>
                  <a:pt x="252002" y="0"/>
                </a:lnTo>
                <a:lnTo>
                  <a:pt x="0" y="0"/>
                </a:lnTo>
                <a:lnTo>
                  <a:pt x="0" y="252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96246" y="1666107"/>
            <a:ext cx="29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Calibri"/>
                <a:cs typeface="Calibri"/>
              </a:rPr>
              <a:t>tail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9993" y="135125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39993" y="1351258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39993" y="163925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9993" y="192725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9997" y="135125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79997" y="1351258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79997" y="163925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9997" y="192725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20001" y="1351258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20001" y="163925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0001" y="192725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59992" y="1351258"/>
            <a:ext cx="288290" cy="288290"/>
          </a:xfrm>
          <a:prstGeom prst="rect">
            <a:avLst/>
          </a:prstGeom>
          <a:ln w="1799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5"/>
              </a:lnSpc>
            </a:pPr>
            <a:r>
              <a:rPr sz="1700" spc="-55" dirty="0">
                <a:latin typeface="Calibri"/>
                <a:cs typeface="Calibri"/>
              </a:rPr>
              <a:t>13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9992" y="163925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59992" y="192725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4004" y="1583359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7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8158" y="1564397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49294" y="187136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374717" y="19988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3368" y="1852400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12772" y="63213"/>
                </a:moveTo>
                <a:lnTo>
                  <a:pt x="13295" y="51082"/>
                </a:lnTo>
                <a:lnTo>
                  <a:pt x="9843" y="36593"/>
                </a:lnTo>
                <a:lnTo>
                  <a:pt x="4662" y="23561"/>
                </a:lnTo>
                <a:lnTo>
                  <a:pt x="0" y="15801"/>
                </a:lnTo>
                <a:lnTo>
                  <a:pt x="9041" y="15351"/>
                </a:lnTo>
                <a:lnTo>
                  <a:pt x="22750" y="12394"/>
                </a:lnTo>
                <a:lnTo>
                  <a:pt x="36706" y="7191"/>
                </a:lnTo>
                <a:lnTo>
                  <a:pt x="46489" y="0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24011" y="1583359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0" y="199880"/>
                </a:moveTo>
                <a:lnTo>
                  <a:pt x="374713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58161" y="1564397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0" y="0"/>
                </a:moveTo>
                <a:lnTo>
                  <a:pt x="9783" y="7191"/>
                </a:lnTo>
                <a:lnTo>
                  <a:pt x="23739" y="12394"/>
                </a:lnTo>
                <a:lnTo>
                  <a:pt x="37448" y="15351"/>
                </a:lnTo>
                <a:lnTo>
                  <a:pt x="46489" y="15801"/>
                </a:lnTo>
                <a:lnTo>
                  <a:pt x="41827" y="23561"/>
                </a:lnTo>
                <a:lnTo>
                  <a:pt x="36646" y="36593"/>
                </a:lnTo>
                <a:lnTo>
                  <a:pt x="33194" y="51082"/>
                </a:lnTo>
                <a:lnTo>
                  <a:pt x="33717" y="63213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9300" y="1871362"/>
            <a:ext cx="375285" cy="200025"/>
          </a:xfrm>
          <a:custGeom>
            <a:avLst/>
            <a:gdLst/>
            <a:ahLst/>
            <a:cxnLst/>
            <a:rect l="l" t="t" r="r" b="b"/>
            <a:pathLst>
              <a:path w="375285" h="200025">
                <a:moveTo>
                  <a:pt x="374714" y="199880"/>
                </a:moveTo>
                <a:lnTo>
                  <a:pt x="0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3374" y="1852400"/>
            <a:ext cx="46990" cy="63500"/>
          </a:xfrm>
          <a:custGeom>
            <a:avLst/>
            <a:gdLst/>
            <a:ahLst/>
            <a:cxnLst/>
            <a:rect l="l" t="t" r="r" b="b"/>
            <a:pathLst>
              <a:path w="46989" h="63500">
                <a:moveTo>
                  <a:pt x="12772" y="63213"/>
                </a:moveTo>
                <a:lnTo>
                  <a:pt x="13295" y="51082"/>
                </a:lnTo>
                <a:lnTo>
                  <a:pt x="9843" y="36593"/>
                </a:lnTo>
                <a:lnTo>
                  <a:pt x="4662" y="23561"/>
                </a:lnTo>
                <a:lnTo>
                  <a:pt x="0" y="15801"/>
                </a:lnTo>
                <a:lnTo>
                  <a:pt x="9041" y="15351"/>
                </a:lnTo>
                <a:lnTo>
                  <a:pt x="22750" y="12394"/>
                </a:lnTo>
                <a:lnTo>
                  <a:pt x="36706" y="7191"/>
                </a:lnTo>
                <a:lnTo>
                  <a:pt x="46489" y="0"/>
                </a:lnTo>
              </a:path>
            </a:pathLst>
          </a:custGeom>
          <a:ln w="14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51022" y="1630238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6002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31002" y="1918241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69" h="306069">
                <a:moveTo>
                  <a:pt x="0" y="306003"/>
                </a:moveTo>
                <a:lnTo>
                  <a:pt x="30600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3996" y="1497838"/>
            <a:ext cx="553720" cy="105410"/>
          </a:xfrm>
          <a:custGeom>
            <a:avLst/>
            <a:gdLst/>
            <a:ahLst/>
            <a:cxnLst/>
            <a:rect l="l" t="t" r="r" b="b"/>
            <a:pathLst>
              <a:path w="553719" h="105409">
                <a:moveTo>
                  <a:pt x="0" y="105399"/>
                </a:moveTo>
                <a:lnTo>
                  <a:pt x="553345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4290" y="1467715"/>
            <a:ext cx="40005" cy="70485"/>
          </a:xfrm>
          <a:custGeom>
            <a:avLst/>
            <a:gdLst/>
            <a:ahLst/>
            <a:cxnLst/>
            <a:rect l="l" t="t" r="r" b="b"/>
            <a:pathLst>
              <a:path w="40005" h="70484">
                <a:moveTo>
                  <a:pt x="0" y="0"/>
                </a:moveTo>
                <a:lnTo>
                  <a:pt x="7193" y="9761"/>
                </a:lnTo>
                <a:lnTo>
                  <a:pt x="18956" y="18865"/>
                </a:lnTo>
                <a:lnTo>
                  <a:pt x="31150" y="25754"/>
                </a:lnTo>
                <a:lnTo>
                  <a:pt x="39638" y="28867"/>
                </a:lnTo>
                <a:lnTo>
                  <a:pt x="32889" y="34883"/>
                </a:lnTo>
                <a:lnTo>
                  <a:pt x="24080" y="45771"/>
                </a:lnTo>
                <a:lnTo>
                  <a:pt x="16487" y="58562"/>
                </a:lnTo>
                <a:lnTo>
                  <a:pt x="13385" y="70284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25330" y="1307628"/>
            <a:ext cx="918844" cy="295910"/>
          </a:xfrm>
          <a:custGeom>
            <a:avLst/>
            <a:gdLst/>
            <a:ahLst/>
            <a:cxnLst/>
            <a:rect l="l" t="t" r="r" b="b"/>
            <a:pathLst>
              <a:path w="918845" h="295909">
                <a:moveTo>
                  <a:pt x="918705" y="295609"/>
                </a:moveTo>
                <a:lnTo>
                  <a:pt x="899392" y="256737"/>
                </a:lnTo>
                <a:lnTo>
                  <a:pt x="876343" y="220476"/>
                </a:lnTo>
                <a:lnTo>
                  <a:pt x="849854" y="186857"/>
                </a:lnTo>
                <a:lnTo>
                  <a:pt x="820224" y="155910"/>
                </a:lnTo>
                <a:lnTo>
                  <a:pt x="787750" y="127664"/>
                </a:lnTo>
                <a:lnTo>
                  <a:pt x="752731" y="102151"/>
                </a:lnTo>
                <a:lnTo>
                  <a:pt x="715465" y="79400"/>
                </a:lnTo>
                <a:lnTo>
                  <a:pt x="676249" y="59440"/>
                </a:lnTo>
                <a:lnTo>
                  <a:pt x="635382" y="42303"/>
                </a:lnTo>
                <a:lnTo>
                  <a:pt x="593161" y="28018"/>
                </a:lnTo>
                <a:lnTo>
                  <a:pt x="549884" y="16615"/>
                </a:lnTo>
                <a:lnTo>
                  <a:pt x="505849" y="8124"/>
                </a:lnTo>
                <a:lnTo>
                  <a:pt x="461355" y="2576"/>
                </a:lnTo>
                <a:lnTo>
                  <a:pt x="416698" y="0"/>
                </a:lnTo>
                <a:lnTo>
                  <a:pt x="372178" y="426"/>
                </a:lnTo>
                <a:lnTo>
                  <a:pt x="328092" y="3884"/>
                </a:lnTo>
                <a:lnTo>
                  <a:pt x="284737" y="10406"/>
                </a:lnTo>
                <a:lnTo>
                  <a:pt x="242412" y="20019"/>
                </a:lnTo>
                <a:lnTo>
                  <a:pt x="201415" y="32755"/>
                </a:lnTo>
                <a:lnTo>
                  <a:pt x="162044" y="48644"/>
                </a:lnTo>
                <a:lnTo>
                  <a:pt x="124596" y="67716"/>
                </a:lnTo>
                <a:lnTo>
                  <a:pt x="89370" y="90000"/>
                </a:lnTo>
                <a:lnTo>
                  <a:pt x="56663" y="115527"/>
                </a:lnTo>
                <a:lnTo>
                  <a:pt x="26774" y="144327"/>
                </a:lnTo>
                <a:lnTo>
                  <a:pt x="0" y="17643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12618" y="1441104"/>
            <a:ext cx="57785" cy="48895"/>
          </a:xfrm>
          <a:custGeom>
            <a:avLst/>
            <a:gdLst/>
            <a:ahLst/>
            <a:cxnLst/>
            <a:rect l="l" t="t" r="r" b="b"/>
            <a:pathLst>
              <a:path w="57785" h="48894">
                <a:moveTo>
                  <a:pt x="57507" y="42777"/>
                </a:moveTo>
                <a:lnTo>
                  <a:pt x="45585" y="40451"/>
                </a:lnTo>
                <a:lnTo>
                  <a:pt x="30737" y="41706"/>
                </a:lnTo>
                <a:lnTo>
                  <a:pt x="17073" y="44889"/>
                </a:lnTo>
                <a:lnTo>
                  <a:pt x="8702" y="48345"/>
                </a:lnTo>
                <a:lnTo>
                  <a:pt x="9604" y="39333"/>
                </a:lnTo>
                <a:lnTo>
                  <a:pt x="8723" y="25331"/>
                </a:lnTo>
                <a:lnTo>
                  <a:pt x="5655" y="10749"/>
                </a:lnTo>
                <a:lnTo>
                  <a:pt x="0" y="0"/>
                </a:lnTo>
              </a:path>
            </a:pathLst>
          </a:custGeom>
          <a:ln w="144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11018" y="1630238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69" h="306069">
                <a:moveTo>
                  <a:pt x="0" y="306002"/>
                </a:moveTo>
                <a:lnTo>
                  <a:pt x="30600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23214" y="2791683"/>
            <a:ext cx="7937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latin typeface="Courier New"/>
                <a:cs typeface="Courier New"/>
              </a:rPr>
              <a:t>PopBack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2717</Words>
  <Application>Microsoft Macintosh PowerPoint</Application>
  <PresentationFormat>Custom</PresentationFormat>
  <Paragraphs>982</Paragraphs>
  <Slides>119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7" baseType="lpstr">
      <vt:lpstr>Calibri</vt:lpstr>
      <vt:lpstr>Courier New</vt:lpstr>
      <vt:lpstr>Gill Sans MT</vt:lpstr>
      <vt:lpstr>Mangal</vt:lpstr>
      <vt:lpstr>Tahoma</vt:lpstr>
      <vt:lpstr>Times New Roman</vt:lpstr>
      <vt:lpstr>Arial</vt:lpstr>
      <vt:lpstr>Office Theme</vt:lpstr>
      <vt:lpstr>Outline</vt:lpstr>
      <vt:lpstr>PowerPoint Presentation</vt:lpstr>
      <vt:lpstr>Definition</vt:lpstr>
      <vt:lpstr>Definition</vt:lpstr>
      <vt:lpstr>Definition</vt:lpstr>
      <vt:lpstr>What’s Special About Arrays?</vt:lpstr>
      <vt:lpstr>What’s Special About Arrays?</vt:lpstr>
      <vt:lpstr>What’s Special About Arrays?</vt:lpstr>
      <vt:lpstr>What’s Special About Arrays?</vt:lpstr>
      <vt:lpstr>What’s Special About Arrays?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PowerPoint Presentation</vt:lpstr>
      <vt:lpstr>PowerPoint Presentation</vt:lpstr>
      <vt:lpstr>PowerPoint Presentation</vt:lpstr>
      <vt:lpstr>PowerPoint Presentation</vt:lpstr>
      <vt:lpstr>Times for Common Operations</vt:lpstr>
      <vt:lpstr>Times for Common Operations</vt:lpstr>
      <vt:lpstr>Times for Common Operations</vt:lpstr>
      <vt:lpstr>Times for Common Operations</vt:lpstr>
      <vt:lpstr>Times for Common Operations</vt:lpstr>
      <vt:lpstr>Times for Common Operations</vt:lpstr>
      <vt:lpstr>Times for Common Operations</vt:lpstr>
      <vt:lpstr>Times for Common Operations</vt:lpstr>
      <vt:lpstr>Times for Common Operations</vt:lpstr>
      <vt:lpstr>Times for Common Operations</vt:lpstr>
      <vt:lpstr>Times for Common Operations</vt:lpstr>
      <vt:lpstr>Summary</vt:lpstr>
      <vt:lpstr>PowerPoint Presentation</vt:lpstr>
      <vt:lpstr>Summary</vt:lpstr>
      <vt:lpstr>Summary</vt:lpstr>
      <vt:lpstr>Summary</vt:lpstr>
      <vt:lpstr>Outline</vt:lpstr>
      <vt:lpstr>Singly-Linked List</vt:lpstr>
      <vt:lpstr>List API</vt:lpstr>
      <vt:lpstr>List API</vt:lpstr>
      <vt:lpstr>List API</vt:lpstr>
      <vt:lpstr>List API</vt:lpstr>
      <vt:lpstr>List API</vt:lpstr>
      <vt:lpstr>List API</vt:lpstr>
      <vt:lpstr>List API</vt:lpstr>
      <vt:lpstr>List API</vt:lpstr>
      <vt:lpstr>List API</vt:lpstr>
      <vt:lpstr>List API</vt:lpstr>
      <vt:lpstr>List API</vt:lpstr>
      <vt:lpstr>Times for Some Operations</vt:lpstr>
      <vt:lpstr>Times for Some Operations</vt:lpstr>
      <vt:lpstr>Times for Some Operations</vt:lpstr>
      <vt:lpstr>Times for Some Operations</vt:lpstr>
      <vt:lpstr>Times for Some Operations</vt:lpstr>
      <vt:lpstr>Times for Some Operations</vt:lpstr>
      <vt:lpstr>Times for Some Operations</vt:lpstr>
      <vt:lpstr>Times for Some Operations</vt:lpstr>
      <vt:lpstr>Times for Some Operations</vt:lpstr>
      <vt:lpstr>Times for Some Operations</vt:lpstr>
      <vt:lpstr>Times for Some Operations</vt:lpstr>
      <vt:lpstr>Times for Some Operations</vt:lpstr>
      <vt:lpstr>Times for Some Operations</vt:lpstr>
      <vt:lpstr>Times for Some Operations</vt:lpstr>
      <vt:lpstr>Times for Some Operations</vt:lpstr>
      <vt:lpstr>Times for Some Operations</vt:lpstr>
      <vt:lpstr>Times for Some Operations</vt:lpstr>
      <vt:lpstr>Times for Some Operations</vt:lpstr>
      <vt:lpstr>Times for Some Operations</vt:lpstr>
      <vt:lpstr>Times for Some Operations</vt:lpstr>
      <vt:lpstr>Times for Some Operations</vt:lpstr>
      <vt:lpstr>Singly-linked List</vt:lpstr>
      <vt:lpstr>Singly-linked List</vt:lpstr>
      <vt:lpstr>Singly-linked List</vt:lpstr>
      <vt:lpstr>Singly-linked List</vt:lpstr>
      <vt:lpstr>Singly-linked List</vt:lpstr>
      <vt:lpstr>PowerPoint Presentation</vt:lpstr>
      <vt:lpstr>Singly-linked List</vt:lpstr>
      <vt:lpstr>Singly-linked List</vt:lpstr>
      <vt:lpstr>Singly-linked List</vt:lpstr>
      <vt:lpstr>Singly-linked List</vt:lpstr>
      <vt:lpstr>Singly-linked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Doubly-Linked List</vt:lpstr>
      <vt:lpstr>Doubly-Linked List</vt:lpstr>
      <vt:lpstr>Doubly-Linked List</vt:lpstr>
      <vt:lpstr>Doubly-Linked List</vt:lpstr>
      <vt:lpstr>Doubly-Linked List</vt:lpstr>
      <vt:lpstr>Doubly-Linked List</vt:lpstr>
      <vt:lpstr>Doubly-Linked List</vt:lpstr>
      <vt:lpstr>Doubly-Linked List</vt:lpstr>
      <vt:lpstr>Doubly-linked List</vt:lpstr>
      <vt:lpstr>Doubly-linked List</vt:lpstr>
      <vt:lpstr>Doubly-linked List</vt:lpstr>
      <vt:lpstr>PowerPoint Presentation</vt:lpstr>
      <vt:lpstr>Doubly-linked List</vt:lpstr>
      <vt:lpstr>Doubly-linked List</vt:lpstr>
      <vt:lpstr>Doubly-linked List</vt:lpstr>
      <vt:lpstr>Doubly-linked List</vt:lpstr>
      <vt:lpstr>Doubly-linked List</vt:lpstr>
      <vt:lpstr>PowerPoint Presentation</vt:lpstr>
      <vt:lpstr>PowerPoint Presentation</vt:lpstr>
      <vt:lpstr>PowerPoint Presentation</vt:lpstr>
      <vt:lpstr>Summary</vt:lpstr>
      <vt:lpstr>Summary</vt:lpstr>
      <vt:lpstr>Summary</vt:lpstr>
      <vt:lpstr>Summary</vt:lpstr>
      <vt:lpstr>Assignments</vt:lpstr>
      <vt:lpstr>Assignments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>Data Structures and Algorithms</dc:subject>
  <dc:creator>Daniel Kane, Alexander S. Kulikov, Michael Levin, Pavel Pevzner, Neil Rhodes</dc:creator>
  <cp:keywords>data structures, algorithms, programming, software engineering, data science, dynamic programming, sorting, greedy algorithms</cp:keywords>
  <cp:lastModifiedBy>Microsoft Office User</cp:lastModifiedBy>
  <cp:revision>8</cp:revision>
  <dcterms:created xsi:type="dcterms:W3CDTF">2018-01-05T08:31:19Z</dcterms:created>
  <dcterms:modified xsi:type="dcterms:W3CDTF">2018-01-08T09:05:43Z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2016-03-29T00:00:00Z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2018-01-05T00:00:00Z</vt:filetime>
  </property>
</Properties>
</file>