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8" r:id="rId3"/>
    <p:sldId id="257" r:id="rId4"/>
    <p:sldId id="258" r:id="rId5"/>
    <p:sldId id="269" r:id="rId6"/>
    <p:sldId id="260" r:id="rId7"/>
    <p:sldId id="261" r:id="rId8"/>
    <p:sldId id="262" r:id="rId9"/>
    <p:sldId id="270" r:id="rId10"/>
    <p:sldId id="263" r:id="rId11"/>
    <p:sldId id="264" r:id="rId12"/>
    <p:sldId id="271" r:id="rId13"/>
    <p:sldId id="265" r:id="rId14"/>
    <p:sldId id="266" r:id="rId15"/>
    <p:sldId id="267"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937BB-4977-42BA-958E-DEEEFE5864A9}" type="datetimeFigureOut">
              <a:rPr lang="en-US" smtClean="0"/>
              <a:t>5/30/2019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11142-EAE1-45AE-ABE6-C3E6B39DA6E9}" type="slidenum">
              <a:rPr lang="en-US" smtClean="0"/>
              <a:t>‹#›</a:t>
            </a:fld>
            <a:endParaRPr lang="en-US"/>
          </a:p>
        </p:txBody>
      </p:sp>
    </p:spTree>
    <p:extLst>
      <p:ext uri="{BB962C8B-B14F-4D97-AF65-F5344CB8AC3E}">
        <p14:creationId xmlns:p14="http://schemas.microsoft.com/office/powerpoint/2010/main" val="2256714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E2D6-6697-400D-A330-6B0FA004C0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08F0EC-D2DB-457F-80F1-9C27DF0D5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72FA39-BA54-4844-B5FA-ACF8A43A35AE}"/>
              </a:ext>
            </a:extLst>
          </p:cNvPr>
          <p:cNvSpPr>
            <a:spLocks noGrp="1"/>
          </p:cNvSpPr>
          <p:nvPr>
            <p:ph type="dt" sz="half" idx="10"/>
          </p:nvPr>
        </p:nvSpPr>
        <p:spPr/>
        <p:txBody>
          <a:bodyPr/>
          <a:lstStyle/>
          <a:p>
            <a:fld id="{87821387-4074-459D-AA51-3E9713839074}" type="datetimeFigureOut">
              <a:rPr lang="en-US" smtClean="0"/>
              <a:t>5/30/2019</a:t>
            </a:fld>
            <a:endParaRPr lang="en-US"/>
          </a:p>
        </p:txBody>
      </p:sp>
      <p:sp>
        <p:nvSpPr>
          <p:cNvPr id="5" name="Footer Placeholder 4">
            <a:extLst>
              <a:ext uri="{FF2B5EF4-FFF2-40B4-BE49-F238E27FC236}">
                <a16:creationId xmlns:a16="http://schemas.microsoft.com/office/drawing/2014/main" id="{E8B69B74-2257-4DBF-A4BC-2FDB293E4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F2C16-4DBB-416D-8B75-DC24611C1351}"/>
              </a:ext>
            </a:extLst>
          </p:cNvPr>
          <p:cNvSpPr>
            <a:spLocks noGrp="1"/>
          </p:cNvSpPr>
          <p:nvPr>
            <p:ph type="sldNum" sz="quarter" idx="12"/>
          </p:nvPr>
        </p:nvSpPr>
        <p:spPr/>
        <p:txBody>
          <a:bodyPr/>
          <a:lstStyle/>
          <a:p>
            <a:fld id="{9E21A204-E5CA-4406-8FCA-6C88376827C4}" type="slidenum">
              <a:rPr lang="en-US" smtClean="0"/>
              <a:t>‹#›</a:t>
            </a:fld>
            <a:endParaRPr lang="en-US"/>
          </a:p>
        </p:txBody>
      </p:sp>
    </p:spTree>
    <p:extLst>
      <p:ext uri="{BB962C8B-B14F-4D97-AF65-F5344CB8AC3E}">
        <p14:creationId xmlns:p14="http://schemas.microsoft.com/office/powerpoint/2010/main" val="353241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FA80-5142-435C-B56D-7219E1C743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8E3064-7B25-433F-B3BE-1B6161809C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9B8C0-66C4-4840-94FA-E956027A1160}"/>
              </a:ext>
            </a:extLst>
          </p:cNvPr>
          <p:cNvSpPr>
            <a:spLocks noGrp="1"/>
          </p:cNvSpPr>
          <p:nvPr>
            <p:ph type="dt" sz="half" idx="10"/>
          </p:nvPr>
        </p:nvSpPr>
        <p:spPr/>
        <p:txBody>
          <a:bodyPr/>
          <a:lstStyle/>
          <a:p>
            <a:fld id="{87821387-4074-459D-AA51-3E9713839074}" type="datetimeFigureOut">
              <a:rPr lang="en-US" smtClean="0"/>
              <a:t>5/30/2019</a:t>
            </a:fld>
            <a:endParaRPr lang="en-US"/>
          </a:p>
        </p:txBody>
      </p:sp>
      <p:sp>
        <p:nvSpPr>
          <p:cNvPr id="5" name="Footer Placeholder 4">
            <a:extLst>
              <a:ext uri="{FF2B5EF4-FFF2-40B4-BE49-F238E27FC236}">
                <a16:creationId xmlns:a16="http://schemas.microsoft.com/office/drawing/2014/main" id="{085C3366-C340-4232-8FD9-F9DF82ECF2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A2844-4F14-4CC0-9936-3B1F5AB38F25}"/>
              </a:ext>
            </a:extLst>
          </p:cNvPr>
          <p:cNvSpPr>
            <a:spLocks noGrp="1"/>
          </p:cNvSpPr>
          <p:nvPr>
            <p:ph type="sldNum" sz="quarter" idx="12"/>
          </p:nvPr>
        </p:nvSpPr>
        <p:spPr/>
        <p:txBody>
          <a:bodyPr/>
          <a:lstStyle/>
          <a:p>
            <a:fld id="{9E21A204-E5CA-4406-8FCA-6C88376827C4}" type="slidenum">
              <a:rPr lang="en-US" smtClean="0"/>
              <a:t>‹#›</a:t>
            </a:fld>
            <a:endParaRPr lang="en-US"/>
          </a:p>
        </p:txBody>
      </p:sp>
    </p:spTree>
    <p:extLst>
      <p:ext uri="{BB962C8B-B14F-4D97-AF65-F5344CB8AC3E}">
        <p14:creationId xmlns:p14="http://schemas.microsoft.com/office/powerpoint/2010/main" val="81236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8D8896-E39B-46B0-9CB6-DFDB18AA0E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D97B8B-C4B2-460D-AF32-9AF8823D946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AC5C0-87D8-4089-B759-709FDD829ACE}"/>
              </a:ext>
            </a:extLst>
          </p:cNvPr>
          <p:cNvSpPr>
            <a:spLocks noGrp="1"/>
          </p:cNvSpPr>
          <p:nvPr>
            <p:ph type="dt" sz="half" idx="10"/>
          </p:nvPr>
        </p:nvSpPr>
        <p:spPr/>
        <p:txBody>
          <a:bodyPr/>
          <a:lstStyle/>
          <a:p>
            <a:fld id="{87821387-4074-459D-AA51-3E9713839074}" type="datetimeFigureOut">
              <a:rPr lang="en-US" smtClean="0"/>
              <a:t>5/30/2019</a:t>
            </a:fld>
            <a:endParaRPr lang="en-US"/>
          </a:p>
        </p:txBody>
      </p:sp>
      <p:sp>
        <p:nvSpPr>
          <p:cNvPr id="5" name="Footer Placeholder 4">
            <a:extLst>
              <a:ext uri="{FF2B5EF4-FFF2-40B4-BE49-F238E27FC236}">
                <a16:creationId xmlns:a16="http://schemas.microsoft.com/office/drawing/2014/main" id="{FF640E76-8FE0-4902-9000-100453CA0A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5654E-B8E2-4F40-825D-98152C8D321A}"/>
              </a:ext>
            </a:extLst>
          </p:cNvPr>
          <p:cNvSpPr>
            <a:spLocks noGrp="1"/>
          </p:cNvSpPr>
          <p:nvPr>
            <p:ph type="sldNum" sz="quarter" idx="12"/>
          </p:nvPr>
        </p:nvSpPr>
        <p:spPr/>
        <p:txBody>
          <a:bodyPr/>
          <a:lstStyle/>
          <a:p>
            <a:fld id="{9E21A204-E5CA-4406-8FCA-6C88376827C4}" type="slidenum">
              <a:rPr lang="en-US" smtClean="0"/>
              <a:t>‹#›</a:t>
            </a:fld>
            <a:endParaRPr lang="en-US"/>
          </a:p>
        </p:txBody>
      </p:sp>
    </p:spTree>
    <p:extLst>
      <p:ext uri="{BB962C8B-B14F-4D97-AF65-F5344CB8AC3E}">
        <p14:creationId xmlns:p14="http://schemas.microsoft.com/office/powerpoint/2010/main" val="493845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2B46-EB4E-4A91-A03C-B872E23344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DF852F-4592-4DBB-BDD0-7AF729C9209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DE94F-9BE5-46C7-BE9F-A45E9D5D061C}"/>
              </a:ext>
            </a:extLst>
          </p:cNvPr>
          <p:cNvSpPr>
            <a:spLocks noGrp="1"/>
          </p:cNvSpPr>
          <p:nvPr>
            <p:ph type="dt" sz="half" idx="10"/>
          </p:nvPr>
        </p:nvSpPr>
        <p:spPr/>
        <p:txBody>
          <a:bodyPr/>
          <a:lstStyle/>
          <a:p>
            <a:fld id="{87821387-4074-459D-AA51-3E9713839074}" type="datetimeFigureOut">
              <a:rPr lang="en-US" smtClean="0"/>
              <a:t>5/30/2019</a:t>
            </a:fld>
            <a:endParaRPr lang="en-US"/>
          </a:p>
        </p:txBody>
      </p:sp>
      <p:sp>
        <p:nvSpPr>
          <p:cNvPr id="5" name="Footer Placeholder 4">
            <a:extLst>
              <a:ext uri="{FF2B5EF4-FFF2-40B4-BE49-F238E27FC236}">
                <a16:creationId xmlns:a16="http://schemas.microsoft.com/office/drawing/2014/main" id="{C47973B3-2868-4D72-9D40-8E0B6B8F3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BB3F0-B369-49A4-B33F-7BA333C0484C}"/>
              </a:ext>
            </a:extLst>
          </p:cNvPr>
          <p:cNvSpPr>
            <a:spLocks noGrp="1"/>
          </p:cNvSpPr>
          <p:nvPr>
            <p:ph type="sldNum" sz="quarter" idx="12"/>
          </p:nvPr>
        </p:nvSpPr>
        <p:spPr/>
        <p:txBody>
          <a:bodyPr/>
          <a:lstStyle/>
          <a:p>
            <a:fld id="{9E21A204-E5CA-4406-8FCA-6C88376827C4}" type="slidenum">
              <a:rPr lang="en-US" smtClean="0"/>
              <a:t>‹#›</a:t>
            </a:fld>
            <a:endParaRPr lang="en-US"/>
          </a:p>
        </p:txBody>
      </p:sp>
    </p:spTree>
    <p:extLst>
      <p:ext uri="{BB962C8B-B14F-4D97-AF65-F5344CB8AC3E}">
        <p14:creationId xmlns:p14="http://schemas.microsoft.com/office/powerpoint/2010/main" val="325270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21D8-5508-49B5-9CCD-13E100D58E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A2357D-2851-4C4D-B030-74CABAC28F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892F90-AECE-4A7C-BB1A-C5292CCA3206}"/>
              </a:ext>
            </a:extLst>
          </p:cNvPr>
          <p:cNvSpPr>
            <a:spLocks noGrp="1"/>
          </p:cNvSpPr>
          <p:nvPr>
            <p:ph type="dt" sz="half" idx="10"/>
          </p:nvPr>
        </p:nvSpPr>
        <p:spPr/>
        <p:txBody>
          <a:bodyPr/>
          <a:lstStyle/>
          <a:p>
            <a:fld id="{87821387-4074-459D-AA51-3E9713839074}" type="datetimeFigureOut">
              <a:rPr lang="en-US" smtClean="0"/>
              <a:t>5/30/2019</a:t>
            </a:fld>
            <a:endParaRPr lang="en-US"/>
          </a:p>
        </p:txBody>
      </p:sp>
      <p:sp>
        <p:nvSpPr>
          <p:cNvPr id="5" name="Footer Placeholder 4">
            <a:extLst>
              <a:ext uri="{FF2B5EF4-FFF2-40B4-BE49-F238E27FC236}">
                <a16:creationId xmlns:a16="http://schemas.microsoft.com/office/drawing/2014/main" id="{00EDAFE8-AADA-40CD-B4D5-F868F9CC1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3B05D-1D5B-4D99-8367-B41FD55A4C6E}"/>
              </a:ext>
            </a:extLst>
          </p:cNvPr>
          <p:cNvSpPr>
            <a:spLocks noGrp="1"/>
          </p:cNvSpPr>
          <p:nvPr>
            <p:ph type="sldNum" sz="quarter" idx="12"/>
          </p:nvPr>
        </p:nvSpPr>
        <p:spPr/>
        <p:txBody>
          <a:bodyPr/>
          <a:lstStyle/>
          <a:p>
            <a:fld id="{9E21A204-E5CA-4406-8FCA-6C88376827C4}" type="slidenum">
              <a:rPr lang="en-US" smtClean="0"/>
              <a:t>‹#›</a:t>
            </a:fld>
            <a:endParaRPr lang="en-US"/>
          </a:p>
        </p:txBody>
      </p:sp>
    </p:spTree>
    <p:extLst>
      <p:ext uri="{BB962C8B-B14F-4D97-AF65-F5344CB8AC3E}">
        <p14:creationId xmlns:p14="http://schemas.microsoft.com/office/powerpoint/2010/main" val="367329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B872-4CE9-405B-9C85-8FFB7403FE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8A4A88-16F2-4B41-BA4D-B4BA49722F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48E0D9-330D-4535-9CE3-F2C1F11C899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6B323E-5CBA-4ADF-AAB4-3C50B423BFB8}"/>
              </a:ext>
            </a:extLst>
          </p:cNvPr>
          <p:cNvSpPr>
            <a:spLocks noGrp="1"/>
          </p:cNvSpPr>
          <p:nvPr>
            <p:ph type="dt" sz="half" idx="10"/>
          </p:nvPr>
        </p:nvSpPr>
        <p:spPr/>
        <p:txBody>
          <a:bodyPr/>
          <a:lstStyle/>
          <a:p>
            <a:fld id="{87821387-4074-459D-AA51-3E9713839074}" type="datetimeFigureOut">
              <a:rPr lang="en-US" smtClean="0"/>
              <a:t>5/30/2019</a:t>
            </a:fld>
            <a:endParaRPr lang="en-US"/>
          </a:p>
        </p:txBody>
      </p:sp>
      <p:sp>
        <p:nvSpPr>
          <p:cNvPr id="6" name="Footer Placeholder 5">
            <a:extLst>
              <a:ext uri="{FF2B5EF4-FFF2-40B4-BE49-F238E27FC236}">
                <a16:creationId xmlns:a16="http://schemas.microsoft.com/office/drawing/2014/main" id="{B0EA5ABC-2E18-4D6C-8781-0F6E70AC45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10F7D-5F05-4487-BFD5-3844092ECCF0}"/>
              </a:ext>
            </a:extLst>
          </p:cNvPr>
          <p:cNvSpPr>
            <a:spLocks noGrp="1"/>
          </p:cNvSpPr>
          <p:nvPr>
            <p:ph type="sldNum" sz="quarter" idx="12"/>
          </p:nvPr>
        </p:nvSpPr>
        <p:spPr/>
        <p:txBody>
          <a:bodyPr/>
          <a:lstStyle/>
          <a:p>
            <a:fld id="{9E21A204-E5CA-4406-8FCA-6C88376827C4}" type="slidenum">
              <a:rPr lang="en-US" smtClean="0"/>
              <a:t>‹#›</a:t>
            </a:fld>
            <a:endParaRPr lang="en-US"/>
          </a:p>
        </p:txBody>
      </p:sp>
    </p:spTree>
    <p:extLst>
      <p:ext uri="{BB962C8B-B14F-4D97-AF65-F5344CB8AC3E}">
        <p14:creationId xmlns:p14="http://schemas.microsoft.com/office/powerpoint/2010/main" val="2440989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8A34-208C-41FF-96AA-3B4C20C7B3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86DFBC-666F-4B29-8FAA-2B66908D4F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5CD056-5EE6-457F-917C-704B9252D5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4095EE-EA75-4DC2-91BF-3C157C8ED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E6CC69-2364-4415-88BA-B6A28DC1F0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62D2AD-E60A-4706-BA4F-0B445A3E4760}"/>
              </a:ext>
            </a:extLst>
          </p:cNvPr>
          <p:cNvSpPr>
            <a:spLocks noGrp="1"/>
          </p:cNvSpPr>
          <p:nvPr>
            <p:ph type="dt" sz="half" idx="10"/>
          </p:nvPr>
        </p:nvSpPr>
        <p:spPr/>
        <p:txBody>
          <a:bodyPr/>
          <a:lstStyle/>
          <a:p>
            <a:fld id="{87821387-4074-459D-AA51-3E9713839074}" type="datetimeFigureOut">
              <a:rPr lang="en-US" smtClean="0"/>
              <a:t>5/30/2019</a:t>
            </a:fld>
            <a:endParaRPr lang="en-US"/>
          </a:p>
        </p:txBody>
      </p:sp>
      <p:sp>
        <p:nvSpPr>
          <p:cNvPr id="8" name="Footer Placeholder 7">
            <a:extLst>
              <a:ext uri="{FF2B5EF4-FFF2-40B4-BE49-F238E27FC236}">
                <a16:creationId xmlns:a16="http://schemas.microsoft.com/office/drawing/2014/main" id="{5C74D690-DCAE-4A54-B228-6C1D6078B0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44657-1054-410E-9E61-F2BB5300B2D9}"/>
              </a:ext>
            </a:extLst>
          </p:cNvPr>
          <p:cNvSpPr>
            <a:spLocks noGrp="1"/>
          </p:cNvSpPr>
          <p:nvPr>
            <p:ph type="sldNum" sz="quarter" idx="12"/>
          </p:nvPr>
        </p:nvSpPr>
        <p:spPr/>
        <p:txBody>
          <a:bodyPr/>
          <a:lstStyle/>
          <a:p>
            <a:fld id="{9E21A204-E5CA-4406-8FCA-6C88376827C4}" type="slidenum">
              <a:rPr lang="en-US" smtClean="0"/>
              <a:t>‹#›</a:t>
            </a:fld>
            <a:endParaRPr lang="en-US"/>
          </a:p>
        </p:txBody>
      </p:sp>
    </p:spTree>
    <p:extLst>
      <p:ext uri="{BB962C8B-B14F-4D97-AF65-F5344CB8AC3E}">
        <p14:creationId xmlns:p14="http://schemas.microsoft.com/office/powerpoint/2010/main" val="32702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550B-56DE-46AA-9721-35DF584C38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FCEA83-001A-43B8-9F28-1ED0562CC051}"/>
              </a:ext>
            </a:extLst>
          </p:cNvPr>
          <p:cNvSpPr>
            <a:spLocks noGrp="1"/>
          </p:cNvSpPr>
          <p:nvPr>
            <p:ph type="dt" sz="half" idx="10"/>
          </p:nvPr>
        </p:nvSpPr>
        <p:spPr/>
        <p:txBody>
          <a:bodyPr/>
          <a:lstStyle/>
          <a:p>
            <a:fld id="{87821387-4074-459D-AA51-3E9713839074}" type="datetimeFigureOut">
              <a:rPr lang="en-US" smtClean="0"/>
              <a:t>5/30/2019</a:t>
            </a:fld>
            <a:endParaRPr lang="en-US"/>
          </a:p>
        </p:txBody>
      </p:sp>
      <p:sp>
        <p:nvSpPr>
          <p:cNvPr id="4" name="Footer Placeholder 3">
            <a:extLst>
              <a:ext uri="{FF2B5EF4-FFF2-40B4-BE49-F238E27FC236}">
                <a16:creationId xmlns:a16="http://schemas.microsoft.com/office/drawing/2014/main" id="{EBF55431-9E80-40D8-9C1E-A13957B8D9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7AD0B8-3912-465D-B29C-DB9D90032954}"/>
              </a:ext>
            </a:extLst>
          </p:cNvPr>
          <p:cNvSpPr>
            <a:spLocks noGrp="1"/>
          </p:cNvSpPr>
          <p:nvPr>
            <p:ph type="sldNum" sz="quarter" idx="12"/>
          </p:nvPr>
        </p:nvSpPr>
        <p:spPr/>
        <p:txBody>
          <a:bodyPr/>
          <a:lstStyle/>
          <a:p>
            <a:fld id="{9E21A204-E5CA-4406-8FCA-6C88376827C4}" type="slidenum">
              <a:rPr lang="en-US" smtClean="0"/>
              <a:t>‹#›</a:t>
            </a:fld>
            <a:endParaRPr lang="en-US"/>
          </a:p>
        </p:txBody>
      </p:sp>
    </p:spTree>
    <p:extLst>
      <p:ext uri="{BB962C8B-B14F-4D97-AF65-F5344CB8AC3E}">
        <p14:creationId xmlns:p14="http://schemas.microsoft.com/office/powerpoint/2010/main" val="3226536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D0019A-0BDE-4C43-8C4D-E58C96CE7882}"/>
              </a:ext>
            </a:extLst>
          </p:cNvPr>
          <p:cNvSpPr>
            <a:spLocks noGrp="1"/>
          </p:cNvSpPr>
          <p:nvPr>
            <p:ph type="dt" sz="half" idx="10"/>
          </p:nvPr>
        </p:nvSpPr>
        <p:spPr/>
        <p:txBody>
          <a:bodyPr/>
          <a:lstStyle/>
          <a:p>
            <a:fld id="{87821387-4074-459D-AA51-3E9713839074}" type="datetimeFigureOut">
              <a:rPr lang="en-US" smtClean="0"/>
              <a:t>5/30/2019</a:t>
            </a:fld>
            <a:endParaRPr lang="en-US"/>
          </a:p>
        </p:txBody>
      </p:sp>
      <p:sp>
        <p:nvSpPr>
          <p:cNvPr id="3" name="Footer Placeholder 2">
            <a:extLst>
              <a:ext uri="{FF2B5EF4-FFF2-40B4-BE49-F238E27FC236}">
                <a16:creationId xmlns:a16="http://schemas.microsoft.com/office/drawing/2014/main" id="{7A481035-4C81-4B31-ABC1-ECF6BA49F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7D054A-6D50-4837-84F4-5E140CAEB74C}"/>
              </a:ext>
            </a:extLst>
          </p:cNvPr>
          <p:cNvSpPr>
            <a:spLocks noGrp="1"/>
          </p:cNvSpPr>
          <p:nvPr>
            <p:ph type="sldNum" sz="quarter" idx="12"/>
          </p:nvPr>
        </p:nvSpPr>
        <p:spPr/>
        <p:txBody>
          <a:bodyPr/>
          <a:lstStyle/>
          <a:p>
            <a:fld id="{9E21A204-E5CA-4406-8FCA-6C88376827C4}" type="slidenum">
              <a:rPr lang="en-US" smtClean="0"/>
              <a:t>‹#›</a:t>
            </a:fld>
            <a:endParaRPr lang="en-US"/>
          </a:p>
        </p:txBody>
      </p:sp>
    </p:spTree>
    <p:extLst>
      <p:ext uri="{BB962C8B-B14F-4D97-AF65-F5344CB8AC3E}">
        <p14:creationId xmlns:p14="http://schemas.microsoft.com/office/powerpoint/2010/main" val="12331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B9FB-106A-4378-B49C-A28976153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D00338-3792-4001-A38C-91F0A40D7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E35656-20C1-48C5-B4EF-2FA72A156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E27337-4D9B-4A08-9BC5-0C09AAF70737}"/>
              </a:ext>
            </a:extLst>
          </p:cNvPr>
          <p:cNvSpPr>
            <a:spLocks noGrp="1"/>
          </p:cNvSpPr>
          <p:nvPr>
            <p:ph type="dt" sz="half" idx="10"/>
          </p:nvPr>
        </p:nvSpPr>
        <p:spPr/>
        <p:txBody>
          <a:bodyPr/>
          <a:lstStyle/>
          <a:p>
            <a:fld id="{87821387-4074-459D-AA51-3E9713839074}" type="datetimeFigureOut">
              <a:rPr lang="en-US" smtClean="0"/>
              <a:t>5/30/2019</a:t>
            </a:fld>
            <a:endParaRPr lang="en-US"/>
          </a:p>
        </p:txBody>
      </p:sp>
      <p:sp>
        <p:nvSpPr>
          <p:cNvPr id="6" name="Footer Placeholder 5">
            <a:extLst>
              <a:ext uri="{FF2B5EF4-FFF2-40B4-BE49-F238E27FC236}">
                <a16:creationId xmlns:a16="http://schemas.microsoft.com/office/drawing/2014/main" id="{E45DBDCD-6340-4FBA-A106-8E086A383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19A7A-0E8F-4651-B257-F17BF252010E}"/>
              </a:ext>
            </a:extLst>
          </p:cNvPr>
          <p:cNvSpPr>
            <a:spLocks noGrp="1"/>
          </p:cNvSpPr>
          <p:nvPr>
            <p:ph type="sldNum" sz="quarter" idx="12"/>
          </p:nvPr>
        </p:nvSpPr>
        <p:spPr/>
        <p:txBody>
          <a:bodyPr/>
          <a:lstStyle/>
          <a:p>
            <a:fld id="{9E21A204-E5CA-4406-8FCA-6C88376827C4}" type="slidenum">
              <a:rPr lang="en-US" smtClean="0"/>
              <a:t>‹#›</a:t>
            </a:fld>
            <a:endParaRPr lang="en-US"/>
          </a:p>
        </p:txBody>
      </p:sp>
    </p:spTree>
    <p:extLst>
      <p:ext uri="{BB962C8B-B14F-4D97-AF65-F5344CB8AC3E}">
        <p14:creationId xmlns:p14="http://schemas.microsoft.com/office/powerpoint/2010/main" val="158361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67C8-CB49-47F3-93B4-D17E2646D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5814C4-68DD-44A5-B381-4E1026121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F5597A-ECC0-4B75-91AB-59D0148BA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38AD83-FC87-42E3-A0E2-6B493438E250}"/>
              </a:ext>
            </a:extLst>
          </p:cNvPr>
          <p:cNvSpPr>
            <a:spLocks noGrp="1"/>
          </p:cNvSpPr>
          <p:nvPr>
            <p:ph type="dt" sz="half" idx="10"/>
          </p:nvPr>
        </p:nvSpPr>
        <p:spPr/>
        <p:txBody>
          <a:bodyPr/>
          <a:lstStyle/>
          <a:p>
            <a:fld id="{87821387-4074-459D-AA51-3E9713839074}" type="datetimeFigureOut">
              <a:rPr lang="en-US" smtClean="0"/>
              <a:t>5/30/2019</a:t>
            </a:fld>
            <a:endParaRPr lang="en-US"/>
          </a:p>
        </p:txBody>
      </p:sp>
      <p:sp>
        <p:nvSpPr>
          <p:cNvPr id="6" name="Footer Placeholder 5">
            <a:extLst>
              <a:ext uri="{FF2B5EF4-FFF2-40B4-BE49-F238E27FC236}">
                <a16:creationId xmlns:a16="http://schemas.microsoft.com/office/drawing/2014/main" id="{47E7D444-F4FA-40C2-8744-ED35F173FB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18B11B-F749-4F66-976B-DF9ED5DAF453}"/>
              </a:ext>
            </a:extLst>
          </p:cNvPr>
          <p:cNvSpPr>
            <a:spLocks noGrp="1"/>
          </p:cNvSpPr>
          <p:nvPr>
            <p:ph type="sldNum" sz="quarter" idx="12"/>
          </p:nvPr>
        </p:nvSpPr>
        <p:spPr/>
        <p:txBody>
          <a:bodyPr/>
          <a:lstStyle/>
          <a:p>
            <a:fld id="{9E21A204-E5CA-4406-8FCA-6C88376827C4}" type="slidenum">
              <a:rPr lang="en-US" smtClean="0"/>
              <a:t>‹#›</a:t>
            </a:fld>
            <a:endParaRPr lang="en-US"/>
          </a:p>
        </p:txBody>
      </p:sp>
    </p:spTree>
    <p:extLst>
      <p:ext uri="{BB962C8B-B14F-4D97-AF65-F5344CB8AC3E}">
        <p14:creationId xmlns:p14="http://schemas.microsoft.com/office/powerpoint/2010/main" val="3307704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881F8-0BCB-4552-A232-D832EB9650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CC28C9-2D59-437A-B039-8EAC35666C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02A99-C3EC-4D04-B6E4-1824E0E37F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21387-4074-459D-AA51-3E9713839074}" type="datetimeFigureOut">
              <a:rPr lang="en-US" smtClean="0"/>
              <a:t>5/30/2019</a:t>
            </a:fld>
            <a:endParaRPr lang="en-US"/>
          </a:p>
        </p:txBody>
      </p:sp>
      <p:sp>
        <p:nvSpPr>
          <p:cNvPr id="5" name="Footer Placeholder 4">
            <a:extLst>
              <a:ext uri="{FF2B5EF4-FFF2-40B4-BE49-F238E27FC236}">
                <a16:creationId xmlns:a16="http://schemas.microsoft.com/office/drawing/2014/main" id="{5F473F91-35C2-4B9F-8A5E-A52431152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74FBC2-1736-4E59-9DB2-ABBF97697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1A204-E5CA-4406-8FCA-6C88376827C4}" type="slidenum">
              <a:rPr lang="en-US" smtClean="0"/>
              <a:t>‹#›</a:t>
            </a:fld>
            <a:endParaRPr lang="en-US"/>
          </a:p>
        </p:txBody>
      </p:sp>
    </p:spTree>
    <p:extLst>
      <p:ext uri="{BB962C8B-B14F-4D97-AF65-F5344CB8AC3E}">
        <p14:creationId xmlns:p14="http://schemas.microsoft.com/office/powerpoint/2010/main" val="3810869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7D88-0D1D-4351-BF4C-84854301FEE5}"/>
              </a:ext>
            </a:extLst>
          </p:cNvPr>
          <p:cNvSpPr>
            <a:spLocks noGrp="1"/>
          </p:cNvSpPr>
          <p:nvPr>
            <p:ph type="ctrTitle"/>
          </p:nvPr>
        </p:nvSpPr>
        <p:spPr/>
        <p:txBody>
          <a:bodyPr/>
          <a:lstStyle/>
          <a:p>
            <a:r>
              <a:rPr lang="en-US" dirty="0"/>
              <a:t>DSC 530 Final Project</a:t>
            </a:r>
          </a:p>
        </p:txBody>
      </p:sp>
      <p:sp>
        <p:nvSpPr>
          <p:cNvPr id="3" name="Subtitle 2">
            <a:extLst>
              <a:ext uri="{FF2B5EF4-FFF2-40B4-BE49-F238E27FC236}">
                <a16:creationId xmlns:a16="http://schemas.microsoft.com/office/drawing/2014/main" id="{2787411A-6637-4B7A-911F-E89CCE8A289E}"/>
              </a:ext>
            </a:extLst>
          </p:cNvPr>
          <p:cNvSpPr>
            <a:spLocks noGrp="1"/>
          </p:cNvSpPr>
          <p:nvPr>
            <p:ph type="subTitle" idx="1"/>
          </p:nvPr>
        </p:nvSpPr>
        <p:spPr/>
        <p:txBody>
          <a:bodyPr/>
          <a:lstStyle/>
          <a:p>
            <a:r>
              <a:rPr lang="en-US" dirty="0"/>
              <a:t>Christine Hathaway</a:t>
            </a:r>
          </a:p>
        </p:txBody>
      </p:sp>
    </p:spTree>
    <p:extLst>
      <p:ext uri="{BB962C8B-B14F-4D97-AF65-F5344CB8AC3E}">
        <p14:creationId xmlns:p14="http://schemas.microsoft.com/office/powerpoint/2010/main" val="25286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850B-F8D9-40DC-9A85-0C2874BDAD8C}"/>
              </a:ext>
            </a:extLst>
          </p:cNvPr>
          <p:cNvSpPr>
            <a:spLocks noGrp="1"/>
          </p:cNvSpPr>
          <p:nvPr>
            <p:ph type="title"/>
          </p:nvPr>
        </p:nvSpPr>
        <p:spPr/>
        <p:txBody>
          <a:bodyPr/>
          <a:lstStyle/>
          <a:p>
            <a:r>
              <a:rPr lang="en-US" dirty="0"/>
              <a:t>Normal Plots</a:t>
            </a:r>
          </a:p>
        </p:txBody>
      </p:sp>
      <p:pic>
        <p:nvPicPr>
          <p:cNvPr id="4" name="Picture 3">
            <a:extLst>
              <a:ext uri="{FF2B5EF4-FFF2-40B4-BE49-F238E27FC236}">
                <a16:creationId xmlns:a16="http://schemas.microsoft.com/office/drawing/2014/main" id="{E3FFFF1C-858E-4D0A-8E0E-624AA6459629}"/>
              </a:ext>
            </a:extLst>
          </p:cNvPr>
          <p:cNvPicPr>
            <a:picLocks noChangeAspect="1"/>
          </p:cNvPicPr>
          <p:nvPr/>
        </p:nvPicPr>
        <p:blipFill>
          <a:blip r:embed="rId2"/>
          <a:stretch>
            <a:fillRect/>
          </a:stretch>
        </p:blipFill>
        <p:spPr>
          <a:xfrm>
            <a:off x="838199" y="1463358"/>
            <a:ext cx="3771900" cy="2444290"/>
          </a:xfrm>
          <a:prstGeom prst="rect">
            <a:avLst/>
          </a:prstGeom>
        </p:spPr>
      </p:pic>
      <p:pic>
        <p:nvPicPr>
          <p:cNvPr id="5" name="Picture 4">
            <a:extLst>
              <a:ext uri="{FF2B5EF4-FFF2-40B4-BE49-F238E27FC236}">
                <a16:creationId xmlns:a16="http://schemas.microsoft.com/office/drawing/2014/main" id="{8AA367FB-4323-40BB-B979-6701FE61CE33}"/>
              </a:ext>
            </a:extLst>
          </p:cNvPr>
          <p:cNvPicPr>
            <a:picLocks noChangeAspect="1"/>
          </p:cNvPicPr>
          <p:nvPr/>
        </p:nvPicPr>
        <p:blipFill>
          <a:blip r:embed="rId3"/>
          <a:stretch>
            <a:fillRect/>
          </a:stretch>
        </p:blipFill>
        <p:spPr>
          <a:xfrm>
            <a:off x="5251735" y="1319130"/>
            <a:ext cx="4273265" cy="2732746"/>
          </a:xfrm>
          <a:prstGeom prst="rect">
            <a:avLst/>
          </a:prstGeom>
        </p:spPr>
      </p:pic>
      <p:pic>
        <p:nvPicPr>
          <p:cNvPr id="6" name="Picture 5">
            <a:extLst>
              <a:ext uri="{FF2B5EF4-FFF2-40B4-BE49-F238E27FC236}">
                <a16:creationId xmlns:a16="http://schemas.microsoft.com/office/drawing/2014/main" id="{84EF3822-B367-4642-998F-036A79DFDA7A}"/>
              </a:ext>
            </a:extLst>
          </p:cNvPr>
          <p:cNvPicPr>
            <a:picLocks noChangeAspect="1"/>
          </p:cNvPicPr>
          <p:nvPr/>
        </p:nvPicPr>
        <p:blipFill>
          <a:blip r:embed="rId4"/>
          <a:stretch>
            <a:fillRect/>
          </a:stretch>
        </p:blipFill>
        <p:spPr>
          <a:xfrm>
            <a:off x="923923" y="3907648"/>
            <a:ext cx="3771900" cy="2452357"/>
          </a:xfrm>
          <a:prstGeom prst="rect">
            <a:avLst/>
          </a:prstGeom>
        </p:spPr>
      </p:pic>
      <p:pic>
        <p:nvPicPr>
          <p:cNvPr id="7" name="Picture 6">
            <a:extLst>
              <a:ext uri="{FF2B5EF4-FFF2-40B4-BE49-F238E27FC236}">
                <a16:creationId xmlns:a16="http://schemas.microsoft.com/office/drawing/2014/main" id="{4007B1E3-A2AE-44E9-B5D0-AA39AE0DAF2D}"/>
              </a:ext>
            </a:extLst>
          </p:cNvPr>
          <p:cNvPicPr>
            <a:picLocks noChangeAspect="1"/>
          </p:cNvPicPr>
          <p:nvPr/>
        </p:nvPicPr>
        <p:blipFill>
          <a:blip r:embed="rId5"/>
          <a:stretch>
            <a:fillRect/>
          </a:stretch>
        </p:blipFill>
        <p:spPr>
          <a:xfrm>
            <a:off x="5251735" y="3842999"/>
            <a:ext cx="4101816" cy="2581654"/>
          </a:xfrm>
          <a:prstGeom prst="rect">
            <a:avLst/>
          </a:prstGeom>
        </p:spPr>
      </p:pic>
      <p:sp>
        <p:nvSpPr>
          <p:cNvPr id="8" name="TextBox 7">
            <a:extLst>
              <a:ext uri="{FF2B5EF4-FFF2-40B4-BE49-F238E27FC236}">
                <a16:creationId xmlns:a16="http://schemas.microsoft.com/office/drawing/2014/main" id="{ED2B30DA-1738-4D6A-9AC1-44CADE64C8CA}"/>
              </a:ext>
            </a:extLst>
          </p:cNvPr>
          <p:cNvSpPr txBox="1"/>
          <p:nvPr/>
        </p:nvSpPr>
        <p:spPr>
          <a:xfrm>
            <a:off x="9250533" y="2463924"/>
            <a:ext cx="2103267" cy="1754326"/>
          </a:xfrm>
          <a:prstGeom prst="rect">
            <a:avLst/>
          </a:prstGeom>
          <a:noFill/>
        </p:spPr>
        <p:txBody>
          <a:bodyPr wrap="square" rtlCol="0">
            <a:spAutoFit/>
          </a:bodyPr>
          <a:lstStyle/>
          <a:p>
            <a:r>
              <a:rPr lang="en-US" dirty="0"/>
              <a:t>The charts to the left indicate that the monthly average temperatures follow a normal distribution.</a:t>
            </a:r>
          </a:p>
        </p:txBody>
      </p:sp>
    </p:spTree>
    <p:extLst>
      <p:ext uri="{BB962C8B-B14F-4D97-AF65-F5344CB8AC3E}">
        <p14:creationId xmlns:p14="http://schemas.microsoft.com/office/powerpoint/2010/main" val="278171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03B1-B6C1-4464-9D95-F06B763CE2AC}"/>
              </a:ext>
            </a:extLst>
          </p:cNvPr>
          <p:cNvSpPr>
            <a:spLocks noGrp="1"/>
          </p:cNvSpPr>
          <p:nvPr>
            <p:ph type="title"/>
          </p:nvPr>
        </p:nvSpPr>
        <p:spPr/>
        <p:txBody>
          <a:bodyPr/>
          <a:lstStyle/>
          <a:p>
            <a:r>
              <a:rPr lang="en-US" dirty="0"/>
              <a:t>Scatter Plots</a:t>
            </a:r>
          </a:p>
        </p:txBody>
      </p:sp>
      <p:pic>
        <p:nvPicPr>
          <p:cNvPr id="4" name="Picture 3">
            <a:extLst>
              <a:ext uri="{FF2B5EF4-FFF2-40B4-BE49-F238E27FC236}">
                <a16:creationId xmlns:a16="http://schemas.microsoft.com/office/drawing/2014/main" id="{13C2A002-A323-417C-884C-F0E2B46D7393}"/>
              </a:ext>
            </a:extLst>
          </p:cNvPr>
          <p:cNvPicPr>
            <a:picLocks noChangeAspect="1"/>
          </p:cNvPicPr>
          <p:nvPr/>
        </p:nvPicPr>
        <p:blipFill>
          <a:blip r:embed="rId2"/>
          <a:stretch>
            <a:fillRect/>
          </a:stretch>
        </p:blipFill>
        <p:spPr>
          <a:xfrm>
            <a:off x="719138" y="1654969"/>
            <a:ext cx="5466604" cy="3050381"/>
          </a:xfrm>
          <a:prstGeom prst="rect">
            <a:avLst/>
          </a:prstGeom>
        </p:spPr>
      </p:pic>
      <p:pic>
        <p:nvPicPr>
          <p:cNvPr id="5" name="Picture 4">
            <a:extLst>
              <a:ext uri="{FF2B5EF4-FFF2-40B4-BE49-F238E27FC236}">
                <a16:creationId xmlns:a16="http://schemas.microsoft.com/office/drawing/2014/main" id="{492BD414-2B09-45BD-9D23-FC07CBC5AA37}"/>
              </a:ext>
            </a:extLst>
          </p:cNvPr>
          <p:cNvPicPr>
            <a:picLocks noChangeAspect="1"/>
          </p:cNvPicPr>
          <p:nvPr/>
        </p:nvPicPr>
        <p:blipFill>
          <a:blip r:embed="rId3"/>
          <a:stretch>
            <a:fillRect/>
          </a:stretch>
        </p:blipFill>
        <p:spPr>
          <a:xfrm>
            <a:off x="6467522" y="1761727"/>
            <a:ext cx="5175025" cy="3050381"/>
          </a:xfrm>
          <a:prstGeom prst="rect">
            <a:avLst/>
          </a:prstGeom>
        </p:spPr>
      </p:pic>
      <p:sp>
        <p:nvSpPr>
          <p:cNvPr id="6" name="TextBox 5">
            <a:extLst>
              <a:ext uri="{FF2B5EF4-FFF2-40B4-BE49-F238E27FC236}">
                <a16:creationId xmlns:a16="http://schemas.microsoft.com/office/drawing/2014/main" id="{A5124653-5A17-49D1-896D-E676B6E0898E}"/>
              </a:ext>
            </a:extLst>
          </p:cNvPr>
          <p:cNvSpPr txBox="1"/>
          <p:nvPr/>
        </p:nvSpPr>
        <p:spPr>
          <a:xfrm>
            <a:off x="561975" y="5029200"/>
            <a:ext cx="11080572" cy="646331"/>
          </a:xfrm>
          <a:prstGeom prst="rect">
            <a:avLst/>
          </a:prstGeom>
          <a:noFill/>
        </p:spPr>
        <p:txBody>
          <a:bodyPr wrap="square" rtlCol="0">
            <a:spAutoFit/>
          </a:bodyPr>
          <a:lstStyle/>
          <a:p>
            <a:r>
              <a:rPr lang="en-US" dirty="0"/>
              <a:t>Scatter plots for February average temperatures in the entire U.S. (on the left) and Pennsylvania (on the right) plotted against the shadow results. There seems to be no correlation between the temperature and the shadow results.</a:t>
            </a:r>
          </a:p>
        </p:txBody>
      </p:sp>
    </p:spTree>
    <p:extLst>
      <p:ext uri="{BB962C8B-B14F-4D97-AF65-F5344CB8AC3E}">
        <p14:creationId xmlns:p14="http://schemas.microsoft.com/office/powerpoint/2010/main" val="179877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8055F-913E-4572-A9F1-9058A3273BF8}"/>
              </a:ext>
            </a:extLst>
          </p:cNvPr>
          <p:cNvSpPr>
            <a:spLocks noGrp="1"/>
          </p:cNvSpPr>
          <p:nvPr>
            <p:ph type="title"/>
          </p:nvPr>
        </p:nvSpPr>
        <p:spPr/>
        <p:txBody>
          <a:bodyPr/>
          <a:lstStyle/>
          <a:p>
            <a:r>
              <a:rPr lang="en-US" dirty="0"/>
              <a:t>Scatter Plots</a:t>
            </a:r>
          </a:p>
        </p:txBody>
      </p:sp>
      <p:pic>
        <p:nvPicPr>
          <p:cNvPr id="4" name="Picture 3">
            <a:extLst>
              <a:ext uri="{FF2B5EF4-FFF2-40B4-BE49-F238E27FC236}">
                <a16:creationId xmlns:a16="http://schemas.microsoft.com/office/drawing/2014/main" id="{8874A483-4A25-46A0-8419-3AAF7810F743}"/>
              </a:ext>
            </a:extLst>
          </p:cNvPr>
          <p:cNvPicPr>
            <a:picLocks noChangeAspect="1"/>
          </p:cNvPicPr>
          <p:nvPr/>
        </p:nvPicPr>
        <p:blipFill>
          <a:blip r:embed="rId2"/>
          <a:stretch>
            <a:fillRect/>
          </a:stretch>
        </p:blipFill>
        <p:spPr>
          <a:xfrm>
            <a:off x="280987" y="1624012"/>
            <a:ext cx="6581775" cy="3609975"/>
          </a:xfrm>
          <a:prstGeom prst="rect">
            <a:avLst/>
          </a:prstGeom>
        </p:spPr>
      </p:pic>
      <p:pic>
        <p:nvPicPr>
          <p:cNvPr id="5" name="Picture 4">
            <a:extLst>
              <a:ext uri="{FF2B5EF4-FFF2-40B4-BE49-F238E27FC236}">
                <a16:creationId xmlns:a16="http://schemas.microsoft.com/office/drawing/2014/main" id="{34E7CEA4-5E4B-47EF-B925-0D104DFF6765}"/>
              </a:ext>
            </a:extLst>
          </p:cNvPr>
          <p:cNvPicPr>
            <a:picLocks noChangeAspect="1"/>
          </p:cNvPicPr>
          <p:nvPr/>
        </p:nvPicPr>
        <p:blipFill>
          <a:blip r:embed="rId3"/>
          <a:stretch>
            <a:fillRect/>
          </a:stretch>
        </p:blipFill>
        <p:spPr>
          <a:xfrm>
            <a:off x="5443537" y="1476375"/>
            <a:ext cx="6657975" cy="4029075"/>
          </a:xfrm>
          <a:prstGeom prst="rect">
            <a:avLst/>
          </a:prstGeom>
        </p:spPr>
      </p:pic>
      <p:sp>
        <p:nvSpPr>
          <p:cNvPr id="6" name="TextBox 5">
            <a:extLst>
              <a:ext uri="{FF2B5EF4-FFF2-40B4-BE49-F238E27FC236}">
                <a16:creationId xmlns:a16="http://schemas.microsoft.com/office/drawing/2014/main" id="{D5CAA7DB-6E99-4D23-95D7-F79356AFED6C}"/>
              </a:ext>
            </a:extLst>
          </p:cNvPr>
          <p:cNvSpPr txBox="1"/>
          <p:nvPr/>
        </p:nvSpPr>
        <p:spPr>
          <a:xfrm>
            <a:off x="701336" y="5505450"/>
            <a:ext cx="11212497" cy="646331"/>
          </a:xfrm>
          <a:prstGeom prst="rect">
            <a:avLst/>
          </a:prstGeom>
          <a:noFill/>
        </p:spPr>
        <p:txBody>
          <a:bodyPr wrap="square" rtlCol="0">
            <a:spAutoFit/>
          </a:bodyPr>
          <a:lstStyle/>
          <a:p>
            <a:r>
              <a:rPr lang="en-US" dirty="0"/>
              <a:t>Scatter plots for March average temperatures in the entire U.S. (on the left) and Pennsylvania (on the right) plotted against the shadow results. There seems to be no correlation between the temperature and the shadow results.</a:t>
            </a:r>
          </a:p>
        </p:txBody>
      </p:sp>
    </p:spTree>
    <p:extLst>
      <p:ext uri="{BB962C8B-B14F-4D97-AF65-F5344CB8AC3E}">
        <p14:creationId xmlns:p14="http://schemas.microsoft.com/office/powerpoint/2010/main" val="1166647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F01E-26FA-4D30-84F4-4E95AC28E7C3}"/>
              </a:ext>
            </a:extLst>
          </p:cNvPr>
          <p:cNvSpPr>
            <a:spLocks noGrp="1"/>
          </p:cNvSpPr>
          <p:nvPr>
            <p:ph type="title"/>
          </p:nvPr>
        </p:nvSpPr>
        <p:spPr/>
        <p:txBody>
          <a:bodyPr/>
          <a:lstStyle/>
          <a:p>
            <a:r>
              <a:rPr lang="en-US" dirty="0"/>
              <a:t>Covariance and Correlation</a:t>
            </a:r>
          </a:p>
        </p:txBody>
      </p:sp>
      <p:graphicFrame>
        <p:nvGraphicFramePr>
          <p:cNvPr id="4" name="Content Placeholder 3">
            <a:extLst>
              <a:ext uri="{FF2B5EF4-FFF2-40B4-BE49-F238E27FC236}">
                <a16:creationId xmlns:a16="http://schemas.microsoft.com/office/drawing/2014/main" id="{F81BD802-F7FD-46A2-86A8-59538ACE9C44}"/>
              </a:ext>
            </a:extLst>
          </p:cNvPr>
          <p:cNvGraphicFramePr>
            <a:graphicFrameLocks noGrp="1"/>
          </p:cNvGraphicFramePr>
          <p:nvPr>
            <p:ph idx="1"/>
            <p:extLst>
              <p:ext uri="{D42A27DB-BD31-4B8C-83A1-F6EECF244321}">
                <p14:modId xmlns:p14="http://schemas.microsoft.com/office/powerpoint/2010/main" val="2776103410"/>
              </p:ext>
            </p:extLst>
          </p:nvPr>
        </p:nvGraphicFramePr>
        <p:xfrm>
          <a:off x="838200" y="1491449"/>
          <a:ext cx="7004050" cy="3424249"/>
        </p:xfrm>
        <a:graphic>
          <a:graphicData uri="http://schemas.openxmlformats.org/drawingml/2006/table">
            <a:tbl>
              <a:tblPr>
                <a:tableStyleId>{5C22544A-7EE6-4342-B048-85BDC9FD1C3A}</a:tableStyleId>
              </a:tblPr>
              <a:tblGrid>
                <a:gridCol w="2648804">
                  <a:extLst>
                    <a:ext uri="{9D8B030D-6E8A-4147-A177-3AD203B41FA5}">
                      <a16:colId xmlns:a16="http://schemas.microsoft.com/office/drawing/2014/main" val="2548965500"/>
                    </a:ext>
                  </a:extLst>
                </a:gridCol>
                <a:gridCol w="1400810">
                  <a:extLst>
                    <a:ext uri="{9D8B030D-6E8A-4147-A177-3AD203B41FA5}">
                      <a16:colId xmlns:a16="http://schemas.microsoft.com/office/drawing/2014/main" val="4195019526"/>
                    </a:ext>
                  </a:extLst>
                </a:gridCol>
                <a:gridCol w="1400810">
                  <a:extLst>
                    <a:ext uri="{9D8B030D-6E8A-4147-A177-3AD203B41FA5}">
                      <a16:colId xmlns:a16="http://schemas.microsoft.com/office/drawing/2014/main" val="747858278"/>
                    </a:ext>
                  </a:extLst>
                </a:gridCol>
                <a:gridCol w="1553626">
                  <a:extLst>
                    <a:ext uri="{9D8B030D-6E8A-4147-A177-3AD203B41FA5}">
                      <a16:colId xmlns:a16="http://schemas.microsoft.com/office/drawing/2014/main" val="3022662638"/>
                    </a:ext>
                  </a:extLst>
                </a:gridCol>
              </a:tblGrid>
              <a:tr h="684849">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Covariance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Correlation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Spearman's Correlation</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4221354"/>
                  </a:ext>
                </a:extLst>
              </a:tr>
              <a:tr h="342425">
                <a:tc>
                  <a:txBody>
                    <a:bodyPr/>
                    <a:lstStyle/>
                    <a:p>
                      <a:pPr algn="l" fontAlgn="b"/>
                      <a:r>
                        <a:rPr lang="en-US" sz="1100" u="none" strike="noStrike">
                          <a:effectLst/>
                        </a:rPr>
                        <a:t>Feb Avg Temp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1848070"/>
                  </a:ext>
                </a:extLst>
              </a:tr>
              <a:tr h="342425">
                <a:tc>
                  <a:txBody>
                    <a:bodyPr/>
                    <a:lstStyle/>
                    <a:p>
                      <a:pPr algn="l" fontAlgn="b"/>
                      <a:r>
                        <a:rPr lang="en-US" sz="1100" u="none" strike="noStrike">
                          <a:effectLst/>
                        </a:rPr>
                        <a:t>Feb Avg Temp 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-0.061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-0.093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8367789"/>
                  </a:ext>
                </a:extLst>
              </a:tr>
              <a:tr h="342425">
                <a:tc>
                  <a:txBody>
                    <a:bodyPr/>
                    <a:lstStyle/>
                    <a:p>
                      <a:pPr algn="l" fontAlgn="b"/>
                      <a:r>
                        <a:rPr lang="en-US" sz="1100" u="none" strike="noStrike">
                          <a:effectLst/>
                        </a:rPr>
                        <a:t>Feb Avg Temp MW</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-0.078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-0.081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63866947"/>
                  </a:ext>
                </a:extLst>
              </a:tr>
              <a:tr h="342425">
                <a:tc>
                  <a:txBody>
                    <a:bodyPr/>
                    <a:lstStyle/>
                    <a:p>
                      <a:pPr algn="l" fontAlgn="b"/>
                      <a:r>
                        <a:rPr lang="en-US" sz="1100" u="none" strike="noStrike">
                          <a:effectLst/>
                        </a:rPr>
                        <a:t>Feb Avg Temp Penn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-0.078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-0.080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3268456"/>
                  </a:ext>
                </a:extLst>
              </a:tr>
              <a:tr h="342425">
                <a:tc>
                  <a:txBody>
                    <a:bodyPr/>
                    <a:lstStyle/>
                    <a:p>
                      <a:pPr algn="l" fontAlgn="b"/>
                      <a:r>
                        <a:rPr lang="en-US" sz="1100" u="none" strike="noStrike">
                          <a:effectLst/>
                        </a:rPr>
                        <a:t>March Avg Temp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-0.146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-0.149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-0.144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9202848"/>
                  </a:ext>
                </a:extLst>
              </a:tr>
              <a:tr h="342425">
                <a:tc>
                  <a:txBody>
                    <a:bodyPr/>
                    <a:lstStyle/>
                    <a:p>
                      <a:pPr algn="l" fontAlgn="b"/>
                      <a:r>
                        <a:rPr lang="en-US" sz="1100" u="none" strike="noStrike">
                          <a:effectLst/>
                        </a:rPr>
                        <a:t>March Avg Temp 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-0.069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89860745"/>
                  </a:ext>
                </a:extLst>
              </a:tr>
              <a:tr h="342425">
                <a:tc>
                  <a:txBody>
                    <a:bodyPr/>
                    <a:lstStyle/>
                    <a:p>
                      <a:pPr algn="l" fontAlgn="b"/>
                      <a:r>
                        <a:rPr lang="en-US" sz="1100" u="none" strike="noStrike">
                          <a:effectLst/>
                        </a:rPr>
                        <a:t>March Avg Temp MW</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-0.044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-0.059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-0.061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1488358"/>
                  </a:ext>
                </a:extLst>
              </a:tr>
              <a:tr h="342425">
                <a:tc>
                  <a:txBody>
                    <a:bodyPr/>
                    <a:lstStyle/>
                    <a:p>
                      <a:pPr algn="l" fontAlgn="b"/>
                      <a:r>
                        <a:rPr lang="en-US" sz="1100" u="none" strike="noStrike">
                          <a:effectLst/>
                        </a:rPr>
                        <a:t>March Avg Temp Penn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-0.028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-0.040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7486593"/>
                  </a:ext>
                </a:extLst>
              </a:tr>
            </a:tbl>
          </a:graphicData>
        </a:graphic>
      </p:graphicFrame>
      <p:sp>
        <p:nvSpPr>
          <p:cNvPr id="3" name="TextBox 2">
            <a:extLst>
              <a:ext uri="{FF2B5EF4-FFF2-40B4-BE49-F238E27FC236}">
                <a16:creationId xmlns:a16="http://schemas.microsoft.com/office/drawing/2014/main" id="{AC947176-B224-4533-9A64-99E8F7F4D7DD}"/>
              </a:ext>
            </a:extLst>
          </p:cNvPr>
          <p:cNvSpPr txBox="1"/>
          <p:nvPr/>
        </p:nvSpPr>
        <p:spPr>
          <a:xfrm>
            <a:off x="838200" y="5193437"/>
            <a:ext cx="9087035" cy="923330"/>
          </a:xfrm>
          <a:prstGeom prst="rect">
            <a:avLst/>
          </a:prstGeom>
          <a:noFill/>
        </p:spPr>
        <p:txBody>
          <a:bodyPr wrap="square" rtlCol="0">
            <a:spAutoFit/>
          </a:bodyPr>
          <a:lstStyle/>
          <a:p>
            <a:br>
              <a:rPr lang="en-US" dirty="0"/>
            </a:br>
            <a:r>
              <a:rPr lang="en-US" dirty="0"/>
              <a:t>There is no significant correlation between the temperatures and the prediction results of shadow or no shadow.</a:t>
            </a:r>
          </a:p>
        </p:txBody>
      </p:sp>
    </p:spTree>
    <p:extLst>
      <p:ext uri="{BB962C8B-B14F-4D97-AF65-F5344CB8AC3E}">
        <p14:creationId xmlns:p14="http://schemas.microsoft.com/office/powerpoint/2010/main" val="2586421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28DC-2062-47C5-9DD6-4C001568D0D4}"/>
              </a:ext>
            </a:extLst>
          </p:cNvPr>
          <p:cNvSpPr>
            <a:spLocks noGrp="1"/>
          </p:cNvSpPr>
          <p:nvPr>
            <p:ph type="title"/>
          </p:nvPr>
        </p:nvSpPr>
        <p:spPr/>
        <p:txBody>
          <a:bodyPr/>
          <a:lstStyle/>
          <a:p>
            <a:r>
              <a:rPr lang="en-US" dirty="0"/>
              <a:t>Hypothesis Testing</a:t>
            </a:r>
          </a:p>
        </p:txBody>
      </p:sp>
      <p:graphicFrame>
        <p:nvGraphicFramePr>
          <p:cNvPr id="7" name="Table 6">
            <a:extLst>
              <a:ext uri="{FF2B5EF4-FFF2-40B4-BE49-F238E27FC236}">
                <a16:creationId xmlns:a16="http://schemas.microsoft.com/office/drawing/2014/main" id="{8A4C624C-F1F6-4C5F-968D-A5675608C068}"/>
              </a:ext>
            </a:extLst>
          </p:cNvPr>
          <p:cNvGraphicFramePr>
            <a:graphicFrameLocks noGrp="1"/>
          </p:cNvGraphicFramePr>
          <p:nvPr>
            <p:extLst>
              <p:ext uri="{D42A27DB-BD31-4B8C-83A1-F6EECF244321}">
                <p14:modId xmlns:p14="http://schemas.microsoft.com/office/powerpoint/2010/main" val="2303654872"/>
              </p:ext>
            </p:extLst>
          </p:nvPr>
        </p:nvGraphicFramePr>
        <p:xfrm>
          <a:off x="758979" y="1690688"/>
          <a:ext cx="3573324" cy="3431731"/>
        </p:xfrm>
        <a:graphic>
          <a:graphicData uri="http://schemas.openxmlformats.org/drawingml/2006/table">
            <a:tbl>
              <a:tblPr>
                <a:tableStyleId>{5C22544A-7EE6-4342-B048-85BDC9FD1C3A}</a:tableStyleId>
              </a:tblPr>
              <a:tblGrid>
                <a:gridCol w="2817821">
                  <a:extLst>
                    <a:ext uri="{9D8B030D-6E8A-4147-A177-3AD203B41FA5}">
                      <a16:colId xmlns:a16="http://schemas.microsoft.com/office/drawing/2014/main" val="355008317"/>
                    </a:ext>
                  </a:extLst>
                </a:gridCol>
                <a:gridCol w="755503">
                  <a:extLst>
                    <a:ext uri="{9D8B030D-6E8A-4147-A177-3AD203B41FA5}">
                      <a16:colId xmlns:a16="http://schemas.microsoft.com/office/drawing/2014/main" val="592834909"/>
                    </a:ext>
                  </a:extLst>
                </a:gridCol>
              </a:tblGrid>
              <a:tr h="344609">
                <a:tc>
                  <a:txBody>
                    <a:bodyPr/>
                    <a:lstStyle/>
                    <a:p>
                      <a:pPr algn="l" fontAlgn="b"/>
                      <a:r>
                        <a:rPr lang="en-US" sz="1100" u="none" strike="noStrike">
                          <a:effectLst/>
                        </a:rPr>
                        <a:t>Difference between Means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ct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13602534"/>
                  </a:ext>
                </a:extLst>
              </a:tr>
              <a:tr h="344609">
                <a:tc gridSpan="2">
                  <a:txBody>
                    <a:bodyPr/>
                    <a:lstStyle/>
                    <a:p>
                      <a:pPr algn="l" fontAlgn="b"/>
                      <a:r>
                        <a:rPr lang="en-US" sz="1100" u="none" strike="noStrike">
                          <a:effectLst/>
                        </a:rPr>
                        <a:t>For Shadow vs. No Shadow results</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extLst>
                  <a:ext uri="{0D108BD9-81ED-4DB2-BD59-A6C34878D82A}">
                    <a16:rowId xmlns:a16="http://schemas.microsoft.com/office/drawing/2014/main" val="890518957"/>
                  </a:ext>
                </a:extLst>
              </a:tr>
              <a:tr h="330250">
                <a:tc>
                  <a:txBody>
                    <a:bodyPr/>
                    <a:lstStyle/>
                    <a:p>
                      <a:pPr algn="l" fontAlgn="b"/>
                      <a:r>
                        <a:rPr lang="en-US" sz="1100" u="none" strike="noStrike">
                          <a:effectLst/>
                        </a:rPr>
                        <a:t>Feb Avg Temp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ctr"/>
                      <a:r>
                        <a:rPr lang="en-US" sz="1100" u="none" strike="noStrike">
                          <a:effectLst/>
                        </a:rPr>
                        <a:t>  0.030 </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67135434"/>
                  </a:ext>
                </a:extLst>
              </a:tr>
              <a:tr h="344609">
                <a:tc>
                  <a:txBody>
                    <a:bodyPr/>
                    <a:lstStyle/>
                    <a:p>
                      <a:pPr algn="l" fontAlgn="b"/>
                      <a:r>
                        <a:rPr lang="en-US" sz="1100" u="none" strike="noStrike">
                          <a:effectLst/>
                        </a:rPr>
                        <a:t>Feb Avg Temp 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ctr"/>
                      <a:r>
                        <a:rPr lang="en-US" sz="1100" u="none" strike="noStrike">
                          <a:effectLst/>
                        </a:rPr>
                        <a:t>  0.513 </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82119094"/>
                  </a:ext>
                </a:extLst>
              </a:tr>
              <a:tr h="344609">
                <a:tc>
                  <a:txBody>
                    <a:bodyPr/>
                    <a:lstStyle/>
                    <a:p>
                      <a:pPr algn="l" fontAlgn="b"/>
                      <a:r>
                        <a:rPr lang="en-US" sz="1100" u="none" strike="noStrike">
                          <a:effectLst/>
                        </a:rPr>
                        <a:t>Feb Avg Temp MW</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ctr"/>
                      <a:r>
                        <a:rPr lang="en-US" sz="1100" u="none" strike="noStrike">
                          <a:effectLst/>
                        </a:rPr>
                        <a:t>  0.395 </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53286272"/>
                  </a:ext>
                </a:extLst>
              </a:tr>
              <a:tr h="344609">
                <a:tc>
                  <a:txBody>
                    <a:bodyPr/>
                    <a:lstStyle/>
                    <a:p>
                      <a:pPr algn="l" fontAlgn="b"/>
                      <a:r>
                        <a:rPr lang="en-US" sz="1100" u="none" strike="noStrike" dirty="0">
                          <a:effectLst/>
                        </a:rPr>
                        <a:t>Feb Avg Temp Penn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US" sz="1100" u="none" strike="noStrike">
                          <a:effectLst/>
                        </a:rPr>
                        <a:t>  0.559 </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71025233"/>
                  </a:ext>
                </a:extLst>
              </a:tr>
              <a:tr h="344609">
                <a:tc>
                  <a:txBody>
                    <a:bodyPr/>
                    <a:lstStyle/>
                    <a:p>
                      <a:pPr algn="l" fontAlgn="b"/>
                      <a:r>
                        <a:rPr lang="en-US" sz="1100" u="none" strike="noStrike">
                          <a:effectLst/>
                        </a:rPr>
                        <a:t>March Avg Temp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ctr"/>
                      <a:r>
                        <a:rPr lang="en-US" sz="1100" u="none" strike="noStrike">
                          <a:effectLst/>
                        </a:rPr>
                        <a:t>  0.102 </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25031146"/>
                  </a:ext>
                </a:extLst>
              </a:tr>
              <a:tr h="344609">
                <a:tc>
                  <a:txBody>
                    <a:bodyPr/>
                    <a:lstStyle/>
                    <a:p>
                      <a:pPr algn="l" fontAlgn="b"/>
                      <a:r>
                        <a:rPr lang="en-US" sz="1100" u="none" strike="noStrike">
                          <a:effectLst/>
                        </a:rPr>
                        <a:t>March Avg Temp 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ctr"/>
                      <a:r>
                        <a:rPr lang="en-US" sz="1100" u="none" strike="noStrike">
                          <a:effectLst/>
                        </a:rPr>
                        <a:t>  0.606 </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03576164"/>
                  </a:ext>
                </a:extLst>
              </a:tr>
              <a:tr h="344609">
                <a:tc>
                  <a:txBody>
                    <a:bodyPr/>
                    <a:lstStyle/>
                    <a:p>
                      <a:pPr algn="l" fontAlgn="b"/>
                      <a:r>
                        <a:rPr lang="en-US" sz="1100" u="none" strike="noStrike">
                          <a:effectLst/>
                        </a:rPr>
                        <a:t>March Avg Temp MW</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ctr"/>
                      <a:r>
                        <a:rPr lang="en-US" sz="1100" u="none" strike="noStrike">
                          <a:effectLst/>
                        </a:rPr>
                        <a:t>  0.758 </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02195618"/>
                  </a:ext>
                </a:extLst>
              </a:tr>
              <a:tr h="344609">
                <a:tc>
                  <a:txBody>
                    <a:bodyPr/>
                    <a:lstStyle/>
                    <a:p>
                      <a:pPr algn="l" fontAlgn="b"/>
                      <a:r>
                        <a:rPr lang="en-US" sz="1100" u="none" strike="noStrike">
                          <a:effectLst/>
                        </a:rPr>
                        <a:t>March Avg Temp Penn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ctr"/>
                      <a:r>
                        <a:rPr lang="en-US" sz="1100" u="none" strike="noStrike" dirty="0">
                          <a:effectLst/>
                        </a:rPr>
                        <a:t>  0.783 </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73917704"/>
                  </a:ext>
                </a:extLst>
              </a:tr>
            </a:tbl>
          </a:graphicData>
        </a:graphic>
      </p:graphicFrame>
      <p:graphicFrame>
        <p:nvGraphicFramePr>
          <p:cNvPr id="8" name="Table 7">
            <a:extLst>
              <a:ext uri="{FF2B5EF4-FFF2-40B4-BE49-F238E27FC236}">
                <a16:creationId xmlns:a16="http://schemas.microsoft.com/office/drawing/2014/main" id="{7A605ABC-DE72-4E55-B1BB-7460477C713D}"/>
              </a:ext>
            </a:extLst>
          </p:cNvPr>
          <p:cNvGraphicFramePr>
            <a:graphicFrameLocks noGrp="1"/>
          </p:cNvGraphicFramePr>
          <p:nvPr>
            <p:extLst>
              <p:ext uri="{D42A27DB-BD31-4B8C-83A1-F6EECF244321}">
                <p14:modId xmlns:p14="http://schemas.microsoft.com/office/powerpoint/2010/main" val="2356447188"/>
              </p:ext>
            </p:extLst>
          </p:nvPr>
        </p:nvGraphicFramePr>
        <p:xfrm>
          <a:off x="6356412" y="1690687"/>
          <a:ext cx="2835059" cy="3431727"/>
        </p:xfrm>
        <a:graphic>
          <a:graphicData uri="http://schemas.openxmlformats.org/drawingml/2006/table">
            <a:tbl>
              <a:tblPr>
                <a:tableStyleId>{5C22544A-7EE6-4342-B048-85BDC9FD1C3A}</a:tableStyleId>
              </a:tblPr>
              <a:tblGrid>
                <a:gridCol w="2235647">
                  <a:extLst>
                    <a:ext uri="{9D8B030D-6E8A-4147-A177-3AD203B41FA5}">
                      <a16:colId xmlns:a16="http://schemas.microsoft.com/office/drawing/2014/main" val="782993481"/>
                    </a:ext>
                  </a:extLst>
                </a:gridCol>
                <a:gridCol w="599412">
                  <a:extLst>
                    <a:ext uri="{9D8B030D-6E8A-4147-A177-3AD203B41FA5}">
                      <a16:colId xmlns:a16="http://schemas.microsoft.com/office/drawing/2014/main" val="4011918279"/>
                    </a:ext>
                  </a:extLst>
                </a:gridCol>
              </a:tblGrid>
              <a:tr h="381303">
                <a:tc>
                  <a:txBody>
                    <a:bodyPr/>
                    <a:lstStyle/>
                    <a:p>
                      <a:pPr algn="l" fontAlgn="b"/>
                      <a:r>
                        <a:rPr lang="en-US" sz="1100" u="none" strike="noStrike">
                          <a:effectLst/>
                        </a:rPr>
                        <a:t>Correlation Permutation</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ct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0439355"/>
                  </a:ext>
                </a:extLst>
              </a:tr>
              <a:tr h="381303">
                <a:tc>
                  <a:txBody>
                    <a:bodyPr/>
                    <a:lstStyle/>
                    <a:p>
                      <a:pPr algn="l" fontAlgn="b"/>
                      <a:r>
                        <a:rPr lang="en-US" sz="1100" u="none" strike="noStrike">
                          <a:effectLst/>
                        </a:rPr>
                        <a:t>Feb Avg Temp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ctr"/>
                      <a:r>
                        <a:rPr lang="en-US" sz="1100" u="none" strike="noStrike">
                          <a:effectLst/>
                        </a:rPr>
                        <a:t>  0.027 </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19776865"/>
                  </a:ext>
                </a:extLst>
              </a:tr>
              <a:tr h="381303">
                <a:tc>
                  <a:txBody>
                    <a:bodyPr/>
                    <a:lstStyle/>
                    <a:p>
                      <a:pPr algn="l" fontAlgn="b"/>
                      <a:r>
                        <a:rPr lang="en-US" sz="1100" u="none" strike="noStrike" dirty="0">
                          <a:effectLst/>
                        </a:rPr>
                        <a:t>Feb Avg Temp NE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US" sz="1100" u="none" strike="noStrike">
                          <a:effectLst/>
                        </a:rPr>
                        <a:t>  0.507 </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11495994"/>
                  </a:ext>
                </a:extLst>
              </a:tr>
              <a:tr h="381303">
                <a:tc>
                  <a:txBody>
                    <a:bodyPr/>
                    <a:lstStyle/>
                    <a:p>
                      <a:pPr algn="l" fontAlgn="b"/>
                      <a:r>
                        <a:rPr lang="en-US" sz="1100" u="none" strike="noStrike" dirty="0">
                          <a:effectLst/>
                        </a:rPr>
                        <a:t>Feb Avg Temp MW</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US" sz="1100" u="none" strike="noStrike">
                          <a:effectLst/>
                        </a:rPr>
                        <a:t>  0.410 </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08039746"/>
                  </a:ext>
                </a:extLst>
              </a:tr>
              <a:tr h="381303">
                <a:tc>
                  <a:txBody>
                    <a:bodyPr/>
                    <a:lstStyle/>
                    <a:p>
                      <a:pPr algn="l" fontAlgn="b"/>
                      <a:r>
                        <a:rPr lang="en-US" sz="1100" u="none" strike="noStrike" dirty="0">
                          <a:effectLst/>
                        </a:rPr>
                        <a:t>Feb Avg Temp Penn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US" sz="1100" u="none" strike="noStrike">
                          <a:effectLst/>
                        </a:rPr>
                        <a:t>  0.573 </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99246501"/>
                  </a:ext>
                </a:extLst>
              </a:tr>
              <a:tr h="381303">
                <a:tc>
                  <a:txBody>
                    <a:bodyPr/>
                    <a:lstStyle/>
                    <a:p>
                      <a:pPr algn="l" fontAlgn="b"/>
                      <a:r>
                        <a:rPr lang="en-US" sz="1100" u="none" strike="noStrike" dirty="0">
                          <a:effectLst/>
                        </a:rPr>
                        <a:t>March Avg Temp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US" sz="1100" u="none" strike="noStrike">
                          <a:effectLst/>
                        </a:rPr>
                        <a:t>  0.115 </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14163688"/>
                  </a:ext>
                </a:extLst>
              </a:tr>
              <a:tr h="381303">
                <a:tc>
                  <a:txBody>
                    <a:bodyPr/>
                    <a:lstStyle/>
                    <a:p>
                      <a:pPr algn="l" fontAlgn="b"/>
                      <a:r>
                        <a:rPr lang="en-US" sz="1100" u="none" strike="noStrike" dirty="0">
                          <a:effectLst/>
                        </a:rPr>
                        <a:t>March Avg Temp NE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US" sz="1100" u="none" strike="noStrike" dirty="0">
                          <a:effectLst/>
                        </a:rPr>
                        <a:t>  0.622 </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96024235"/>
                  </a:ext>
                </a:extLst>
              </a:tr>
              <a:tr h="381303">
                <a:tc>
                  <a:txBody>
                    <a:bodyPr/>
                    <a:lstStyle/>
                    <a:p>
                      <a:pPr algn="l" fontAlgn="b"/>
                      <a:r>
                        <a:rPr lang="en-US" sz="1100" u="none" strike="noStrike" dirty="0">
                          <a:effectLst/>
                        </a:rPr>
                        <a:t>March Avg Temp MW</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US" sz="1100" u="none" strike="noStrike" dirty="0">
                          <a:effectLst/>
                        </a:rPr>
                        <a:t>  0.757 </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81488105"/>
                  </a:ext>
                </a:extLst>
              </a:tr>
              <a:tr h="381303">
                <a:tc>
                  <a:txBody>
                    <a:bodyPr/>
                    <a:lstStyle/>
                    <a:p>
                      <a:pPr algn="l" fontAlgn="b"/>
                      <a:r>
                        <a:rPr lang="en-US" sz="1100" u="none" strike="noStrike">
                          <a:effectLst/>
                        </a:rPr>
                        <a:t>March Avg Temp Penn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ctr"/>
                      <a:r>
                        <a:rPr lang="en-US" sz="1100" u="none" strike="noStrike" dirty="0">
                          <a:effectLst/>
                        </a:rPr>
                        <a:t>  0.770 </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17373279"/>
                  </a:ext>
                </a:extLst>
              </a:tr>
            </a:tbl>
          </a:graphicData>
        </a:graphic>
      </p:graphicFrame>
      <p:sp>
        <p:nvSpPr>
          <p:cNvPr id="3" name="TextBox 2">
            <a:extLst>
              <a:ext uri="{FF2B5EF4-FFF2-40B4-BE49-F238E27FC236}">
                <a16:creationId xmlns:a16="http://schemas.microsoft.com/office/drawing/2014/main" id="{7BBBE036-906E-4259-B392-9DB70441FF64}"/>
              </a:ext>
            </a:extLst>
          </p:cNvPr>
          <p:cNvSpPr txBox="1"/>
          <p:nvPr/>
        </p:nvSpPr>
        <p:spPr>
          <a:xfrm>
            <a:off x="758979" y="5548544"/>
            <a:ext cx="9494730" cy="369332"/>
          </a:xfrm>
          <a:prstGeom prst="rect">
            <a:avLst/>
          </a:prstGeom>
          <a:noFill/>
        </p:spPr>
        <p:txBody>
          <a:bodyPr wrap="square" rtlCol="0">
            <a:spAutoFit/>
          </a:bodyPr>
          <a:lstStyle/>
          <a:p>
            <a:r>
              <a:rPr lang="en-US" dirty="0"/>
              <a:t>Hypothesis testing p-values indicate that the prediction results are not statistically significant.</a:t>
            </a:r>
          </a:p>
        </p:txBody>
      </p:sp>
    </p:spTree>
    <p:extLst>
      <p:ext uri="{BB962C8B-B14F-4D97-AF65-F5344CB8AC3E}">
        <p14:creationId xmlns:p14="http://schemas.microsoft.com/office/powerpoint/2010/main" val="149664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51746-60F6-452A-B393-B57675FE562E}"/>
              </a:ext>
            </a:extLst>
          </p:cNvPr>
          <p:cNvSpPr>
            <a:spLocks noGrp="1"/>
          </p:cNvSpPr>
          <p:nvPr>
            <p:ph type="title"/>
          </p:nvPr>
        </p:nvSpPr>
        <p:spPr/>
        <p:txBody>
          <a:bodyPr/>
          <a:lstStyle/>
          <a:p>
            <a:r>
              <a:rPr lang="en-US" dirty="0"/>
              <a:t>Regression Analysis</a:t>
            </a:r>
          </a:p>
        </p:txBody>
      </p:sp>
      <p:pic>
        <p:nvPicPr>
          <p:cNvPr id="4" name="Picture 3">
            <a:extLst>
              <a:ext uri="{FF2B5EF4-FFF2-40B4-BE49-F238E27FC236}">
                <a16:creationId xmlns:a16="http://schemas.microsoft.com/office/drawing/2014/main" id="{61FB9D2D-F865-40DC-81FF-2A52A3818FC9}"/>
              </a:ext>
            </a:extLst>
          </p:cNvPr>
          <p:cNvPicPr>
            <a:picLocks noChangeAspect="1"/>
          </p:cNvPicPr>
          <p:nvPr/>
        </p:nvPicPr>
        <p:blipFill>
          <a:blip r:embed="rId2"/>
          <a:stretch>
            <a:fillRect/>
          </a:stretch>
        </p:blipFill>
        <p:spPr>
          <a:xfrm>
            <a:off x="5993219" y="1027906"/>
            <a:ext cx="4937876" cy="4981575"/>
          </a:xfrm>
          <a:prstGeom prst="rect">
            <a:avLst/>
          </a:prstGeom>
        </p:spPr>
      </p:pic>
      <p:sp>
        <p:nvSpPr>
          <p:cNvPr id="5" name="TextBox 4">
            <a:extLst>
              <a:ext uri="{FF2B5EF4-FFF2-40B4-BE49-F238E27FC236}">
                <a16:creationId xmlns:a16="http://schemas.microsoft.com/office/drawing/2014/main" id="{31B1B029-867E-40CD-863A-2645FBF3BADD}"/>
              </a:ext>
            </a:extLst>
          </p:cNvPr>
          <p:cNvSpPr txBox="1"/>
          <p:nvPr/>
        </p:nvSpPr>
        <p:spPr>
          <a:xfrm>
            <a:off x="532660" y="2565647"/>
            <a:ext cx="5317724" cy="2031325"/>
          </a:xfrm>
          <a:prstGeom prst="rect">
            <a:avLst/>
          </a:prstGeom>
          <a:noFill/>
        </p:spPr>
        <p:txBody>
          <a:bodyPr wrap="square" rtlCol="0">
            <a:spAutoFit/>
          </a:bodyPr>
          <a:lstStyle/>
          <a:p>
            <a:r>
              <a:rPr lang="en-US" dirty="0"/>
              <a:t>Regression model for average February temperatures in Pennsylvania as a function of the shadow prediction results. The R-squared value means that the prediction only accounts for .3% of the explanation in temperature. The F-statistic and t values indicate that the probability of the results occurring without the prediction are well over 57%. </a:t>
            </a:r>
          </a:p>
        </p:txBody>
      </p:sp>
    </p:spTree>
    <p:extLst>
      <p:ext uri="{BB962C8B-B14F-4D97-AF65-F5344CB8AC3E}">
        <p14:creationId xmlns:p14="http://schemas.microsoft.com/office/powerpoint/2010/main" val="3609898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61A6-3D8D-483C-9A1D-25E03A69B617}"/>
              </a:ext>
            </a:extLst>
          </p:cNvPr>
          <p:cNvSpPr>
            <a:spLocks noGrp="1"/>
          </p:cNvSpPr>
          <p:nvPr>
            <p:ph type="title"/>
          </p:nvPr>
        </p:nvSpPr>
        <p:spPr/>
        <p:txBody>
          <a:bodyPr/>
          <a:lstStyle/>
          <a:p>
            <a:r>
              <a:rPr lang="en-US" dirty="0"/>
              <a:t>Regression Analysis</a:t>
            </a:r>
          </a:p>
        </p:txBody>
      </p:sp>
      <p:pic>
        <p:nvPicPr>
          <p:cNvPr id="4" name="Picture 3">
            <a:extLst>
              <a:ext uri="{FF2B5EF4-FFF2-40B4-BE49-F238E27FC236}">
                <a16:creationId xmlns:a16="http://schemas.microsoft.com/office/drawing/2014/main" id="{62C0057F-0874-48B5-A092-1F138F485E04}"/>
              </a:ext>
            </a:extLst>
          </p:cNvPr>
          <p:cNvPicPr>
            <a:picLocks noChangeAspect="1"/>
          </p:cNvPicPr>
          <p:nvPr/>
        </p:nvPicPr>
        <p:blipFill>
          <a:blip r:embed="rId2"/>
          <a:stretch>
            <a:fillRect/>
          </a:stretch>
        </p:blipFill>
        <p:spPr>
          <a:xfrm>
            <a:off x="5653643" y="927647"/>
            <a:ext cx="4482944" cy="5002706"/>
          </a:xfrm>
          <a:prstGeom prst="rect">
            <a:avLst/>
          </a:prstGeom>
        </p:spPr>
      </p:pic>
      <p:sp>
        <p:nvSpPr>
          <p:cNvPr id="5" name="TextBox 4">
            <a:extLst>
              <a:ext uri="{FF2B5EF4-FFF2-40B4-BE49-F238E27FC236}">
                <a16:creationId xmlns:a16="http://schemas.microsoft.com/office/drawing/2014/main" id="{A9DD5F88-D60B-4CAA-AD0C-2B650EF1D277}"/>
              </a:ext>
            </a:extLst>
          </p:cNvPr>
          <p:cNvSpPr txBox="1"/>
          <p:nvPr/>
        </p:nvSpPr>
        <p:spPr>
          <a:xfrm>
            <a:off x="461639" y="2858610"/>
            <a:ext cx="4625266" cy="2308324"/>
          </a:xfrm>
          <a:prstGeom prst="rect">
            <a:avLst/>
          </a:prstGeom>
          <a:noFill/>
        </p:spPr>
        <p:txBody>
          <a:bodyPr wrap="square" rtlCol="0">
            <a:spAutoFit/>
          </a:bodyPr>
          <a:lstStyle/>
          <a:p>
            <a:r>
              <a:rPr lang="en-US" dirty="0"/>
              <a:t>Regression model for average March temperatures in Pennsylvania as a function of the shadow prediction results. The R-squared value means that the prediction only accounts for .1% of the explanation in temperature. The F-statistic and t values indicate that the probability of the results occurring without the prediction are well over 76%. </a:t>
            </a:r>
          </a:p>
        </p:txBody>
      </p:sp>
    </p:spTree>
    <p:extLst>
      <p:ext uri="{BB962C8B-B14F-4D97-AF65-F5344CB8AC3E}">
        <p14:creationId xmlns:p14="http://schemas.microsoft.com/office/powerpoint/2010/main" val="91000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E9A7-020B-49BE-8FA6-64A8AB2BEF9D}"/>
              </a:ext>
            </a:extLst>
          </p:cNvPr>
          <p:cNvSpPr>
            <a:spLocks noGrp="1"/>
          </p:cNvSpPr>
          <p:nvPr>
            <p:ph type="title"/>
          </p:nvPr>
        </p:nvSpPr>
        <p:spPr/>
        <p:txBody>
          <a:bodyPr/>
          <a:lstStyle/>
          <a:p>
            <a:r>
              <a:rPr lang="en-US" dirty="0"/>
              <a:t>Statistical Question/Hypothesis</a:t>
            </a:r>
          </a:p>
        </p:txBody>
      </p:sp>
      <p:sp>
        <p:nvSpPr>
          <p:cNvPr id="3" name="Content Placeholder 2">
            <a:extLst>
              <a:ext uri="{FF2B5EF4-FFF2-40B4-BE49-F238E27FC236}">
                <a16:creationId xmlns:a16="http://schemas.microsoft.com/office/drawing/2014/main" id="{51BA0797-6A22-435F-90C3-728F3F4AC993}"/>
              </a:ext>
            </a:extLst>
          </p:cNvPr>
          <p:cNvSpPr>
            <a:spLocks noGrp="1"/>
          </p:cNvSpPr>
          <p:nvPr>
            <p:ph idx="1"/>
          </p:nvPr>
        </p:nvSpPr>
        <p:spPr/>
        <p:txBody>
          <a:bodyPr/>
          <a:lstStyle/>
          <a:p>
            <a:r>
              <a:rPr lang="en-US" dirty="0"/>
              <a:t>Every year on Groundhog’s Day in Pennsylvania, a prediction is made, whether or not there will be an early spring, based on the groundhog seeing or not seeing his shadow.</a:t>
            </a:r>
          </a:p>
          <a:p>
            <a:r>
              <a:rPr lang="en-US" dirty="0"/>
              <a:t>Question: Is there a positive correlation between the groundhog’s prediction and the onset of spring? </a:t>
            </a:r>
          </a:p>
          <a:p>
            <a:r>
              <a:rPr lang="en-US" dirty="0"/>
              <a:t>I will attempt to answer this question using data with the average temperatures for February and March, along with the result of the prediction</a:t>
            </a:r>
          </a:p>
        </p:txBody>
      </p:sp>
    </p:spTree>
    <p:extLst>
      <p:ext uri="{BB962C8B-B14F-4D97-AF65-F5344CB8AC3E}">
        <p14:creationId xmlns:p14="http://schemas.microsoft.com/office/powerpoint/2010/main" val="408996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DFCA-0163-41E9-BA5E-0F9DCE161B23}"/>
              </a:ext>
            </a:extLst>
          </p:cNvPr>
          <p:cNvSpPr>
            <a:spLocks noGrp="1"/>
          </p:cNvSpPr>
          <p:nvPr>
            <p:ph type="title"/>
          </p:nvPr>
        </p:nvSpPr>
        <p:spPr>
          <a:xfrm>
            <a:off x="541539" y="365125"/>
            <a:ext cx="10812261" cy="859993"/>
          </a:xfrm>
        </p:spPr>
        <p:txBody>
          <a:bodyPr/>
          <a:lstStyle/>
          <a:p>
            <a:r>
              <a:rPr lang="en-US" dirty="0"/>
              <a:t>Dataset Variables</a:t>
            </a:r>
          </a:p>
        </p:txBody>
      </p:sp>
      <p:sp>
        <p:nvSpPr>
          <p:cNvPr id="3" name="Content Placeholder 2">
            <a:extLst>
              <a:ext uri="{FF2B5EF4-FFF2-40B4-BE49-F238E27FC236}">
                <a16:creationId xmlns:a16="http://schemas.microsoft.com/office/drawing/2014/main" id="{25F46421-2AB4-477A-AE31-89D0F61C6E7F}"/>
              </a:ext>
            </a:extLst>
          </p:cNvPr>
          <p:cNvSpPr>
            <a:spLocks noGrp="1"/>
          </p:cNvSpPr>
          <p:nvPr>
            <p:ph idx="1"/>
          </p:nvPr>
        </p:nvSpPr>
        <p:spPr>
          <a:xfrm>
            <a:off x="541539" y="1393794"/>
            <a:ext cx="11159230" cy="4783169"/>
          </a:xfrm>
        </p:spPr>
        <p:txBody>
          <a:bodyPr>
            <a:noAutofit/>
          </a:bodyPr>
          <a:lstStyle/>
          <a:p>
            <a:r>
              <a:rPr lang="en-US" sz="1800" b="1" dirty="0"/>
              <a:t>year</a:t>
            </a:r>
            <a:r>
              <a:rPr lang="en-US" sz="1800" dirty="0"/>
              <a:t> is an integer of the period of record</a:t>
            </a:r>
          </a:p>
          <a:p>
            <a:r>
              <a:rPr lang="en-US" sz="1800" b="1" dirty="0"/>
              <a:t>result</a:t>
            </a:r>
            <a:r>
              <a:rPr lang="en-US" sz="1800" dirty="0"/>
              <a:t> contains the results of the groundhog’s prediction, or if there is no record</a:t>
            </a:r>
          </a:p>
          <a:p>
            <a:r>
              <a:rPr lang="en-US" sz="1800" b="1" dirty="0" err="1"/>
              <a:t>feb_avg</a:t>
            </a:r>
            <a:r>
              <a:rPr lang="en-US" sz="1800" dirty="0"/>
              <a:t>  is a decimal of the average temperature of all regions in February</a:t>
            </a:r>
          </a:p>
          <a:p>
            <a:r>
              <a:rPr lang="en-US" sz="1800" b="1" dirty="0" err="1"/>
              <a:t>feb_avg_ne</a:t>
            </a:r>
            <a:r>
              <a:rPr lang="en-US" sz="1800" b="1" dirty="0"/>
              <a:t> </a:t>
            </a:r>
            <a:r>
              <a:rPr lang="en-US" sz="1800" dirty="0"/>
              <a:t>is a decimal of the average temperature of just the Northeast region of the United States in February</a:t>
            </a:r>
          </a:p>
          <a:p>
            <a:r>
              <a:rPr lang="en-US" sz="1800" b="1" dirty="0" err="1"/>
              <a:t>feb_avg_mw</a:t>
            </a:r>
            <a:r>
              <a:rPr lang="en-US" sz="1800" b="1" dirty="0"/>
              <a:t> </a:t>
            </a:r>
            <a:r>
              <a:rPr lang="en-US" sz="1800" dirty="0"/>
              <a:t>is a decimal of the average temperature of just the Midwest region of the United States in February</a:t>
            </a:r>
          </a:p>
          <a:p>
            <a:r>
              <a:rPr lang="en-US" sz="1800" b="1" dirty="0" err="1"/>
              <a:t>feb_avg_pn</a:t>
            </a:r>
            <a:r>
              <a:rPr lang="en-US" sz="1800" dirty="0"/>
              <a:t>  is a decimal of the average temperature of just the state of Pennsylvania in February</a:t>
            </a:r>
          </a:p>
          <a:p>
            <a:r>
              <a:rPr lang="en-US" sz="1800" b="1" dirty="0" err="1"/>
              <a:t>mar_avg</a:t>
            </a:r>
            <a:r>
              <a:rPr lang="en-US" sz="1800" b="1" dirty="0"/>
              <a:t>  </a:t>
            </a:r>
            <a:r>
              <a:rPr lang="en-US" sz="1800" dirty="0"/>
              <a:t>is a decimal of the average temperature of all regions in March</a:t>
            </a:r>
          </a:p>
          <a:p>
            <a:r>
              <a:rPr lang="en-US" sz="1800" b="1" dirty="0" err="1"/>
              <a:t>mar_avg_ne</a:t>
            </a:r>
            <a:r>
              <a:rPr lang="en-US" sz="1800" b="1" dirty="0"/>
              <a:t> </a:t>
            </a:r>
            <a:r>
              <a:rPr lang="en-US" sz="1800" dirty="0"/>
              <a:t>is a decimal of the average temperature of just the Northeast region of the United States in March</a:t>
            </a:r>
          </a:p>
          <a:p>
            <a:r>
              <a:rPr lang="en-US" sz="1800" b="1" dirty="0" err="1"/>
              <a:t>mar_avg_mw</a:t>
            </a:r>
            <a:r>
              <a:rPr lang="en-US" sz="1800" b="1" dirty="0"/>
              <a:t> </a:t>
            </a:r>
            <a:r>
              <a:rPr lang="en-US" sz="1800" dirty="0"/>
              <a:t>is a decimal of the average temperature of just the Midwest region of the United States in March</a:t>
            </a:r>
          </a:p>
          <a:p>
            <a:r>
              <a:rPr lang="en-US" sz="1800" b="1" dirty="0" err="1"/>
              <a:t>mar_avg_pn</a:t>
            </a:r>
            <a:r>
              <a:rPr lang="en-US" sz="1800" b="1" dirty="0"/>
              <a:t>  </a:t>
            </a:r>
            <a:r>
              <a:rPr lang="en-US" sz="1800" dirty="0"/>
              <a:t>is a decimal of the average temperature of just the state of Pennsylvania in March</a:t>
            </a:r>
          </a:p>
          <a:p>
            <a:r>
              <a:rPr lang="en-US" sz="1800" b="1" dirty="0" err="1"/>
              <a:t>result_num</a:t>
            </a:r>
            <a:r>
              <a:rPr lang="en-US" sz="1800" b="1" dirty="0"/>
              <a:t> </a:t>
            </a:r>
            <a:r>
              <a:rPr lang="en-US" sz="1800" dirty="0"/>
              <a:t>is an integer converting the results to either 0 for no shadow or 1 for partial/full shadow</a:t>
            </a:r>
          </a:p>
          <a:p>
            <a:r>
              <a:rPr lang="en-US" sz="1800" dirty="0"/>
              <a:t>These variables will help show whether the temperatures for February and March followed the groundhogs prediction of an early or late spring. </a:t>
            </a:r>
          </a:p>
        </p:txBody>
      </p:sp>
    </p:spTree>
    <p:extLst>
      <p:ext uri="{BB962C8B-B14F-4D97-AF65-F5344CB8AC3E}">
        <p14:creationId xmlns:p14="http://schemas.microsoft.com/office/powerpoint/2010/main" val="256708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1B1D-2E6C-4246-BB6F-82A8A576047F}"/>
              </a:ext>
            </a:extLst>
          </p:cNvPr>
          <p:cNvSpPr>
            <a:spLocks noGrp="1"/>
          </p:cNvSpPr>
          <p:nvPr>
            <p:ph type="title"/>
          </p:nvPr>
        </p:nvSpPr>
        <p:spPr>
          <a:xfrm>
            <a:off x="838200" y="365126"/>
            <a:ext cx="10515600" cy="858960"/>
          </a:xfrm>
        </p:spPr>
        <p:txBody>
          <a:bodyPr/>
          <a:lstStyle/>
          <a:p>
            <a:r>
              <a:rPr lang="en-US" dirty="0"/>
              <a:t>Variable Histograms</a:t>
            </a:r>
          </a:p>
        </p:txBody>
      </p:sp>
      <p:pic>
        <p:nvPicPr>
          <p:cNvPr id="4" name="Picture 3">
            <a:extLst>
              <a:ext uri="{FF2B5EF4-FFF2-40B4-BE49-F238E27FC236}">
                <a16:creationId xmlns:a16="http://schemas.microsoft.com/office/drawing/2014/main" id="{524094C0-2531-4111-B08F-B251C54135D2}"/>
              </a:ext>
            </a:extLst>
          </p:cNvPr>
          <p:cNvPicPr>
            <a:picLocks noChangeAspect="1"/>
          </p:cNvPicPr>
          <p:nvPr/>
        </p:nvPicPr>
        <p:blipFill>
          <a:blip r:embed="rId2"/>
          <a:stretch>
            <a:fillRect/>
          </a:stretch>
        </p:blipFill>
        <p:spPr>
          <a:xfrm>
            <a:off x="6314371" y="1450111"/>
            <a:ext cx="4375130" cy="2616499"/>
          </a:xfrm>
          <a:prstGeom prst="rect">
            <a:avLst/>
          </a:prstGeom>
        </p:spPr>
      </p:pic>
      <p:pic>
        <p:nvPicPr>
          <p:cNvPr id="5" name="Picture 4">
            <a:extLst>
              <a:ext uri="{FF2B5EF4-FFF2-40B4-BE49-F238E27FC236}">
                <a16:creationId xmlns:a16="http://schemas.microsoft.com/office/drawing/2014/main" id="{43B3BB60-592A-4EB8-8B0B-932805D232AF}"/>
              </a:ext>
            </a:extLst>
          </p:cNvPr>
          <p:cNvPicPr>
            <a:picLocks noChangeAspect="1"/>
          </p:cNvPicPr>
          <p:nvPr/>
        </p:nvPicPr>
        <p:blipFill>
          <a:blip r:embed="rId3"/>
          <a:stretch>
            <a:fillRect/>
          </a:stretch>
        </p:blipFill>
        <p:spPr>
          <a:xfrm>
            <a:off x="991739" y="1290777"/>
            <a:ext cx="4242781" cy="2763784"/>
          </a:xfrm>
          <a:prstGeom prst="rect">
            <a:avLst/>
          </a:prstGeom>
        </p:spPr>
      </p:pic>
      <p:pic>
        <p:nvPicPr>
          <p:cNvPr id="6" name="Picture 5">
            <a:extLst>
              <a:ext uri="{FF2B5EF4-FFF2-40B4-BE49-F238E27FC236}">
                <a16:creationId xmlns:a16="http://schemas.microsoft.com/office/drawing/2014/main" id="{A84157A9-D42B-44B3-9746-7117C4BB7ECC}"/>
              </a:ext>
            </a:extLst>
          </p:cNvPr>
          <p:cNvPicPr>
            <a:picLocks noChangeAspect="1"/>
          </p:cNvPicPr>
          <p:nvPr/>
        </p:nvPicPr>
        <p:blipFill>
          <a:blip r:embed="rId4"/>
          <a:stretch>
            <a:fillRect/>
          </a:stretch>
        </p:blipFill>
        <p:spPr>
          <a:xfrm>
            <a:off x="306755" y="4210518"/>
            <a:ext cx="3965557" cy="2480947"/>
          </a:xfrm>
          <a:prstGeom prst="rect">
            <a:avLst/>
          </a:prstGeom>
        </p:spPr>
      </p:pic>
      <p:pic>
        <p:nvPicPr>
          <p:cNvPr id="8" name="Picture 7">
            <a:extLst>
              <a:ext uri="{FF2B5EF4-FFF2-40B4-BE49-F238E27FC236}">
                <a16:creationId xmlns:a16="http://schemas.microsoft.com/office/drawing/2014/main" id="{20655122-9457-4442-B295-50CE4F26A684}"/>
              </a:ext>
            </a:extLst>
          </p:cNvPr>
          <p:cNvPicPr>
            <a:picLocks noChangeAspect="1"/>
          </p:cNvPicPr>
          <p:nvPr/>
        </p:nvPicPr>
        <p:blipFill>
          <a:blip r:embed="rId5"/>
          <a:stretch>
            <a:fillRect/>
          </a:stretch>
        </p:blipFill>
        <p:spPr>
          <a:xfrm>
            <a:off x="4187056" y="4270167"/>
            <a:ext cx="3817887" cy="2487990"/>
          </a:xfrm>
          <a:prstGeom prst="rect">
            <a:avLst/>
          </a:prstGeom>
        </p:spPr>
      </p:pic>
      <p:pic>
        <p:nvPicPr>
          <p:cNvPr id="9" name="Picture 8">
            <a:extLst>
              <a:ext uri="{FF2B5EF4-FFF2-40B4-BE49-F238E27FC236}">
                <a16:creationId xmlns:a16="http://schemas.microsoft.com/office/drawing/2014/main" id="{ABD87C48-9BCB-490A-9D5C-216CD187EA20}"/>
              </a:ext>
            </a:extLst>
          </p:cNvPr>
          <p:cNvPicPr>
            <a:picLocks noChangeAspect="1"/>
          </p:cNvPicPr>
          <p:nvPr/>
        </p:nvPicPr>
        <p:blipFill>
          <a:blip r:embed="rId6"/>
          <a:stretch>
            <a:fillRect/>
          </a:stretch>
        </p:blipFill>
        <p:spPr>
          <a:xfrm>
            <a:off x="7786214" y="4270167"/>
            <a:ext cx="3965557" cy="2540645"/>
          </a:xfrm>
          <a:prstGeom prst="rect">
            <a:avLst/>
          </a:prstGeom>
        </p:spPr>
      </p:pic>
    </p:spTree>
    <p:extLst>
      <p:ext uri="{BB962C8B-B14F-4D97-AF65-F5344CB8AC3E}">
        <p14:creationId xmlns:p14="http://schemas.microsoft.com/office/powerpoint/2010/main" val="2243504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01A192-98D7-4DED-9B8D-215196A4BB62}"/>
              </a:ext>
            </a:extLst>
          </p:cNvPr>
          <p:cNvPicPr>
            <a:picLocks noChangeAspect="1"/>
          </p:cNvPicPr>
          <p:nvPr/>
        </p:nvPicPr>
        <p:blipFill>
          <a:blip r:embed="rId2"/>
          <a:stretch>
            <a:fillRect/>
          </a:stretch>
        </p:blipFill>
        <p:spPr>
          <a:xfrm>
            <a:off x="1188879" y="898663"/>
            <a:ext cx="3806738" cy="2400877"/>
          </a:xfrm>
          <a:prstGeom prst="rect">
            <a:avLst/>
          </a:prstGeom>
        </p:spPr>
      </p:pic>
      <p:pic>
        <p:nvPicPr>
          <p:cNvPr id="4" name="Picture 3">
            <a:extLst>
              <a:ext uri="{FF2B5EF4-FFF2-40B4-BE49-F238E27FC236}">
                <a16:creationId xmlns:a16="http://schemas.microsoft.com/office/drawing/2014/main" id="{9CD738A0-D1F4-4355-BAEB-B0CDB1146D64}"/>
              </a:ext>
            </a:extLst>
          </p:cNvPr>
          <p:cNvPicPr>
            <a:picLocks noChangeAspect="1"/>
          </p:cNvPicPr>
          <p:nvPr/>
        </p:nvPicPr>
        <p:blipFill>
          <a:blip r:embed="rId3"/>
          <a:stretch>
            <a:fillRect/>
          </a:stretch>
        </p:blipFill>
        <p:spPr>
          <a:xfrm>
            <a:off x="6269422" y="885345"/>
            <a:ext cx="3866384" cy="2361391"/>
          </a:xfrm>
          <a:prstGeom prst="rect">
            <a:avLst/>
          </a:prstGeom>
        </p:spPr>
      </p:pic>
      <p:pic>
        <p:nvPicPr>
          <p:cNvPr id="5" name="Picture 4">
            <a:extLst>
              <a:ext uri="{FF2B5EF4-FFF2-40B4-BE49-F238E27FC236}">
                <a16:creationId xmlns:a16="http://schemas.microsoft.com/office/drawing/2014/main" id="{63D7D9B9-FD8E-40E5-B0A2-17395348815F}"/>
              </a:ext>
            </a:extLst>
          </p:cNvPr>
          <p:cNvPicPr>
            <a:picLocks noChangeAspect="1"/>
          </p:cNvPicPr>
          <p:nvPr/>
        </p:nvPicPr>
        <p:blipFill>
          <a:blip r:embed="rId4"/>
          <a:stretch>
            <a:fillRect/>
          </a:stretch>
        </p:blipFill>
        <p:spPr>
          <a:xfrm>
            <a:off x="1279382" y="3299540"/>
            <a:ext cx="3923652" cy="2521869"/>
          </a:xfrm>
          <a:prstGeom prst="rect">
            <a:avLst/>
          </a:prstGeom>
        </p:spPr>
      </p:pic>
      <p:pic>
        <p:nvPicPr>
          <p:cNvPr id="6" name="Picture 5">
            <a:extLst>
              <a:ext uri="{FF2B5EF4-FFF2-40B4-BE49-F238E27FC236}">
                <a16:creationId xmlns:a16="http://schemas.microsoft.com/office/drawing/2014/main" id="{7940C571-C69F-4B05-9734-A7D002CF03A1}"/>
              </a:ext>
            </a:extLst>
          </p:cNvPr>
          <p:cNvPicPr>
            <a:picLocks noChangeAspect="1"/>
          </p:cNvPicPr>
          <p:nvPr/>
        </p:nvPicPr>
        <p:blipFill>
          <a:blip r:embed="rId5"/>
          <a:stretch>
            <a:fillRect/>
          </a:stretch>
        </p:blipFill>
        <p:spPr>
          <a:xfrm>
            <a:off x="6359926" y="3246736"/>
            <a:ext cx="3685376" cy="2443849"/>
          </a:xfrm>
          <a:prstGeom prst="rect">
            <a:avLst/>
          </a:prstGeom>
        </p:spPr>
      </p:pic>
      <p:sp>
        <p:nvSpPr>
          <p:cNvPr id="2" name="TextBox 1">
            <a:extLst>
              <a:ext uri="{FF2B5EF4-FFF2-40B4-BE49-F238E27FC236}">
                <a16:creationId xmlns:a16="http://schemas.microsoft.com/office/drawing/2014/main" id="{EE74108B-A03E-473B-918D-493D973575A3}"/>
              </a:ext>
            </a:extLst>
          </p:cNvPr>
          <p:cNvSpPr txBox="1"/>
          <p:nvPr/>
        </p:nvSpPr>
        <p:spPr>
          <a:xfrm>
            <a:off x="816746" y="5873288"/>
            <a:ext cx="10218198" cy="523220"/>
          </a:xfrm>
          <a:prstGeom prst="rect">
            <a:avLst/>
          </a:prstGeom>
          <a:noFill/>
        </p:spPr>
        <p:txBody>
          <a:bodyPr wrap="square" rtlCol="0">
            <a:spAutoFit/>
          </a:bodyPr>
          <a:lstStyle/>
          <a:p>
            <a:r>
              <a:rPr lang="en-US" sz="1400" dirty="0"/>
              <a:t>Based on the histograms, the temperature values seem acceptable, with no outliers. There are years with no values or predictions recorded, and these rows of data have been excluded from the data for analysis purposes.</a:t>
            </a:r>
          </a:p>
        </p:txBody>
      </p:sp>
      <p:sp>
        <p:nvSpPr>
          <p:cNvPr id="7" name="Title 1">
            <a:extLst>
              <a:ext uri="{FF2B5EF4-FFF2-40B4-BE49-F238E27FC236}">
                <a16:creationId xmlns:a16="http://schemas.microsoft.com/office/drawing/2014/main" id="{DF9B647B-5688-40F3-89B5-0D0B68A496F5}"/>
              </a:ext>
            </a:extLst>
          </p:cNvPr>
          <p:cNvSpPr>
            <a:spLocks noGrp="1"/>
          </p:cNvSpPr>
          <p:nvPr>
            <p:ph type="title"/>
          </p:nvPr>
        </p:nvSpPr>
        <p:spPr>
          <a:xfrm>
            <a:off x="838200" y="365126"/>
            <a:ext cx="10515600" cy="533537"/>
          </a:xfrm>
        </p:spPr>
        <p:txBody>
          <a:bodyPr>
            <a:normAutofit fontScale="90000"/>
          </a:bodyPr>
          <a:lstStyle/>
          <a:p>
            <a:r>
              <a:rPr lang="en-US" dirty="0"/>
              <a:t>Variable Histograms</a:t>
            </a:r>
          </a:p>
        </p:txBody>
      </p:sp>
    </p:spTree>
    <p:extLst>
      <p:ext uri="{BB962C8B-B14F-4D97-AF65-F5344CB8AC3E}">
        <p14:creationId xmlns:p14="http://schemas.microsoft.com/office/powerpoint/2010/main" val="1469515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004F-BA8C-4282-81CD-327ED7225859}"/>
              </a:ext>
            </a:extLst>
          </p:cNvPr>
          <p:cNvSpPr>
            <a:spLocks noGrp="1"/>
          </p:cNvSpPr>
          <p:nvPr>
            <p:ph type="title"/>
          </p:nvPr>
        </p:nvSpPr>
        <p:spPr/>
        <p:txBody>
          <a:bodyPr/>
          <a:lstStyle/>
          <a:p>
            <a:r>
              <a:rPr lang="en-US" dirty="0"/>
              <a:t>Descriptive Analytics</a:t>
            </a:r>
          </a:p>
        </p:txBody>
      </p:sp>
      <p:graphicFrame>
        <p:nvGraphicFramePr>
          <p:cNvPr id="4" name="Content Placeholder 3">
            <a:extLst>
              <a:ext uri="{FF2B5EF4-FFF2-40B4-BE49-F238E27FC236}">
                <a16:creationId xmlns:a16="http://schemas.microsoft.com/office/drawing/2014/main" id="{9C41BDA2-850B-40FA-ABD2-9C84F1DBFE1E}"/>
              </a:ext>
            </a:extLst>
          </p:cNvPr>
          <p:cNvGraphicFramePr>
            <a:graphicFrameLocks noGrp="1"/>
          </p:cNvGraphicFramePr>
          <p:nvPr>
            <p:ph idx="1"/>
            <p:extLst>
              <p:ext uri="{D42A27DB-BD31-4B8C-83A1-F6EECF244321}">
                <p14:modId xmlns:p14="http://schemas.microsoft.com/office/powerpoint/2010/main" val="337674837"/>
              </p:ext>
            </p:extLst>
          </p:nvPr>
        </p:nvGraphicFramePr>
        <p:xfrm>
          <a:off x="1118586" y="1811045"/>
          <a:ext cx="6984016" cy="3013209"/>
        </p:xfrm>
        <a:graphic>
          <a:graphicData uri="http://schemas.openxmlformats.org/drawingml/2006/table">
            <a:tbl>
              <a:tblPr>
                <a:tableStyleId>{5C22544A-7EE6-4342-B048-85BDC9FD1C3A}</a:tableStyleId>
              </a:tblPr>
              <a:tblGrid>
                <a:gridCol w="2563752">
                  <a:extLst>
                    <a:ext uri="{9D8B030D-6E8A-4147-A177-3AD203B41FA5}">
                      <a16:colId xmlns:a16="http://schemas.microsoft.com/office/drawing/2014/main" val="1930168381"/>
                    </a:ext>
                  </a:extLst>
                </a:gridCol>
                <a:gridCol w="1105066">
                  <a:extLst>
                    <a:ext uri="{9D8B030D-6E8A-4147-A177-3AD203B41FA5}">
                      <a16:colId xmlns:a16="http://schemas.microsoft.com/office/drawing/2014/main" val="1932457191"/>
                    </a:ext>
                  </a:extLst>
                </a:gridCol>
                <a:gridCol w="1105066">
                  <a:extLst>
                    <a:ext uri="{9D8B030D-6E8A-4147-A177-3AD203B41FA5}">
                      <a16:colId xmlns:a16="http://schemas.microsoft.com/office/drawing/2014/main" val="2183309470"/>
                    </a:ext>
                  </a:extLst>
                </a:gridCol>
                <a:gridCol w="1105066">
                  <a:extLst>
                    <a:ext uri="{9D8B030D-6E8A-4147-A177-3AD203B41FA5}">
                      <a16:colId xmlns:a16="http://schemas.microsoft.com/office/drawing/2014/main" val="943268310"/>
                    </a:ext>
                  </a:extLst>
                </a:gridCol>
                <a:gridCol w="1105066">
                  <a:extLst>
                    <a:ext uri="{9D8B030D-6E8A-4147-A177-3AD203B41FA5}">
                      <a16:colId xmlns:a16="http://schemas.microsoft.com/office/drawing/2014/main" val="741406722"/>
                    </a:ext>
                  </a:extLst>
                </a:gridCol>
              </a:tblGrid>
              <a:tr h="334801">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Mean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Mode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Variance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Std Dev.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09523619"/>
                  </a:ext>
                </a:extLst>
              </a:tr>
              <a:tr h="334801">
                <a:tc>
                  <a:txBody>
                    <a:bodyPr/>
                    <a:lstStyle/>
                    <a:p>
                      <a:pPr algn="l" fontAlgn="b"/>
                      <a:r>
                        <a:rPr lang="en-US" sz="1100" u="none" strike="noStrike">
                          <a:effectLst/>
                        </a:rPr>
                        <a:t>Feb Avg Temp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33.93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33.69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10.16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3.19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451511"/>
                  </a:ext>
                </a:extLst>
              </a:tr>
              <a:tr h="334801">
                <a:tc>
                  <a:txBody>
                    <a:bodyPr/>
                    <a:lstStyle/>
                    <a:p>
                      <a:pPr algn="l" fontAlgn="b"/>
                      <a:r>
                        <a:rPr lang="en-US" sz="1100" u="none" strike="noStrike">
                          <a:effectLst/>
                        </a:rPr>
                        <a:t>Feb Avg Temp 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22.80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26.20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18.59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4.31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6341162"/>
                  </a:ext>
                </a:extLst>
              </a:tr>
              <a:tr h="334801">
                <a:tc>
                  <a:txBody>
                    <a:bodyPr/>
                    <a:lstStyle/>
                    <a:p>
                      <a:pPr algn="l" fontAlgn="b"/>
                      <a:r>
                        <a:rPr lang="en-US" sz="1100" u="none" strike="noStrike">
                          <a:effectLst/>
                        </a:rPr>
                        <a:t>Feb Avg Temp MW</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32.91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31.50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22.05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4.70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1605098"/>
                  </a:ext>
                </a:extLst>
              </a:tr>
              <a:tr h="334801">
                <a:tc>
                  <a:txBody>
                    <a:bodyPr/>
                    <a:lstStyle/>
                    <a:p>
                      <a:pPr algn="l" fontAlgn="b"/>
                      <a:r>
                        <a:rPr lang="en-US" sz="1100" u="none" strike="noStrike">
                          <a:effectLst/>
                        </a:rPr>
                        <a:t>Feb Avg Temp Penn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26.69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23.00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20.12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4.49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9445749"/>
                  </a:ext>
                </a:extLst>
              </a:tr>
              <a:tr h="334801">
                <a:tc>
                  <a:txBody>
                    <a:bodyPr/>
                    <a:lstStyle/>
                    <a:p>
                      <a:pPr algn="l" fontAlgn="b"/>
                      <a:r>
                        <a:rPr lang="en-US" sz="1100" u="none" strike="noStrike">
                          <a:effectLst/>
                        </a:rPr>
                        <a:t>March Avg Temp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41.83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38.50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8.68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2.95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0341674"/>
                  </a:ext>
                </a:extLst>
              </a:tr>
              <a:tr h="334801">
                <a:tc>
                  <a:txBody>
                    <a:bodyPr/>
                    <a:lstStyle/>
                    <a:p>
                      <a:pPr algn="l" fontAlgn="b"/>
                      <a:r>
                        <a:rPr lang="en-US" sz="1100" u="none" strike="noStrike">
                          <a:effectLst/>
                        </a:rPr>
                        <a:t>March Avg Temp 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32.47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32.70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14.97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3.87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97858885"/>
                  </a:ext>
                </a:extLst>
              </a:tr>
              <a:tr h="334801">
                <a:tc>
                  <a:txBody>
                    <a:bodyPr/>
                    <a:lstStyle/>
                    <a:p>
                      <a:pPr algn="l" fontAlgn="b"/>
                      <a:r>
                        <a:rPr lang="en-US" sz="1100" u="none" strike="noStrike">
                          <a:effectLst/>
                        </a:rPr>
                        <a:t>March Avg Temp MW</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42.69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42.90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20.74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4.55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99411032"/>
                  </a:ext>
                </a:extLst>
              </a:tr>
              <a:tr h="334801">
                <a:tc>
                  <a:txBody>
                    <a:bodyPr/>
                    <a:lstStyle/>
                    <a:p>
                      <a:pPr algn="l" fontAlgn="b"/>
                      <a:r>
                        <a:rPr lang="en-US" sz="1100" u="none" strike="noStrike">
                          <a:effectLst/>
                        </a:rPr>
                        <a:t>March Avg Temp Penn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36.01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30.30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17.75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4.21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1226479"/>
                  </a:ext>
                </a:extLst>
              </a:tr>
            </a:tbl>
          </a:graphicData>
        </a:graphic>
      </p:graphicFrame>
    </p:spTree>
    <p:extLst>
      <p:ext uri="{BB962C8B-B14F-4D97-AF65-F5344CB8AC3E}">
        <p14:creationId xmlns:p14="http://schemas.microsoft.com/office/powerpoint/2010/main" val="336463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02EE-13BB-4DC0-BCD2-3211AEF720BE}"/>
              </a:ext>
            </a:extLst>
          </p:cNvPr>
          <p:cNvSpPr>
            <a:spLocks noGrp="1"/>
          </p:cNvSpPr>
          <p:nvPr>
            <p:ph type="title"/>
          </p:nvPr>
        </p:nvSpPr>
        <p:spPr/>
        <p:txBody>
          <a:bodyPr/>
          <a:lstStyle/>
          <a:p>
            <a:r>
              <a:rPr lang="en-US" dirty="0"/>
              <a:t>PMF Comparisons</a:t>
            </a:r>
          </a:p>
        </p:txBody>
      </p:sp>
      <p:sp>
        <p:nvSpPr>
          <p:cNvPr id="3" name="Content Placeholder 2">
            <a:extLst>
              <a:ext uri="{FF2B5EF4-FFF2-40B4-BE49-F238E27FC236}">
                <a16:creationId xmlns:a16="http://schemas.microsoft.com/office/drawing/2014/main" id="{0FF03DCC-62C2-4976-A3E5-713428CF6053}"/>
              </a:ext>
            </a:extLst>
          </p:cNvPr>
          <p:cNvSpPr>
            <a:spLocks noGrp="1"/>
          </p:cNvSpPr>
          <p:nvPr>
            <p:ph idx="1"/>
          </p:nvPr>
        </p:nvSpPr>
        <p:spPr>
          <a:xfrm>
            <a:off x="908482" y="1773238"/>
            <a:ext cx="10515600" cy="4351338"/>
          </a:xfrm>
        </p:spPr>
        <p:txBody>
          <a:bodyPr/>
          <a:lstStyle/>
          <a:p>
            <a:endParaRPr lang="en-US" dirty="0"/>
          </a:p>
          <a:p>
            <a:endParaRPr lang="en-US" dirty="0"/>
          </a:p>
        </p:txBody>
      </p:sp>
      <p:pic>
        <p:nvPicPr>
          <p:cNvPr id="4" name="Picture 3">
            <a:extLst>
              <a:ext uri="{FF2B5EF4-FFF2-40B4-BE49-F238E27FC236}">
                <a16:creationId xmlns:a16="http://schemas.microsoft.com/office/drawing/2014/main" id="{85F6C8C5-1597-429C-BFB2-2531AF07AE86}"/>
              </a:ext>
            </a:extLst>
          </p:cNvPr>
          <p:cNvPicPr>
            <a:picLocks noChangeAspect="1"/>
          </p:cNvPicPr>
          <p:nvPr/>
        </p:nvPicPr>
        <p:blipFill>
          <a:blip r:embed="rId2"/>
          <a:stretch>
            <a:fillRect/>
          </a:stretch>
        </p:blipFill>
        <p:spPr>
          <a:xfrm>
            <a:off x="261938" y="1690688"/>
            <a:ext cx="5686425" cy="3733800"/>
          </a:xfrm>
          <a:prstGeom prst="rect">
            <a:avLst/>
          </a:prstGeom>
        </p:spPr>
      </p:pic>
      <p:pic>
        <p:nvPicPr>
          <p:cNvPr id="5" name="Picture 4">
            <a:extLst>
              <a:ext uri="{FF2B5EF4-FFF2-40B4-BE49-F238E27FC236}">
                <a16:creationId xmlns:a16="http://schemas.microsoft.com/office/drawing/2014/main" id="{68205A04-B4B1-4611-A983-87E3F8434E88}"/>
              </a:ext>
            </a:extLst>
          </p:cNvPr>
          <p:cNvPicPr>
            <a:picLocks noChangeAspect="1"/>
          </p:cNvPicPr>
          <p:nvPr/>
        </p:nvPicPr>
        <p:blipFill>
          <a:blip r:embed="rId3"/>
          <a:stretch>
            <a:fillRect/>
          </a:stretch>
        </p:blipFill>
        <p:spPr>
          <a:xfrm>
            <a:off x="5872162" y="1743075"/>
            <a:ext cx="5981700" cy="3629025"/>
          </a:xfrm>
          <a:prstGeom prst="rect">
            <a:avLst/>
          </a:prstGeom>
        </p:spPr>
      </p:pic>
      <p:sp>
        <p:nvSpPr>
          <p:cNvPr id="6" name="TextBox 5">
            <a:extLst>
              <a:ext uri="{FF2B5EF4-FFF2-40B4-BE49-F238E27FC236}">
                <a16:creationId xmlns:a16="http://schemas.microsoft.com/office/drawing/2014/main" id="{760D8FC0-E41A-4C05-8700-578B70388218}"/>
              </a:ext>
            </a:extLst>
          </p:cNvPr>
          <p:cNvSpPr txBox="1"/>
          <p:nvPr/>
        </p:nvSpPr>
        <p:spPr>
          <a:xfrm>
            <a:off x="838200" y="5514975"/>
            <a:ext cx="4933950" cy="646331"/>
          </a:xfrm>
          <a:prstGeom prst="rect">
            <a:avLst/>
          </a:prstGeom>
          <a:noFill/>
        </p:spPr>
        <p:txBody>
          <a:bodyPr wrap="square" rtlCol="0">
            <a:spAutoFit/>
          </a:bodyPr>
          <a:lstStyle/>
          <a:p>
            <a:r>
              <a:rPr lang="en-US" dirty="0"/>
              <a:t>PMF chart comparing February average temperatures for shadow vs. no shadow results</a:t>
            </a:r>
          </a:p>
        </p:txBody>
      </p:sp>
      <p:sp>
        <p:nvSpPr>
          <p:cNvPr id="8" name="TextBox 7">
            <a:extLst>
              <a:ext uri="{FF2B5EF4-FFF2-40B4-BE49-F238E27FC236}">
                <a16:creationId xmlns:a16="http://schemas.microsoft.com/office/drawing/2014/main" id="{09B8639D-BD3B-44CE-AB78-FA228A85977D}"/>
              </a:ext>
            </a:extLst>
          </p:cNvPr>
          <p:cNvSpPr txBox="1"/>
          <p:nvPr/>
        </p:nvSpPr>
        <p:spPr>
          <a:xfrm>
            <a:off x="6658252" y="5514975"/>
            <a:ext cx="4616389" cy="646331"/>
          </a:xfrm>
          <a:prstGeom prst="rect">
            <a:avLst/>
          </a:prstGeom>
          <a:noFill/>
        </p:spPr>
        <p:txBody>
          <a:bodyPr wrap="square" rtlCol="0">
            <a:spAutoFit/>
          </a:bodyPr>
          <a:lstStyle/>
          <a:p>
            <a:r>
              <a:rPr lang="en-US" dirty="0"/>
              <a:t>PMF chart comparing March average temperatures for shadow vs. no shadow results</a:t>
            </a:r>
          </a:p>
        </p:txBody>
      </p:sp>
    </p:spTree>
    <p:extLst>
      <p:ext uri="{BB962C8B-B14F-4D97-AF65-F5344CB8AC3E}">
        <p14:creationId xmlns:p14="http://schemas.microsoft.com/office/powerpoint/2010/main" val="153213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B7F6-38A0-4DC8-8090-7958BBFD6783}"/>
              </a:ext>
            </a:extLst>
          </p:cNvPr>
          <p:cNvSpPr>
            <a:spLocks noGrp="1"/>
          </p:cNvSpPr>
          <p:nvPr>
            <p:ph type="title"/>
          </p:nvPr>
        </p:nvSpPr>
        <p:spPr/>
        <p:txBody>
          <a:bodyPr>
            <a:normAutofit/>
          </a:bodyPr>
          <a:lstStyle/>
          <a:p>
            <a:r>
              <a:rPr lang="en-US" sz="3600" dirty="0"/>
              <a:t>CDF Charts for February Avg Temp in Pennsylvania</a:t>
            </a:r>
          </a:p>
        </p:txBody>
      </p:sp>
      <p:pic>
        <p:nvPicPr>
          <p:cNvPr id="6" name="Picture 5">
            <a:extLst>
              <a:ext uri="{FF2B5EF4-FFF2-40B4-BE49-F238E27FC236}">
                <a16:creationId xmlns:a16="http://schemas.microsoft.com/office/drawing/2014/main" id="{4E7821D6-3629-4E09-A40E-A8B57DFF2004}"/>
              </a:ext>
            </a:extLst>
          </p:cNvPr>
          <p:cNvPicPr>
            <a:picLocks noChangeAspect="1"/>
          </p:cNvPicPr>
          <p:nvPr/>
        </p:nvPicPr>
        <p:blipFill>
          <a:blip r:embed="rId2"/>
          <a:stretch>
            <a:fillRect/>
          </a:stretch>
        </p:blipFill>
        <p:spPr>
          <a:xfrm>
            <a:off x="5928035" y="1975069"/>
            <a:ext cx="4876090" cy="3125055"/>
          </a:xfrm>
          <a:prstGeom prst="rect">
            <a:avLst/>
          </a:prstGeom>
        </p:spPr>
      </p:pic>
      <p:pic>
        <p:nvPicPr>
          <p:cNvPr id="7" name="Picture 6">
            <a:extLst>
              <a:ext uri="{FF2B5EF4-FFF2-40B4-BE49-F238E27FC236}">
                <a16:creationId xmlns:a16="http://schemas.microsoft.com/office/drawing/2014/main" id="{EF9CDB21-5D5B-4886-8FF3-8B274B0A394B}"/>
              </a:ext>
            </a:extLst>
          </p:cNvPr>
          <p:cNvPicPr>
            <a:picLocks noChangeAspect="1"/>
          </p:cNvPicPr>
          <p:nvPr/>
        </p:nvPicPr>
        <p:blipFill>
          <a:blip r:embed="rId3"/>
          <a:stretch>
            <a:fillRect/>
          </a:stretch>
        </p:blipFill>
        <p:spPr>
          <a:xfrm>
            <a:off x="558699" y="1922383"/>
            <a:ext cx="5001809" cy="3125055"/>
          </a:xfrm>
          <a:prstGeom prst="rect">
            <a:avLst/>
          </a:prstGeom>
        </p:spPr>
      </p:pic>
      <p:sp>
        <p:nvSpPr>
          <p:cNvPr id="11" name="TextBox 10">
            <a:extLst>
              <a:ext uri="{FF2B5EF4-FFF2-40B4-BE49-F238E27FC236}">
                <a16:creationId xmlns:a16="http://schemas.microsoft.com/office/drawing/2014/main" id="{F3CA5BC0-8396-49F8-85D4-A8BA4992331E}"/>
              </a:ext>
            </a:extLst>
          </p:cNvPr>
          <p:cNvSpPr txBox="1"/>
          <p:nvPr/>
        </p:nvSpPr>
        <p:spPr>
          <a:xfrm>
            <a:off x="1118586" y="5619565"/>
            <a:ext cx="8859915" cy="646331"/>
          </a:xfrm>
          <a:prstGeom prst="rect">
            <a:avLst/>
          </a:prstGeom>
          <a:noFill/>
        </p:spPr>
        <p:txBody>
          <a:bodyPr wrap="square" rtlCol="0">
            <a:spAutoFit/>
          </a:bodyPr>
          <a:lstStyle/>
          <a:p>
            <a:r>
              <a:rPr lang="en-US" dirty="0"/>
              <a:t>These two charts compare the CDF for the average temperature in Pennsylvania in February based on shadow or no shadow results. Each approximate a normal distribution.</a:t>
            </a:r>
          </a:p>
        </p:txBody>
      </p:sp>
    </p:spTree>
    <p:extLst>
      <p:ext uri="{BB962C8B-B14F-4D97-AF65-F5344CB8AC3E}">
        <p14:creationId xmlns:p14="http://schemas.microsoft.com/office/powerpoint/2010/main" val="3148428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59C0-FC83-41EE-87D7-DB62E610EF07}"/>
              </a:ext>
            </a:extLst>
          </p:cNvPr>
          <p:cNvSpPr>
            <a:spLocks noGrp="1"/>
          </p:cNvSpPr>
          <p:nvPr>
            <p:ph type="title"/>
          </p:nvPr>
        </p:nvSpPr>
        <p:spPr/>
        <p:txBody>
          <a:bodyPr>
            <a:normAutofit/>
          </a:bodyPr>
          <a:lstStyle/>
          <a:p>
            <a:r>
              <a:rPr lang="en-US" sz="3600" dirty="0"/>
              <a:t>CDF Charts for March Avg Temp in Pennsylvania</a:t>
            </a:r>
          </a:p>
        </p:txBody>
      </p:sp>
      <p:pic>
        <p:nvPicPr>
          <p:cNvPr id="4" name="Content Placeholder 3">
            <a:extLst>
              <a:ext uri="{FF2B5EF4-FFF2-40B4-BE49-F238E27FC236}">
                <a16:creationId xmlns:a16="http://schemas.microsoft.com/office/drawing/2014/main" id="{9552E43E-7C9A-45C3-9790-8F3AC5885609}"/>
              </a:ext>
            </a:extLst>
          </p:cNvPr>
          <p:cNvPicPr>
            <a:picLocks noChangeAspect="1"/>
          </p:cNvPicPr>
          <p:nvPr/>
        </p:nvPicPr>
        <p:blipFill>
          <a:blip r:embed="rId2"/>
          <a:stretch>
            <a:fillRect/>
          </a:stretch>
        </p:blipFill>
        <p:spPr>
          <a:xfrm>
            <a:off x="5872631" y="1803741"/>
            <a:ext cx="5048427" cy="3070100"/>
          </a:xfrm>
          <a:prstGeom prst="rect">
            <a:avLst/>
          </a:prstGeom>
        </p:spPr>
      </p:pic>
      <p:pic>
        <p:nvPicPr>
          <p:cNvPr id="5" name="Picture 4">
            <a:extLst>
              <a:ext uri="{FF2B5EF4-FFF2-40B4-BE49-F238E27FC236}">
                <a16:creationId xmlns:a16="http://schemas.microsoft.com/office/drawing/2014/main" id="{F522B364-AE76-4E09-BA08-6B825562D146}"/>
              </a:ext>
            </a:extLst>
          </p:cNvPr>
          <p:cNvPicPr>
            <a:picLocks noChangeAspect="1"/>
          </p:cNvPicPr>
          <p:nvPr/>
        </p:nvPicPr>
        <p:blipFill>
          <a:blip r:embed="rId3"/>
          <a:stretch>
            <a:fillRect/>
          </a:stretch>
        </p:blipFill>
        <p:spPr>
          <a:xfrm>
            <a:off x="1050060" y="1803741"/>
            <a:ext cx="4639857" cy="2848902"/>
          </a:xfrm>
          <a:prstGeom prst="rect">
            <a:avLst/>
          </a:prstGeom>
        </p:spPr>
      </p:pic>
      <p:sp>
        <p:nvSpPr>
          <p:cNvPr id="6" name="TextBox 5">
            <a:extLst>
              <a:ext uri="{FF2B5EF4-FFF2-40B4-BE49-F238E27FC236}">
                <a16:creationId xmlns:a16="http://schemas.microsoft.com/office/drawing/2014/main" id="{1B91D33E-0148-4EE1-827B-53142C721E77}"/>
              </a:ext>
            </a:extLst>
          </p:cNvPr>
          <p:cNvSpPr txBox="1"/>
          <p:nvPr/>
        </p:nvSpPr>
        <p:spPr>
          <a:xfrm>
            <a:off x="1118586" y="5619565"/>
            <a:ext cx="8859915" cy="646331"/>
          </a:xfrm>
          <a:prstGeom prst="rect">
            <a:avLst/>
          </a:prstGeom>
          <a:noFill/>
        </p:spPr>
        <p:txBody>
          <a:bodyPr wrap="square" rtlCol="0">
            <a:spAutoFit/>
          </a:bodyPr>
          <a:lstStyle/>
          <a:p>
            <a:r>
              <a:rPr lang="en-US" dirty="0"/>
              <a:t>These two charts compare the CDF for the average temperature in Pennsylvania in March based on shadow or no shadow results. Each approximate a normal distribution.</a:t>
            </a:r>
          </a:p>
        </p:txBody>
      </p:sp>
    </p:spTree>
    <p:extLst>
      <p:ext uri="{BB962C8B-B14F-4D97-AF65-F5344CB8AC3E}">
        <p14:creationId xmlns:p14="http://schemas.microsoft.com/office/powerpoint/2010/main" val="4217685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1003</Words>
  <Application>Microsoft Office PowerPoint</Application>
  <PresentationFormat>Widescreen</PresentationFormat>
  <Paragraphs>160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DSC 530 Final Project</vt:lpstr>
      <vt:lpstr>Statistical Question/Hypothesis</vt:lpstr>
      <vt:lpstr>Dataset Variables</vt:lpstr>
      <vt:lpstr>Variable Histograms</vt:lpstr>
      <vt:lpstr>Variable Histograms</vt:lpstr>
      <vt:lpstr>Descriptive Analytics</vt:lpstr>
      <vt:lpstr>PMF Comparisons</vt:lpstr>
      <vt:lpstr>CDF Charts for February Avg Temp in Pennsylvania</vt:lpstr>
      <vt:lpstr>CDF Charts for March Avg Temp in Pennsylvania</vt:lpstr>
      <vt:lpstr>Normal Plots</vt:lpstr>
      <vt:lpstr>Scatter Plots</vt:lpstr>
      <vt:lpstr>Scatter Plots</vt:lpstr>
      <vt:lpstr>Covariance and Correlation</vt:lpstr>
      <vt:lpstr>Hypothesis Testing</vt:lpstr>
      <vt:lpstr>Regression Analysis</vt:lpstr>
      <vt:lpstr>Regression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530 Final Project</dc:title>
  <dc:creator>Christine Hathaway</dc:creator>
  <cp:lastModifiedBy>Christine Hathaway</cp:lastModifiedBy>
  <cp:revision>16</cp:revision>
  <dcterms:created xsi:type="dcterms:W3CDTF">2019-05-28T16:52:23Z</dcterms:created>
  <dcterms:modified xsi:type="dcterms:W3CDTF">2019-05-30T18:40:41Z</dcterms:modified>
</cp:coreProperties>
</file>