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embeddedFontLst>
    <p:embeddedFont>
      <p:font typeface="Arial Narrow" panose="020B0604020202020204" pitchFamily="3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c033ede6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p:txBody>
      </p:sp>
      <p:sp>
        <p:nvSpPr>
          <p:cNvPr id="107" name="Google Shape;107;g6c033ede66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c033ede6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6c033ede6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c033ede66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a:latin typeface="Calibri"/>
                <a:ea typeface="Calibri"/>
                <a:cs typeface="Calibri"/>
                <a:sym typeface="Calibri"/>
              </a:rPr>
              <a:t>LINEARITY OF REGRESSION FUNCTION - Verified using the Predicted vs. Actual x-y scatter plot for model Reg5. The relationship shown is linear. The normal Q-Q plot  also shows a linear relationship indicating the data is normally distributed. While linear, the Predicted vs Actual plot does show more variation within the model at higher values of strength, the cause is not known. It is possible that the variance is due to the models, but it also may be from the experimental design which produced higher strength concrete not only with different recipes but also longer Age times with tend unidirectionally toward higher strengths.</a:t>
            </a:r>
            <a:endParaRPr sz="1000">
              <a:latin typeface="Calibri"/>
              <a:ea typeface="Calibri"/>
              <a:cs typeface="Calibri"/>
              <a:sym typeface="Calibri"/>
            </a:endParaRPr>
          </a:p>
          <a:p>
            <a:pPr marL="0" lvl="0" indent="0" algn="l" rtl="0">
              <a:spcBef>
                <a:spcPts val="0"/>
              </a:spcBef>
              <a:spcAft>
                <a:spcPts val="0"/>
              </a:spcAft>
              <a:buNone/>
            </a:pPr>
            <a:r>
              <a:rPr lang="en-US" sz="1000">
                <a:latin typeface="Calibri"/>
                <a:ea typeface="Calibri"/>
                <a:cs typeface="Calibri"/>
                <a:sym typeface="Calibri"/>
              </a:rPr>
              <a:t>INDEPENDENT / UNCORRELATED ERROR TERMS - The data points are independent. The data set is the result of large planned experiment with different recipes for each point, producing a tangible, physical sample - a separate slug of cement which hardened over time and was tested for compressive strength. </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US" sz="1000">
                <a:latin typeface="Calibri"/>
                <a:ea typeface="Calibri"/>
                <a:cs typeface="Calibri"/>
                <a:sym typeface="Calibri"/>
              </a:rPr>
              <a:t>NORMALITY OF ERROR TERMS - The ‘Residuals vs Fitted’ plot below shows that for both the original Reg model and the optimal Reg5 model, the residuals are scattered randomly.</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US" sz="1000">
                <a:latin typeface="Calibri"/>
                <a:ea typeface="Calibri"/>
                <a:cs typeface="Calibri"/>
                <a:sym typeface="Calibri"/>
              </a:rPr>
              <a:t>EQUAL ERROR VARIANCE - The ‘Residuals vs Fitted’ plot below shows that for both the original Reg model and the optimal Reg5 model, the residuals are, at every value of X, following a roughly normal distribution with the same variance above and below the axis across all X’s.</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US" sz="1000">
                <a:latin typeface="Calibri"/>
                <a:ea typeface="Calibri"/>
                <a:cs typeface="Calibri"/>
                <a:sym typeface="Calibri"/>
              </a:rPr>
              <a:t>The models meet the LINE criteria, thus, we conclude the models  are valid.</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endParaRPr/>
          </a:p>
        </p:txBody>
      </p:sp>
      <p:sp>
        <p:nvSpPr>
          <p:cNvPr id="129" name="Google Shape;129;g6c033ede66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23024069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g6c23024069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c23fc2fe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g6c23fc2fed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c033ede66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6c033ede66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7"/>
            <a:ext cx="3045625"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2366963"/>
            <a:ext cx="8222100" cy="1118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3621217"/>
            <a:ext cx="8222100" cy="57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7"/>
            <a:ext cx="3045625" cy="2707359"/>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674733"/>
            <a:ext cx="8520600" cy="2707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4492300"/>
            <a:ext cx="8520600" cy="17091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576424" y="198344"/>
            <a:ext cx="8415300" cy="8205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rgbClr val="DCC554"/>
              </a:buClr>
              <a:buSzPts val="3200"/>
              <a:buFont typeface="Arial Narrow"/>
              <a:buNone/>
              <a:defRPr sz="3200" b="1" i="0" u="none" strike="noStrike" cap="none">
                <a:solidFill>
                  <a:srgbClr val="DCC554"/>
                </a:solidFill>
                <a:latin typeface="Arial Narrow"/>
                <a:ea typeface="Arial Narrow"/>
                <a:cs typeface="Arial Narrow"/>
                <a:sym typeface="Arial Narrow"/>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
        <p:nvSpPr>
          <p:cNvPr id="83" name="Google Shape;83;p13"/>
          <p:cNvSpPr txBox="1"/>
          <p:nvPr/>
        </p:nvSpPr>
        <p:spPr>
          <a:xfrm>
            <a:off x="8572500" y="6426200"/>
            <a:ext cx="381000" cy="365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800" b="0" i="0" u="none" strike="noStrike" cap="none">
                <a:solidFill>
                  <a:srgbClr val="FFFFFF"/>
                </a:solidFill>
                <a:latin typeface="Arial Narrow"/>
                <a:ea typeface="Arial Narrow"/>
                <a:cs typeface="Arial Narrow"/>
                <a:sym typeface="Arial Narrow"/>
              </a:rPr>
              <a:t>‹#›</a:t>
            </a:fld>
            <a:endParaRPr sz="800" b="0" i="0" u="none" strike="noStrike" cap="none">
              <a:solidFill>
                <a:srgbClr val="FFFFFF"/>
              </a:solidFill>
              <a:latin typeface="Arial Narrow"/>
              <a:ea typeface="Arial Narrow"/>
              <a:cs typeface="Arial Narrow"/>
              <a:sym typeface="Arial Narrow"/>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7"/>
            <a:ext cx="3045625"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869796"/>
            <a:ext cx="8222100" cy="1118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5204762"/>
            <a:ext cx="9144000"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639833"/>
            <a:ext cx="8520600" cy="4452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639967"/>
            <a:ext cx="3999900" cy="4452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639967"/>
            <a:ext cx="3999900" cy="4452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954405"/>
            <a:ext cx="2808000" cy="4137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7"/>
            <a:ext cx="3045625" cy="2707359"/>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701800"/>
            <a:ext cx="5618700" cy="5454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233"/>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534800"/>
            <a:ext cx="4045200" cy="20859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3692002"/>
            <a:ext cx="4045200" cy="1692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5640767"/>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46667"/>
            <a:ext cx="8520600" cy="81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639833"/>
            <a:ext cx="8520600" cy="4452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6201587"/>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10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ctrTitle"/>
          </p:nvPr>
        </p:nvSpPr>
        <p:spPr>
          <a:xfrm>
            <a:off x="598100" y="2290763"/>
            <a:ext cx="8222100" cy="1118400"/>
          </a:xfrm>
          <a:prstGeom prst="rect">
            <a:avLst/>
          </a:prstGeom>
          <a:noFill/>
          <a:ln>
            <a:noFill/>
          </a:ln>
        </p:spPr>
        <p:txBody>
          <a:bodyPr spcFirstLastPara="1" wrap="square" lIns="0" tIns="0" rIns="0" bIns="0" anchor="t" anchorCtr="0">
            <a:noAutofit/>
          </a:bodyPr>
          <a:lstStyle/>
          <a:p>
            <a:pPr marL="0" marR="0" lvl="0" indent="0" algn="l" rtl="0">
              <a:lnSpc>
                <a:spcPct val="109090"/>
              </a:lnSpc>
              <a:spcBef>
                <a:spcPts val="0"/>
              </a:spcBef>
              <a:spcAft>
                <a:spcPts val="0"/>
              </a:spcAft>
              <a:buClr>
                <a:schemeClr val="dk2"/>
              </a:buClr>
              <a:buSzPts val="5500"/>
              <a:buFont typeface="Arial"/>
              <a:buNone/>
            </a:pPr>
            <a:r>
              <a:rPr lang="en-US" sz="5500">
                <a:solidFill>
                  <a:srgbClr val="F3F3F3"/>
                </a:solidFill>
                <a:latin typeface="Arial"/>
                <a:ea typeface="Arial"/>
                <a:cs typeface="Arial"/>
                <a:sym typeface="Arial"/>
              </a:rPr>
              <a:t>MATH 644 Regression</a:t>
            </a:r>
            <a:endParaRPr sz="5500" b="0" i="0" u="none" strike="noStrike" cap="none">
              <a:solidFill>
                <a:srgbClr val="F3F3F3"/>
              </a:solidFill>
              <a:latin typeface="Arial"/>
              <a:ea typeface="Arial"/>
              <a:cs typeface="Arial"/>
              <a:sym typeface="Arial"/>
            </a:endParaRPr>
          </a:p>
        </p:txBody>
      </p:sp>
      <p:sp>
        <p:nvSpPr>
          <p:cNvPr id="89" name="Google Shape;89;p14"/>
          <p:cNvSpPr txBox="1">
            <a:spLocks noGrp="1"/>
          </p:cNvSpPr>
          <p:nvPr>
            <p:ph type="subTitle" idx="1"/>
          </p:nvPr>
        </p:nvSpPr>
        <p:spPr>
          <a:xfrm>
            <a:off x="598088" y="3621217"/>
            <a:ext cx="8222100" cy="577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lt1"/>
              </a:buClr>
              <a:buSzPts val="3000"/>
              <a:buFont typeface="Arial"/>
              <a:buNone/>
            </a:pPr>
            <a:r>
              <a:rPr lang="en-US" sz="3000" b="1" dirty="0">
                <a:solidFill>
                  <a:srgbClr val="F3F3F3"/>
                </a:solidFill>
                <a:latin typeface="Arial Narrow"/>
                <a:ea typeface="Arial Narrow"/>
                <a:cs typeface="Arial Narrow"/>
                <a:sym typeface="Arial Narrow"/>
              </a:rPr>
              <a:t>Project: UCI ML - Concrete Compressive Strength</a:t>
            </a:r>
            <a:endParaRPr sz="3000" b="1" dirty="0">
              <a:solidFill>
                <a:srgbClr val="F3F3F3"/>
              </a:solidFill>
              <a:latin typeface="Arial Narrow"/>
              <a:ea typeface="Arial Narrow"/>
              <a:cs typeface="Arial Narrow"/>
              <a:sym typeface="Arial Narrow"/>
            </a:endParaRPr>
          </a:p>
          <a:p>
            <a:pPr marL="0" marR="0" lvl="0" indent="0" algn="l" rtl="0">
              <a:lnSpc>
                <a:spcPct val="150000"/>
              </a:lnSpc>
              <a:spcBef>
                <a:spcPts val="0"/>
              </a:spcBef>
              <a:spcAft>
                <a:spcPts val="0"/>
              </a:spcAft>
              <a:buClr>
                <a:schemeClr val="lt1"/>
              </a:buClr>
              <a:buSzPts val="3000"/>
              <a:buFont typeface="Arial"/>
              <a:buNone/>
            </a:pPr>
            <a:r>
              <a:rPr lang="en-US" sz="2400" dirty="0">
                <a:solidFill>
                  <a:srgbClr val="F3F3F3"/>
                </a:solidFill>
                <a:latin typeface="Arial Narrow"/>
                <a:ea typeface="Arial Narrow"/>
                <a:cs typeface="Arial Narrow"/>
                <a:sym typeface="Arial Narrow"/>
              </a:rPr>
              <a:t>Created by:  </a:t>
            </a:r>
            <a:r>
              <a:rPr lang="en-US" sz="2400" dirty="0" err="1">
                <a:solidFill>
                  <a:srgbClr val="F3F3F3"/>
                </a:solidFill>
                <a:latin typeface="Arial Narrow"/>
                <a:ea typeface="Arial Narrow"/>
                <a:cs typeface="Arial Narrow"/>
                <a:sym typeface="Arial Narrow"/>
              </a:rPr>
              <a:t>Chhavi</a:t>
            </a:r>
            <a:r>
              <a:rPr lang="en-US" sz="2400" dirty="0">
                <a:solidFill>
                  <a:srgbClr val="F3F3F3"/>
                </a:solidFill>
                <a:latin typeface="Arial Narrow"/>
                <a:ea typeface="Arial Narrow"/>
                <a:cs typeface="Arial Narrow"/>
                <a:sym typeface="Arial Narrow"/>
              </a:rPr>
              <a:t> Tyagi</a:t>
            </a:r>
            <a:endParaRPr sz="2400" dirty="0">
              <a:solidFill>
                <a:srgbClr val="F3F3F3"/>
              </a:solidFill>
              <a:latin typeface="Arial Narrow"/>
              <a:ea typeface="Arial Narrow"/>
              <a:cs typeface="Arial Narrow"/>
              <a:sym typeface="Arial Narrow"/>
            </a:endParaRPr>
          </a:p>
          <a:p>
            <a:pPr marL="0" marR="0" lvl="0" indent="0" algn="l" rtl="0">
              <a:lnSpc>
                <a:spcPct val="150000"/>
              </a:lnSpc>
              <a:spcBef>
                <a:spcPts val="0"/>
              </a:spcBef>
              <a:spcAft>
                <a:spcPts val="0"/>
              </a:spcAft>
              <a:buClr>
                <a:schemeClr val="lt1"/>
              </a:buClr>
              <a:buSzPts val="3000"/>
              <a:buFont typeface="Arial"/>
              <a:buNone/>
            </a:pPr>
            <a:r>
              <a:rPr lang="en-US" sz="2400" dirty="0">
                <a:solidFill>
                  <a:srgbClr val="F3F3F3"/>
                </a:solidFill>
                <a:latin typeface="Arial Narrow"/>
                <a:ea typeface="Arial Narrow"/>
                <a:cs typeface="Arial Narrow"/>
                <a:sym typeface="Arial Narrow"/>
              </a:rPr>
              <a:t>December 9, 2019</a:t>
            </a:r>
            <a:endParaRPr sz="2400" dirty="0">
              <a:solidFill>
                <a:srgbClr val="F3F3F3"/>
              </a:solidFill>
              <a:latin typeface="Arial Narrow"/>
              <a:ea typeface="Arial Narrow"/>
              <a:cs typeface="Arial Narrow"/>
              <a:sym typeface="Arial Narrow"/>
            </a:endParaRPr>
          </a:p>
          <a:p>
            <a:pPr marL="0" marR="0" lvl="0" indent="0" algn="l" rtl="0">
              <a:lnSpc>
                <a:spcPct val="150000"/>
              </a:lnSpc>
              <a:spcBef>
                <a:spcPts val="0"/>
              </a:spcBef>
              <a:spcAft>
                <a:spcPts val="0"/>
              </a:spcAft>
              <a:buClr>
                <a:schemeClr val="lt1"/>
              </a:buClr>
              <a:buSzPts val="3000"/>
              <a:buFont typeface="Arial"/>
              <a:buNone/>
            </a:pPr>
            <a:r>
              <a:rPr lang="en-US" sz="2400" dirty="0">
                <a:solidFill>
                  <a:srgbClr val="F3F3F3"/>
                </a:solidFill>
                <a:latin typeface="Arial Narrow"/>
                <a:ea typeface="Arial Narrow"/>
                <a:cs typeface="Arial Narrow"/>
                <a:sym typeface="Arial Narrow"/>
              </a:rPr>
              <a:t>NJIT</a:t>
            </a:r>
            <a:endParaRPr sz="2400" dirty="0">
              <a:solidFill>
                <a:srgbClr val="F3F3F3"/>
              </a:solidFill>
              <a:latin typeface="Arial Narrow"/>
              <a:ea typeface="Arial Narrow"/>
              <a:cs typeface="Arial Narrow"/>
              <a:sym typeface="Arial Narrow"/>
            </a:endParaRPr>
          </a:p>
          <a:p>
            <a:pPr marL="0" marR="0" lvl="0" indent="0" algn="l" rtl="0">
              <a:spcBef>
                <a:spcPts val="0"/>
              </a:spcBef>
              <a:spcAft>
                <a:spcPts val="0"/>
              </a:spcAft>
              <a:buClr>
                <a:schemeClr val="lt1"/>
              </a:buClr>
              <a:buSzPts val="3000"/>
              <a:buFont typeface="Arial"/>
              <a:buNone/>
            </a:pPr>
            <a:endParaRPr sz="3000" b="1" dirty="0">
              <a:solidFill>
                <a:srgbClr val="F3F3F3"/>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576424" y="198344"/>
            <a:ext cx="8415300" cy="820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CC554"/>
              </a:buClr>
              <a:buSzPts val="3200"/>
              <a:buFont typeface="Arial Narrow"/>
              <a:buNone/>
            </a:pPr>
            <a:r>
              <a:rPr lang="en-US">
                <a:solidFill>
                  <a:srgbClr val="6D9EEB"/>
                </a:solidFill>
              </a:rPr>
              <a:t> The Dataset  -  Why study concrete strength?</a:t>
            </a:r>
            <a:endParaRPr sz="3200" b="1" i="0" u="none" strike="noStrike" cap="none">
              <a:solidFill>
                <a:srgbClr val="6D9EEB"/>
              </a:solidFill>
              <a:latin typeface="Arial Narrow"/>
              <a:ea typeface="Arial Narrow"/>
              <a:cs typeface="Arial Narrow"/>
              <a:sym typeface="Arial Narrow"/>
            </a:endParaRPr>
          </a:p>
        </p:txBody>
      </p:sp>
      <p:sp>
        <p:nvSpPr>
          <p:cNvPr id="95" name="Google Shape;95;p15"/>
          <p:cNvSpPr/>
          <p:nvPr/>
        </p:nvSpPr>
        <p:spPr>
          <a:xfrm>
            <a:off x="309050" y="28475"/>
            <a:ext cx="159000" cy="6829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56650" y="28475"/>
            <a:ext cx="159000" cy="6829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576500" y="1155525"/>
            <a:ext cx="3757800" cy="2695200"/>
          </a:xfrm>
          <a:prstGeom prst="roundRect">
            <a:avLst>
              <a:gd name="adj" fmla="val 9530"/>
            </a:avLst>
          </a:prstGeom>
          <a:solidFill>
            <a:srgbClr val="D9D9D9"/>
          </a:solidFill>
          <a:ln w="19050"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Concrete is a very important building material and understanding the strength of concrete under compression is vital for the construction industry.</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US" sz="1200"/>
              <a:t>Concrete is a mix of aggregate (fine and coarse rock), water, Portland cement and additives. A chemical reaction occurs, and over time the concrete will harden and can be tested.</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US" sz="1200"/>
              <a:t>Centuries of use have taught us that the specific binder additives, the water-to-binder (w/b) ratios, and the age time all can play a part in determining the ultimate strength.</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sp>
        <p:nvSpPr>
          <p:cNvPr id="98" name="Google Shape;98;p15"/>
          <p:cNvSpPr/>
          <p:nvPr/>
        </p:nvSpPr>
        <p:spPr>
          <a:xfrm>
            <a:off x="576425" y="3945225"/>
            <a:ext cx="3757800" cy="2630400"/>
          </a:xfrm>
          <a:prstGeom prst="roundRect">
            <a:avLst>
              <a:gd name="adj" fmla="val 9530"/>
            </a:avLst>
          </a:prstGeom>
          <a:solidFill>
            <a:srgbClr val="D9D9D9"/>
          </a:solidFill>
          <a:ln w="19050"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200"/>
              <a:t>Data Set: from UCI ML database</a:t>
            </a:r>
            <a:endParaRPr sz="1200"/>
          </a:p>
          <a:p>
            <a:pPr marL="0" lvl="0" indent="0" algn="l" rtl="0">
              <a:spcBef>
                <a:spcPts val="0"/>
              </a:spcBef>
              <a:spcAft>
                <a:spcPts val="0"/>
              </a:spcAft>
              <a:buNone/>
            </a:pPr>
            <a:r>
              <a:rPr lang="en-US" sz="1200"/>
              <a:t>1030 observations</a:t>
            </a:r>
            <a:endParaRPr sz="1200"/>
          </a:p>
          <a:p>
            <a:pPr marL="0" lvl="0" indent="0" algn="l" rtl="0">
              <a:spcBef>
                <a:spcPts val="0"/>
              </a:spcBef>
              <a:spcAft>
                <a:spcPts val="0"/>
              </a:spcAft>
              <a:buNone/>
            </a:pPr>
            <a:r>
              <a:rPr lang="en-US" sz="1200"/>
              <a:t>Reponses:  1 = concrete strength</a:t>
            </a:r>
            <a:endParaRPr sz="1200"/>
          </a:p>
          <a:p>
            <a:pPr marL="0" lvl="0" indent="0" algn="l" rtl="0">
              <a:spcBef>
                <a:spcPts val="0"/>
              </a:spcBef>
              <a:spcAft>
                <a:spcPts val="0"/>
              </a:spcAft>
              <a:buNone/>
            </a:pPr>
            <a:r>
              <a:rPr lang="en-US" sz="1200"/>
              <a:t>Variables: 8  (+1 calculated)</a:t>
            </a:r>
            <a:endParaRPr sz="1200"/>
          </a:p>
          <a:p>
            <a:pPr marL="0" lvl="0" indent="0" algn="l" rtl="0">
              <a:spcBef>
                <a:spcPts val="0"/>
              </a:spcBef>
              <a:spcAft>
                <a:spcPts val="0"/>
              </a:spcAft>
              <a:buNone/>
            </a:pPr>
            <a:r>
              <a:rPr lang="en-US" sz="1200"/>
              <a:t>  Fine    		Fly Ash</a:t>
            </a:r>
            <a:endParaRPr sz="1200"/>
          </a:p>
          <a:p>
            <a:pPr marL="0" lvl="0" indent="0" algn="l" rtl="0">
              <a:spcBef>
                <a:spcPts val="0"/>
              </a:spcBef>
              <a:spcAft>
                <a:spcPts val="0"/>
              </a:spcAft>
              <a:buNone/>
            </a:pPr>
            <a:r>
              <a:rPr lang="en-US" sz="1200"/>
              <a:t>  Coarse		Blast Furnace Slag</a:t>
            </a:r>
            <a:endParaRPr sz="1200"/>
          </a:p>
          <a:p>
            <a:pPr marL="0" lvl="0" indent="0" algn="l" rtl="0">
              <a:spcBef>
                <a:spcPts val="0"/>
              </a:spcBef>
              <a:spcAft>
                <a:spcPts val="0"/>
              </a:spcAft>
              <a:buNone/>
            </a:pPr>
            <a:r>
              <a:rPr lang="en-US" sz="1200"/>
              <a:t>  Water		Super Plasticizer</a:t>
            </a:r>
            <a:endParaRPr sz="1200"/>
          </a:p>
          <a:p>
            <a:pPr marL="0" lvl="0" indent="0" algn="l" rtl="0">
              <a:spcBef>
                <a:spcPts val="0"/>
              </a:spcBef>
              <a:spcAft>
                <a:spcPts val="0"/>
              </a:spcAft>
              <a:buNone/>
            </a:pPr>
            <a:r>
              <a:rPr lang="en-US" sz="1200"/>
              <a:t>  Age Time		Cement</a:t>
            </a:r>
            <a:endParaRPr sz="1200"/>
          </a:p>
          <a:p>
            <a:pPr marL="0" lvl="0" indent="0" algn="l" rtl="0">
              <a:spcBef>
                <a:spcPts val="0"/>
              </a:spcBef>
              <a:spcAft>
                <a:spcPts val="0"/>
              </a:spcAft>
              <a:buNone/>
            </a:pPr>
            <a:r>
              <a:rPr lang="en-US" sz="1200"/>
              <a:t>  Calculated: Water-to-Binder ratio</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US" sz="1200" b="1"/>
              <a:t>Conclusion : “...</a:t>
            </a:r>
            <a:r>
              <a:rPr lang="en-US" sz="1200" b="1">
                <a:solidFill>
                  <a:srgbClr val="111111"/>
                </a:solidFill>
                <a:latin typeface="Roboto"/>
                <a:ea typeface="Roboto"/>
                <a:cs typeface="Roboto"/>
                <a:sym typeface="Roboto"/>
              </a:rPr>
              <a:t>A strength model based on ANN is more accurate than a model based on regression analysis..”  </a:t>
            </a:r>
            <a:r>
              <a:rPr lang="en-US" sz="1200">
                <a:solidFill>
                  <a:srgbClr val="111111"/>
                </a:solidFill>
                <a:latin typeface="Roboto"/>
                <a:ea typeface="Roboto"/>
                <a:cs typeface="Roboto"/>
                <a:sym typeface="Roboto"/>
              </a:rPr>
              <a:t> R</a:t>
            </a:r>
            <a:r>
              <a:rPr lang="en-US" sz="1200" baseline="30000">
                <a:solidFill>
                  <a:srgbClr val="111111"/>
                </a:solidFill>
                <a:latin typeface="Roboto"/>
                <a:ea typeface="Roboto"/>
                <a:cs typeface="Roboto"/>
                <a:sym typeface="Roboto"/>
              </a:rPr>
              <a:t>2</a:t>
            </a:r>
            <a:r>
              <a:rPr lang="en-US" sz="1200">
                <a:solidFill>
                  <a:srgbClr val="111111"/>
                </a:solidFill>
                <a:latin typeface="Roboto"/>
                <a:ea typeface="Roboto"/>
                <a:cs typeface="Roboto"/>
                <a:sym typeface="Roboto"/>
              </a:rPr>
              <a:t> : Reg = 0.78, ANN = 0.91</a:t>
            </a:r>
            <a:endParaRPr sz="1200"/>
          </a:p>
        </p:txBody>
      </p:sp>
      <p:sp>
        <p:nvSpPr>
          <p:cNvPr id="99" name="Google Shape;99;p15"/>
          <p:cNvSpPr txBox="1"/>
          <p:nvPr/>
        </p:nvSpPr>
        <p:spPr>
          <a:xfrm>
            <a:off x="652400" y="6575625"/>
            <a:ext cx="8339400" cy="8568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sz="1000" i="1">
                <a:solidFill>
                  <a:srgbClr val="111111"/>
                </a:solidFill>
                <a:latin typeface="Roboto"/>
                <a:ea typeface="Roboto"/>
                <a:cs typeface="Roboto"/>
                <a:sym typeface="Roboto"/>
              </a:rPr>
              <a:t>Modeling of Strength of High-Performance Concrete Using Artificial Neural Networks.” Cement and Concrete research, 28(12), 1797-1808</a:t>
            </a:r>
            <a:endParaRPr sz="1000" i="1">
              <a:solidFill>
                <a:srgbClr val="111111"/>
              </a:solidFill>
              <a:latin typeface="Roboto"/>
              <a:ea typeface="Roboto"/>
              <a:cs typeface="Roboto"/>
              <a:sym typeface="Roboto"/>
            </a:endParaRPr>
          </a:p>
          <a:p>
            <a:pPr marL="0" lvl="0" indent="0" algn="l" rtl="0">
              <a:spcBef>
                <a:spcPts val="1900"/>
              </a:spcBef>
              <a:spcAft>
                <a:spcPts val="0"/>
              </a:spcAft>
              <a:buNone/>
            </a:pPr>
            <a:endParaRPr i="1">
              <a:latin typeface="Roboto"/>
              <a:ea typeface="Roboto"/>
              <a:cs typeface="Roboto"/>
              <a:sym typeface="Roboto"/>
            </a:endParaRPr>
          </a:p>
        </p:txBody>
      </p:sp>
      <p:pic>
        <p:nvPicPr>
          <p:cNvPr id="100" name="Google Shape;100;p15"/>
          <p:cNvPicPr preferRelativeResize="0"/>
          <p:nvPr/>
        </p:nvPicPr>
        <p:blipFill>
          <a:blip r:embed="rId3">
            <a:alphaModFix/>
          </a:blip>
          <a:stretch>
            <a:fillRect/>
          </a:stretch>
        </p:blipFill>
        <p:spPr>
          <a:xfrm>
            <a:off x="4410463" y="1332037"/>
            <a:ext cx="2336325" cy="1441475"/>
          </a:xfrm>
          <a:prstGeom prst="rect">
            <a:avLst/>
          </a:prstGeom>
          <a:noFill/>
          <a:ln>
            <a:noFill/>
          </a:ln>
        </p:spPr>
      </p:pic>
      <p:pic>
        <p:nvPicPr>
          <p:cNvPr id="101" name="Google Shape;101;p15"/>
          <p:cNvPicPr preferRelativeResize="0"/>
          <p:nvPr/>
        </p:nvPicPr>
        <p:blipFill>
          <a:blip r:embed="rId4">
            <a:alphaModFix/>
          </a:blip>
          <a:stretch>
            <a:fillRect/>
          </a:stretch>
        </p:blipFill>
        <p:spPr>
          <a:xfrm>
            <a:off x="6746775" y="1332015"/>
            <a:ext cx="2336325" cy="1441482"/>
          </a:xfrm>
          <a:prstGeom prst="rect">
            <a:avLst/>
          </a:prstGeom>
          <a:noFill/>
          <a:ln>
            <a:noFill/>
          </a:ln>
        </p:spPr>
      </p:pic>
      <p:pic>
        <p:nvPicPr>
          <p:cNvPr id="102" name="Google Shape;102;p15"/>
          <p:cNvPicPr preferRelativeResize="0"/>
          <p:nvPr/>
        </p:nvPicPr>
        <p:blipFill>
          <a:blip r:embed="rId5">
            <a:alphaModFix/>
          </a:blip>
          <a:stretch>
            <a:fillRect/>
          </a:stretch>
        </p:blipFill>
        <p:spPr>
          <a:xfrm>
            <a:off x="4408975" y="4567900"/>
            <a:ext cx="2336325" cy="1760025"/>
          </a:xfrm>
          <a:prstGeom prst="rect">
            <a:avLst/>
          </a:prstGeom>
          <a:noFill/>
          <a:ln>
            <a:noFill/>
          </a:ln>
        </p:spPr>
      </p:pic>
      <p:pic>
        <p:nvPicPr>
          <p:cNvPr id="103" name="Google Shape;103;p15"/>
          <p:cNvPicPr preferRelativeResize="0"/>
          <p:nvPr/>
        </p:nvPicPr>
        <p:blipFill>
          <a:blip r:embed="rId6">
            <a:alphaModFix/>
          </a:blip>
          <a:stretch>
            <a:fillRect/>
          </a:stretch>
        </p:blipFill>
        <p:spPr>
          <a:xfrm>
            <a:off x="6820000" y="4567925"/>
            <a:ext cx="2336325" cy="1782600"/>
          </a:xfrm>
          <a:prstGeom prst="rect">
            <a:avLst/>
          </a:prstGeom>
          <a:noFill/>
          <a:ln>
            <a:noFill/>
          </a:ln>
        </p:spPr>
      </p:pic>
      <p:pic>
        <p:nvPicPr>
          <p:cNvPr id="104" name="Google Shape;104;p15"/>
          <p:cNvPicPr preferRelativeResize="0"/>
          <p:nvPr/>
        </p:nvPicPr>
        <p:blipFill>
          <a:blip r:embed="rId7">
            <a:alphaModFix/>
          </a:blip>
          <a:stretch>
            <a:fillRect/>
          </a:stretch>
        </p:blipFill>
        <p:spPr>
          <a:xfrm>
            <a:off x="5604550" y="2982474"/>
            <a:ext cx="2185876" cy="144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8"/>
        <p:cNvGrpSpPr/>
        <p:nvPr/>
      </p:nvGrpSpPr>
      <p:grpSpPr>
        <a:xfrm>
          <a:off x="0" y="0"/>
          <a:ext cx="0" cy="0"/>
          <a:chOff x="0" y="0"/>
          <a:chExt cx="0" cy="0"/>
        </a:xfrm>
      </p:grpSpPr>
      <p:sp>
        <p:nvSpPr>
          <p:cNvPr id="109" name="Google Shape;109;p16"/>
          <p:cNvSpPr txBox="1"/>
          <p:nvPr/>
        </p:nvSpPr>
        <p:spPr>
          <a:xfrm>
            <a:off x="576425" y="683175"/>
            <a:ext cx="8415300" cy="60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 Multiple Linear regression model: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β</a:t>
            </a:r>
            <a:r>
              <a:rPr lang="en-US" baseline="-25000"/>
              <a:t>k</a:t>
            </a:r>
            <a:r>
              <a:rPr lang="en-US"/>
              <a:t> indicate the change in the mean response EY per unit increase in X</a:t>
            </a:r>
            <a:r>
              <a:rPr lang="en-US" baseline="-25000"/>
              <a:t>k</a:t>
            </a:r>
            <a:r>
              <a:rPr lang="en-US"/>
              <a:t> when the other predictors remain constant.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                                                                                                                                        SST = SSR + SSE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Thus, we define the coefficient of multiple determination R</a:t>
            </a:r>
            <a:r>
              <a:rPr lang="en-US" baseline="30000"/>
              <a:t>2 </a:t>
            </a:r>
            <a:r>
              <a:rPr lang="en-US"/>
              <a:t>as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US"/>
              <a:t> It is the proportion of variation in the response that can be explained by the regression model (or that can be explained by the predictors X</a:t>
            </a:r>
            <a:r>
              <a:rPr lang="en-US" baseline="-25000"/>
              <a:t>1</a:t>
            </a:r>
            <a:r>
              <a:rPr lang="en-US"/>
              <a:t>, ..., X</a:t>
            </a:r>
            <a:r>
              <a:rPr lang="en-US" baseline="-25000"/>
              <a:t>p</a:t>
            </a:r>
            <a:r>
              <a:rPr lang="en-US"/>
              <a:t> linearly).</a:t>
            </a:r>
            <a:endParaRPr/>
          </a:p>
          <a:p>
            <a:pPr marL="457200" lvl="0" indent="-317500" algn="l" rtl="0">
              <a:spcBef>
                <a:spcPts val="0"/>
              </a:spcBef>
              <a:spcAft>
                <a:spcPts val="0"/>
              </a:spcAft>
              <a:buSzPts val="1400"/>
              <a:buChar char="●"/>
            </a:pPr>
            <a:r>
              <a:rPr lang="en-US"/>
              <a:t>0 ≤ R</a:t>
            </a:r>
            <a:r>
              <a:rPr lang="en-US" baseline="30000"/>
              <a:t>2</a:t>
            </a:r>
            <a:r>
              <a:rPr lang="en-US"/>
              <a:t> ≤ 1 , R</a:t>
            </a:r>
            <a:r>
              <a:rPr lang="en-US" baseline="30000"/>
              <a:t>2 </a:t>
            </a:r>
            <a:r>
              <a:rPr lang="en-US"/>
              <a:t> and R</a:t>
            </a:r>
            <a:r>
              <a:rPr lang="en-US" baseline="-25000"/>
              <a:t>a</a:t>
            </a:r>
            <a:r>
              <a:rPr lang="en-US" baseline="30000"/>
              <a:t>2</a:t>
            </a:r>
            <a:r>
              <a:rPr lang="en-US"/>
              <a:t>  </a:t>
            </a:r>
            <a:r>
              <a:rPr lang="en-US" baseline="30000"/>
              <a:t> </a:t>
            </a:r>
            <a:r>
              <a:rPr lang="en-US"/>
              <a:t>are one of the  criterias for  model selection.Other criterias are BIC and AIC. Lower  the value of AIC and BIC , better is the model.</a:t>
            </a:r>
            <a:endParaRPr/>
          </a:p>
          <a:p>
            <a:pPr marL="457200" lvl="0" indent="0" algn="l" rtl="0">
              <a:spcBef>
                <a:spcPts val="0"/>
              </a:spcBef>
              <a:spcAft>
                <a:spcPts val="0"/>
              </a:spcAft>
              <a:buNone/>
            </a:pPr>
            <a:endParaRPr/>
          </a:p>
          <a:p>
            <a:pPr marL="0" lvl="0" indent="0" algn="l" rtl="0">
              <a:spcBef>
                <a:spcPts val="0"/>
              </a:spcBef>
              <a:spcAft>
                <a:spcPts val="0"/>
              </a:spcAft>
              <a:buNone/>
            </a:pPr>
            <a:r>
              <a:rPr lang="en-US"/>
              <a:t>                                                </a:t>
            </a:r>
            <a:endParaRPr/>
          </a:p>
          <a:p>
            <a:pPr marL="0" lvl="0" indent="0" algn="l" rtl="0">
              <a:spcBef>
                <a:spcPts val="0"/>
              </a:spcBef>
              <a:spcAft>
                <a:spcPts val="0"/>
              </a:spcAft>
              <a:buNone/>
            </a:pPr>
            <a:endParaRPr/>
          </a:p>
        </p:txBody>
      </p:sp>
      <p:sp>
        <p:nvSpPr>
          <p:cNvPr id="110" name="Google Shape;110;p16"/>
          <p:cNvSpPr/>
          <p:nvPr/>
        </p:nvSpPr>
        <p:spPr>
          <a:xfrm>
            <a:off x="309050" y="28475"/>
            <a:ext cx="159000" cy="6829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56650" y="28475"/>
            <a:ext cx="159000" cy="6829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txBox="1">
            <a:spLocks noGrp="1"/>
          </p:cNvSpPr>
          <p:nvPr>
            <p:ph type="title"/>
          </p:nvPr>
        </p:nvSpPr>
        <p:spPr>
          <a:xfrm>
            <a:off x="576425" y="198347"/>
            <a:ext cx="8415300" cy="484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CC554"/>
              </a:buClr>
              <a:buSzPts val="3200"/>
              <a:buFont typeface="Arial Narrow"/>
              <a:buNone/>
            </a:pPr>
            <a:r>
              <a:rPr lang="en-US">
                <a:solidFill>
                  <a:srgbClr val="6D9EEB"/>
                </a:solidFill>
              </a:rPr>
              <a:t>The Theory</a:t>
            </a:r>
            <a:endParaRPr sz="3200" b="1" i="0" u="none" strike="noStrike" cap="none">
              <a:solidFill>
                <a:srgbClr val="6D9EEB"/>
              </a:solidFill>
              <a:latin typeface="Arial Narrow"/>
              <a:ea typeface="Arial Narrow"/>
              <a:cs typeface="Arial Narrow"/>
              <a:sym typeface="Arial Narrow"/>
            </a:endParaRPr>
          </a:p>
        </p:txBody>
      </p:sp>
      <p:pic>
        <p:nvPicPr>
          <p:cNvPr id="113" name="Google Shape;113;p16"/>
          <p:cNvPicPr preferRelativeResize="0"/>
          <p:nvPr/>
        </p:nvPicPr>
        <p:blipFill>
          <a:blip r:embed="rId3">
            <a:alphaModFix/>
          </a:blip>
          <a:stretch>
            <a:fillRect/>
          </a:stretch>
        </p:blipFill>
        <p:spPr>
          <a:xfrm>
            <a:off x="721325" y="1094600"/>
            <a:ext cx="6393750" cy="1229475"/>
          </a:xfrm>
          <a:prstGeom prst="rect">
            <a:avLst/>
          </a:prstGeom>
          <a:noFill/>
          <a:ln w="19050" cap="flat" cmpd="sng">
            <a:solidFill>
              <a:schemeClr val="accent6"/>
            </a:solidFill>
            <a:prstDash val="solid"/>
            <a:round/>
            <a:headEnd type="none" w="sm" len="sm"/>
            <a:tailEnd type="none" w="sm" len="sm"/>
          </a:ln>
        </p:spPr>
      </p:pic>
      <p:pic>
        <p:nvPicPr>
          <p:cNvPr id="114" name="Google Shape;114;p16"/>
          <p:cNvPicPr preferRelativeResize="0"/>
          <p:nvPr/>
        </p:nvPicPr>
        <p:blipFill>
          <a:blip r:embed="rId4">
            <a:alphaModFix/>
          </a:blip>
          <a:stretch>
            <a:fillRect/>
          </a:stretch>
        </p:blipFill>
        <p:spPr>
          <a:xfrm>
            <a:off x="1134875" y="2980000"/>
            <a:ext cx="6166674" cy="1731800"/>
          </a:xfrm>
          <a:prstGeom prst="rect">
            <a:avLst/>
          </a:prstGeom>
          <a:noFill/>
          <a:ln>
            <a:noFill/>
          </a:ln>
        </p:spPr>
      </p:pic>
      <p:pic>
        <p:nvPicPr>
          <p:cNvPr id="115" name="Google Shape;115;p16"/>
          <p:cNvPicPr preferRelativeResize="0"/>
          <p:nvPr/>
        </p:nvPicPr>
        <p:blipFill>
          <a:blip r:embed="rId5">
            <a:alphaModFix/>
          </a:blip>
          <a:stretch>
            <a:fillRect/>
          </a:stretch>
        </p:blipFill>
        <p:spPr>
          <a:xfrm>
            <a:off x="5589675" y="4958150"/>
            <a:ext cx="3255350" cy="820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
        <p:cNvGrpSpPr/>
        <p:nvPr/>
      </p:nvGrpSpPr>
      <p:grpSpPr>
        <a:xfrm>
          <a:off x="0" y="0"/>
          <a:ext cx="0" cy="0"/>
          <a:chOff x="0" y="0"/>
          <a:chExt cx="0" cy="0"/>
        </a:xfrm>
      </p:grpSpPr>
      <p:sp>
        <p:nvSpPr>
          <p:cNvPr id="120" name="Google Shape;120;p17"/>
          <p:cNvSpPr/>
          <p:nvPr/>
        </p:nvSpPr>
        <p:spPr>
          <a:xfrm>
            <a:off x="309050" y="28475"/>
            <a:ext cx="159000" cy="6829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156650" y="28475"/>
            <a:ext cx="159000" cy="6829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txBox="1">
            <a:spLocks noGrp="1"/>
          </p:cNvSpPr>
          <p:nvPr>
            <p:ph type="title"/>
          </p:nvPr>
        </p:nvSpPr>
        <p:spPr>
          <a:xfrm>
            <a:off x="576424" y="198344"/>
            <a:ext cx="8415300" cy="820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CC554"/>
              </a:buClr>
              <a:buSzPts val="3200"/>
              <a:buFont typeface="Arial Narrow"/>
              <a:buNone/>
            </a:pPr>
            <a:r>
              <a:rPr lang="en-US">
                <a:solidFill>
                  <a:srgbClr val="6D9EEB"/>
                </a:solidFill>
              </a:rPr>
              <a:t> The Approach - Manual and Automated</a:t>
            </a:r>
            <a:endParaRPr sz="3200" b="1" i="0" u="none" strike="noStrike" cap="none">
              <a:solidFill>
                <a:srgbClr val="6D9EEB"/>
              </a:solidFill>
              <a:latin typeface="Arial Narrow"/>
              <a:ea typeface="Arial Narrow"/>
              <a:cs typeface="Arial Narrow"/>
              <a:sym typeface="Arial Narrow"/>
            </a:endParaRPr>
          </a:p>
        </p:txBody>
      </p:sp>
      <p:sp>
        <p:nvSpPr>
          <p:cNvPr id="123" name="Google Shape;123;p17"/>
          <p:cNvSpPr txBox="1"/>
          <p:nvPr/>
        </p:nvSpPr>
        <p:spPr>
          <a:xfrm>
            <a:off x="576425" y="1018850"/>
            <a:ext cx="8268600" cy="56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 Can we build a better Regression model than the original authors, one that approaches the performance of the artificial neural network, a “universal estimator”?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sz="1200" dirty="0"/>
              <a:t>Note: For Regression, the journal article authors used </a:t>
            </a:r>
            <a:endParaRPr sz="1200" dirty="0"/>
          </a:p>
          <a:p>
            <a:pPr marL="0" lvl="0" indent="0" algn="l" rtl="0">
              <a:spcBef>
                <a:spcPts val="0"/>
              </a:spcBef>
              <a:spcAft>
                <a:spcPts val="0"/>
              </a:spcAft>
              <a:buNone/>
            </a:pPr>
            <a:r>
              <a:rPr lang="en-US" sz="1200" dirty="0"/>
              <a:t>one transformation (water-binder ratio) and two non-linear</a:t>
            </a:r>
            <a:endParaRPr sz="1200" dirty="0"/>
          </a:p>
          <a:p>
            <a:pPr marL="0" lvl="0" indent="0" algn="l" rtl="0">
              <a:spcBef>
                <a:spcPts val="0"/>
              </a:spcBef>
              <a:spcAft>
                <a:spcPts val="0"/>
              </a:spcAft>
              <a:buNone/>
            </a:pPr>
            <a:r>
              <a:rPr lang="en-US" sz="1200" dirty="0"/>
              <a:t>terms, a power-law relationship and a log transformation. For</a:t>
            </a:r>
            <a:endParaRPr sz="1200" dirty="0"/>
          </a:p>
          <a:p>
            <a:pPr marL="0" lvl="0" indent="0" algn="l" rtl="0">
              <a:spcBef>
                <a:spcPts val="0"/>
              </a:spcBef>
              <a:spcAft>
                <a:spcPts val="0"/>
              </a:spcAft>
              <a:buNone/>
            </a:pPr>
            <a:r>
              <a:rPr lang="en-US" sz="1200" dirty="0"/>
              <a:t>their neural network  they used 8 input nodes, 1 hidden layer </a:t>
            </a:r>
            <a:endParaRPr sz="1200" dirty="0"/>
          </a:p>
          <a:p>
            <a:pPr marL="0" lvl="0" indent="0" algn="l" rtl="0">
              <a:spcBef>
                <a:spcPts val="0"/>
              </a:spcBef>
              <a:spcAft>
                <a:spcPts val="0"/>
              </a:spcAft>
              <a:buNone/>
            </a:pPr>
            <a:r>
              <a:rPr lang="en-US" sz="1200" dirty="0"/>
              <a:t>of 8 </a:t>
            </a:r>
            <a:r>
              <a:rPr lang="en-US" sz="1200" dirty="0" err="1"/>
              <a:t>nodes,and</a:t>
            </a:r>
            <a:r>
              <a:rPr lang="en-US" sz="1200" dirty="0"/>
              <a:t> 1 output node.</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US" dirty="0"/>
              <a:t>Math644 Approach - Three step process</a:t>
            </a:r>
            <a:endParaRPr dirty="0"/>
          </a:p>
          <a:p>
            <a:pPr marL="457200" marR="0" lvl="0" indent="0" algn="l" rtl="0">
              <a:lnSpc>
                <a:spcPct val="100000"/>
              </a:lnSpc>
              <a:spcBef>
                <a:spcPts val="0"/>
              </a:spcBef>
              <a:spcAft>
                <a:spcPts val="0"/>
              </a:spcAft>
              <a:buNone/>
            </a:pPr>
            <a:endParaRPr dirty="0"/>
          </a:p>
          <a:p>
            <a:pPr marL="457200" marR="0" lvl="0" indent="-317500" algn="l" rtl="0">
              <a:lnSpc>
                <a:spcPct val="100000"/>
              </a:lnSpc>
              <a:spcBef>
                <a:spcPts val="0"/>
              </a:spcBef>
              <a:spcAft>
                <a:spcPts val="0"/>
              </a:spcAft>
              <a:buSzPts val="1400"/>
              <a:buAutoNum type="arabicPeriod"/>
            </a:pPr>
            <a:r>
              <a:rPr lang="en-US" dirty="0"/>
              <a:t>Perform “isolation experiments” where we studied different approaches in a trial-and-error fashion to understand sensitivities in the data, test the inclusion of scientific understanding, and understand if interactions were valuable, and determine if we should develop new transformed features which the original articles authors chose not to do. The best of these were assembled bottom-up into a best “hand-model”.</a:t>
            </a: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a:p>
            <a:pPr marL="457200" marR="0" lvl="0" indent="-317500" algn="l" rtl="0">
              <a:lnSpc>
                <a:spcPct val="100000"/>
              </a:lnSpc>
              <a:spcBef>
                <a:spcPts val="0"/>
              </a:spcBef>
              <a:spcAft>
                <a:spcPts val="0"/>
              </a:spcAft>
              <a:buSzPts val="1400"/>
              <a:buAutoNum type="arabicPeriod"/>
            </a:pPr>
            <a:r>
              <a:rPr lang="en-US" dirty="0"/>
              <a:t>Create a Full model of all permutations of different types of potential transformed variables and all pair-wise interactions then use Akaike criteria to perform top-down feature reduction and ANOVA to produce a reduced “machine-model” from a less-biased starting point. </a:t>
            </a:r>
            <a:endParaRPr dirty="0"/>
          </a:p>
          <a:p>
            <a:pPr marL="0" marR="0" lvl="0" indent="0" algn="l" rtl="0">
              <a:lnSpc>
                <a:spcPct val="100000"/>
              </a:lnSpc>
              <a:spcBef>
                <a:spcPts val="0"/>
              </a:spcBef>
              <a:spcAft>
                <a:spcPts val="0"/>
              </a:spcAft>
              <a:buNone/>
            </a:pPr>
            <a:endParaRPr dirty="0"/>
          </a:p>
          <a:p>
            <a:pPr marL="457200" marR="0" lvl="0" indent="-317500" algn="l" rtl="0">
              <a:lnSpc>
                <a:spcPct val="100000"/>
              </a:lnSpc>
              <a:spcBef>
                <a:spcPts val="0"/>
              </a:spcBef>
              <a:spcAft>
                <a:spcPts val="0"/>
              </a:spcAft>
              <a:buSzPts val="1400"/>
              <a:buAutoNum type="arabicPeriod"/>
            </a:pPr>
            <a:r>
              <a:rPr lang="en-US" dirty="0"/>
              <a:t>Study the risk of over-fitting using 10-fold cross-validation and then select the best model with which struck a balance between the best prediction of the real measurement and an economical number of features for efficiency in practice.</a:t>
            </a:r>
            <a:endParaRPr dirty="0"/>
          </a:p>
          <a:p>
            <a:pPr marL="914400" lvl="0" indent="0" algn="l" rtl="0">
              <a:spcBef>
                <a:spcPts val="0"/>
              </a:spcBef>
              <a:spcAft>
                <a:spcPts val="0"/>
              </a:spcAft>
              <a:buNone/>
            </a:pPr>
            <a:endParaRPr dirty="0"/>
          </a:p>
          <a:p>
            <a:pPr marL="914400" lvl="0" indent="0" algn="l" rtl="0">
              <a:spcBef>
                <a:spcPts val="0"/>
              </a:spcBef>
              <a:spcAft>
                <a:spcPts val="0"/>
              </a:spcAft>
              <a:buNone/>
            </a:pPr>
            <a:endParaRPr dirty="0"/>
          </a:p>
        </p:txBody>
      </p:sp>
      <p:pic>
        <p:nvPicPr>
          <p:cNvPr id="124" name="Google Shape;124;p17"/>
          <p:cNvPicPr preferRelativeResize="0"/>
          <p:nvPr/>
        </p:nvPicPr>
        <p:blipFill>
          <a:blip r:embed="rId3">
            <a:alphaModFix/>
          </a:blip>
          <a:stretch>
            <a:fillRect/>
          </a:stretch>
        </p:blipFill>
        <p:spPr>
          <a:xfrm>
            <a:off x="5152475" y="1557775"/>
            <a:ext cx="3387676" cy="957275"/>
          </a:xfrm>
          <a:prstGeom prst="rect">
            <a:avLst/>
          </a:prstGeom>
          <a:noFill/>
          <a:ln>
            <a:noFill/>
          </a:ln>
        </p:spPr>
      </p:pic>
      <p:sp>
        <p:nvSpPr>
          <p:cNvPr id="125" name="Google Shape;125;p17"/>
          <p:cNvSpPr txBox="1"/>
          <p:nvPr/>
        </p:nvSpPr>
        <p:spPr>
          <a:xfrm>
            <a:off x="1040275" y="4549225"/>
            <a:ext cx="7605900" cy="54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rgbClr val="666666"/>
                </a:solidFill>
                <a:latin typeface="Roboto"/>
                <a:ea typeface="Roboto"/>
                <a:cs typeface="Roboto"/>
                <a:sym typeface="Roboto"/>
              </a:rPr>
              <a:t>x     f(x)      1/x      1/x</a:t>
            </a:r>
            <a:r>
              <a:rPr lang="en-US" sz="2000" b="1" baseline="30000">
                <a:solidFill>
                  <a:srgbClr val="666666"/>
                </a:solidFill>
                <a:latin typeface="Roboto"/>
                <a:ea typeface="Roboto"/>
                <a:cs typeface="Roboto"/>
                <a:sym typeface="Roboto"/>
              </a:rPr>
              <a:t>2 </a:t>
            </a:r>
            <a:r>
              <a:rPr lang="en-US" sz="2000" b="1">
                <a:solidFill>
                  <a:srgbClr val="666666"/>
                </a:solidFill>
                <a:latin typeface="Roboto"/>
                <a:ea typeface="Roboto"/>
                <a:cs typeface="Roboto"/>
                <a:sym typeface="Roboto"/>
              </a:rPr>
              <a:t>    log(x+1)    1/log(x+1)     x</a:t>
            </a:r>
            <a:r>
              <a:rPr lang="en-US" sz="2000" b="1" baseline="-25000">
                <a:solidFill>
                  <a:srgbClr val="666666"/>
                </a:solidFill>
                <a:latin typeface="Roboto"/>
                <a:ea typeface="Roboto"/>
                <a:cs typeface="Roboto"/>
                <a:sym typeface="Roboto"/>
              </a:rPr>
              <a:t>1</a:t>
            </a:r>
            <a:r>
              <a:rPr lang="en-US" sz="2000" b="1">
                <a:solidFill>
                  <a:srgbClr val="666666"/>
                </a:solidFill>
                <a:latin typeface="Roboto"/>
                <a:ea typeface="Roboto"/>
                <a:cs typeface="Roboto"/>
                <a:sym typeface="Roboto"/>
              </a:rPr>
              <a:t>x</a:t>
            </a:r>
            <a:r>
              <a:rPr lang="en-US" sz="2000" b="1" baseline="-25000">
                <a:solidFill>
                  <a:srgbClr val="666666"/>
                </a:solidFill>
                <a:latin typeface="Roboto"/>
                <a:ea typeface="Roboto"/>
                <a:cs typeface="Roboto"/>
                <a:sym typeface="Roboto"/>
              </a:rPr>
              <a:t>2</a:t>
            </a:r>
            <a:endParaRPr sz="2000" b="1" baseline="-25000">
              <a:solidFill>
                <a:srgbClr val="666666"/>
              </a:solidFill>
              <a:latin typeface="Roboto"/>
              <a:ea typeface="Roboto"/>
              <a:cs typeface="Roboto"/>
              <a:sym typeface="Roboto"/>
            </a:endParaRPr>
          </a:p>
          <a:p>
            <a:pPr marL="0" lvl="0" indent="0" algn="ctr" rtl="0">
              <a:spcBef>
                <a:spcPts val="0"/>
              </a:spcBef>
              <a:spcAft>
                <a:spcPts val="0"/>
              </a:spcAft>
              <a:buNone/>
            </a:pPr>
            <a:endParaRPr sz="2000" b="1">
              <a:solidFill>
                <a:srgbClr val="666666"/>
              </a:solidFill>
              <a:latin typeface="Roboto"/>
              <a:ea typeface="Roboto"/>
              <a:cs typeface="Roboto"/>
              <a:sym typeface="Roboto"/>
            </a:endParaRPr>
          </a:p>
        </p:txBody>
      </p:sp>
      <p:pic>
        <p:nvPicPr>
          <p:cNvPr id="126" name="Google Shape;126;p17"/>
          <p:cNvPicPr preferRelativeResize="0"/>
          <p:nvPr/>
        </p:nvPicPr>
        <p:blipFill>
          <a:blip r:embed="rId4">
            <a:alphaModFix/>
          </a:blip>
          <a:stretch>
            <a:fillRect/>
          </a:stretch>
        </p:blipFill>
        <p:spPr>
          <a:xfrm>
            <a:off x="5954304" y="2438850"/>
            <a:ext cx="1784022" cy="85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30"/>
        <p:cNvGrpSpPr/>
        <p:nvPr/>
      </p:nvGrpSpPr>
      <p:grpSpPr>
        <a:xfrm>
          <a:off x="0" y="0"/>
          <a:ext cx="0" cy="0"/>
          <a:chOff x="0" y="0"/>
          <a:chExt cx="0" cy="0"/>
        </a:xfrm>
      </p:grpSpPr>
      <p:sp>
        <p:nvSpPr>
          <p:cNvPr id="131" name="Google Shape;131;p18"/>
          <p:cNvSpPr txBox="1"/>
          <p:nvPr/>
        </p:nvSpPr>
        <p:spPr>
          <a:xfrm>
            <a:off x="576425" y="642475"/>
            <a:ext cx="8415300" cy="6139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Char char="●"/>
            </a:pPr>
            <a:r>
              <a:rPr lang="en-US"/>
              <a:t>For our data  we had 8 features and one response variable. We started from simple linear regression with 8 features, removed insignificant terms by observing the p values.Also, used water to binder ratio as a feature stated in the research paper we referred.Then, added polynomial terms, log terms and interaction terms by trial and error methods and made a hand model with 28 features with R</a:t>
            </a:r>
            <a:r>
              <a:rPr lang="en-US" baseline="30000"/>
              <a:t>2 </a:t>
            </a:r>
            <a:r>
              <a:rPr lang="en-US"/>
              <a:t> value 0.8789. We denoted this model “Reg4”.</a:t>
            </a:r>
            <a:br>
              <a:rPr lang="en-US"/>
            </a:br>
            <a:endParaRPr/>
          </a:p>
          <a:p>
            <a:pPr marL="457200" lvl="0" indent="-317500" algn="l" rtl="0">
              <a:lnSpc>
                <a:spcPct val="115000"/>
              </a:lnSpc>
              <a:spcBef>
                <a:spcPts val="0"/>
              </a:spcBef>
              <a:spcAft>
                <a:spcPts val="0"/>
              </a:spcAft>
              <a:buSzPts val="1400"/>
              <a:buChar char="●"/>
            </a:pPr>
            <a:r>
              <a:rPr lang="en-US"/>
              <a:t>We then made an automated Full model with all the possible interaction terms included and had 86 features in total, with R</a:t>
            </a:r>
            <a:r>
              <a:rPr lang="en-US" baseline="30000"/>
              <a:t>2 </a:t>
            </a:r>
            <a:r>
              <a:rPr lang="en-US"/>
              <a:t> value 0.9123, which we denoted “RegFull”.</a:t>
            </a:r>
            <a:br>
              <a:rPr lang="en-US"/>
            </a:br>
            <a:endParaRPr/>
          </a:p>
          <a:p>
            <a:pPr marL="457200" lvl="0" indent="-317500" algn="l" rtl="0">
              <a:lnSpc>
                <a:spcPct val="115000"/>
              </a:lnSpc>
              <a:spcBef>
                <a:spcPts val="0"/>
              </a:spcBef>
              <a:spcAft>
                <a:spcPts val="0"/>
              </a:spcAft>
              <a:buSzPts val="1400"/>
              <a:buChar char="●"/>
            </a:pPr>
            <a:r>
              <a:rPr lang="en-US"/>
              <a:t>Also, then we removed insignificant terms using the BIC algorithm and ANOVA data which produced the Reduced model “Reg5” with 31 features and R</a:t>
            </a:r>
            <a:r>
              <a:rPr lang="en-US" baseline="30000"/>
              <a:t>2 </a:t>
            </a:r>
            <a:r>
              <a:rPr lang="en-US"/>
              <a:t> value 0.8744</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r" rtl="0">
              <a:spcBef>
                <a:spcPts val="0"/>
              </a:spcBef>
              <a:spcAft>
                <a:spcPts val="0"/>
              </a:spcAft>
              <a:buNone/>
            </a:pPr>
            <a:r>
              <a:rPr lang="en-US"/>
              <a:t>                                                                                                  </a:t>
            </a:r>
            <a:endParaRPr/>
          </a:p>
          <a:p>
            <a:pPr marL="0" lvl="0" indent="0" algn="l" rtl="0">
              <a:spcBef>
                <a:spcPts val="0"/>
              </a:spcBef>
              <a:spcAft>
                <a:spcPts val="0"/>
              </a:spcAft>
              <a:buNone/>
            </a:pPr>
            <a:endParaRPr/>
          </a:p>
        </p:txBody>
      </p:sp>
      <p:sp>
        <p:nvSpPr>
          <p:cNvPr id="132" name="Google Shape;132;p18"/>
          <p:cNvSpPr/>
          <p:nvPr/>
        </p:nvSpPr>
        <p:spPr>
          <a:xfrm>
            <a:off x="309050" y="28475"/>
            <a:ext cx="159000" cy="6829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156650" y="28475"/>
            <a:ext cx="159000" cy="6829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txBox="1">
            <a:spLocks noGrp="1"/>
          </p:cNvSpPr>
          <p:nvPr>
            <p:ph type="title"/>
          </p:nvPr>
        </p:nvSpPr>
        <p:spPr>
          <a:xfrm>
            <a:off x="576425" y="246523"/>
            <a:ext cx="8415300" cy="5316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CC554"/>
              </a:buClr>
              <a:buSzPts val="3200"/>
              <a:buFont typeface="Arial Narrow"/>
              <a:buNone/>
            </a:pPr>
            <a:r>
              <a:rPr lang="en-US">
                <a:solidFill>
                  <a:srgbClr val="6D9EEB"/>
                </a:solidFill>
              </a:rPr>
              <a:t> The Results</a:t>
            </a:r>
            <a:endParaRPr sz="3200" b="1" i="0" u="none" strike="noStrike" cap="none">
              <a:solidFill>
                <a:srgbClr val="6D9EEB"/>
              </a:solidFill>
              <a:latin typeface="Arial Narrow"/>
              <a:ea typeface="Arial Narrow"/>
              <a:cs typeface="Arial Narrow"/>
              <a:sym typeface="Arial Narrow"/>
            </a:endParaRPr>
          </a:p>
        </p:txBody>
      </p:sp>
      <p:pic>
        <p:nvPicPr>
          <p:cNvPr id="135" name="Google Shape;135;p18"/>
          <p:cNvPicPr preferRelativeResize="0"/>
          <p:nvPr/>
        </p:nvPicPr>
        <p:blipFill>
          <a:blip r:embed="rId3">
            <a:alphaModFix/>
          </a:blip>
          <a:stretch>
            <a:fillRect/>
          </a:stretch>
        </p:blipFill>
        <p:spPr>
          <a:xfrm>
            <a:off x="678875" y="3963925"/>
            <a:ext cx="3996374" cy="2775050"/>
          </a:xfrm>
          <a:prstGeom prst="rect">
            <a:avLst/>
          </a:prstGeom>
          <a:noFill/>
          <a:ln>
            <a:noFill/>
          </a:ln>
        </p:spPr>
      </p:pic>
      <p:pic>
        <p:nvPicPr>
          <p:cNvPr id="136" name="Google Shape;136;p18"/>
          <p:cNvPicPr preferRelativeResize="0"/>
          <p:nvPr/>
        </p:nvPicPr>
        <p:blipFill>
          <a:blip r:embed="rId4">
            <a:alphaModFix/>
          </a:blip>
          <a:stretch>
            <a:fillRect/>
          </a:stretch>
        </p:blipFill>
        <p:spPr>
          <a:xfrm>
            <a:off x="4353400" y="3920551"/>
            <a:ext cx="4638325" cy="2861798"/>
          </a:xfrm>
          <a:prstGeom prst="rect">
            <a:avLst/>
          </a:prstGeom>
          <a:noFill/>
          <a:ln>
            <a:noFill/>
          </a:ln>
        </p:spPr>
      </p:pic>
      <p:sp>
        <p:nvSpPr>
          <p:cNvPr id="137" name="Google Shape;137;p18"/>
          <p:cNvSpPr txBox="1"/>
          <p:nvPr/>
        </p:nvSpPr>
        <p:spPr>
          <a:xfrm>
            <a:off x="5810025" y="3639750"/>
            <a:ext cx="18255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FF0000"/>
                </a:solidFill>
                <a:latin typeface="Roboto"/>
                <a:ea typeface="Roboto"/>
                <a:cs typeface="Roboto"/>
                <a:sym typeface="Roboto"/>
              </a:rPr>
              <a:t>LINE Assumptions </a:t>
            </a:r>
            <a:endParaRPr b="1">
              <a:solidFill>
                <a:srgbClr val="FF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1"/>
        <p:cNvGrpSpPr/>
        <p:nvPr/>
      </p:nvGrpSpPr>
      <p:grpSpPr>
        <a:xfrm>
          <a:off x="0" y="0"/>
          <a:ext cx="0" cy="0"/>
          <a:chOff x="0" y="0"/>
          <a:chExt cx="0" cy="0"/>
        </a:xfrm>
      </p:grpSpPr>
      <p:sp>
        <p:nvSpPr>
          <p:cNvPr id="142" name="Google Shape;142;p19"/>
          <p:cNvSpPr txBox="1"/>
          <p:nvPr/>
        </p:nvSpPr>
        <p:spPr>
          <a:xfrm>
            <a:off x="576425" y="669700"/>
            <a:ext cx="8415300" cy="611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rgbClr val="85200C"/>
                </a:solidFill>
              </a:rPr>
              <a:t>Model Comparison:</a:t>
            </a:r>
            <a:endParaRPr b="1">
              <a:solidFill>
                <a:srgbClr val="85200C"/>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3" name="Google Shape;143;p19"/>
          <p:cNvSpPr/>
          <p:nvPr/>
        </p:nvSpPr>
        <p:spPr>
          <a:xfrm>
            <a:off x="309050" y="28475"/>
            <a:ext cx="159000" cy="6829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156650" y="28475"/>
            <a:ext cx="159000" cy="6829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txBox="1">
            <a:spLocks noGrp="1"/>
          </p:cNvSpPr>
          <p:nvPr>
            <p:ph type="title"/>
          </p:nvPr>
        </p:nvSpPr>
        <p:spPr>
          <a:xfrm>
            <a:off x="576425" y="246523"/>
            <a:ext cx="8415300" cy="513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CC554"/>
              </a:buClr>
              <a:buSzPts val="3200"/>
              <a:buFont typeface="Arial Narrow"/>
              <a:buNone/>
            </a:pPr>
            <a:r>
              <a:rPr lang="en-US">
                <a:solidFill>
                  <a:srgbClr val="6D9EEB"/>
                </a:solidFill>
              </a:rPr>
              <a:t> The Results</a:t>
            </a:r>
            <a:endParaRPr sz="3200" b="1" i="0" u="none" strike="noStrike" cap="none">
              <a:solidFill>
                <a:srgbClr val="6D9EEB"/>
              </a:solidFill>
              <a:latin typeface="Arial Narrow"/>
              <a:ea typeface="Arial Narrow"/>
              <a:cs typeface="Arial Narrow"/>
              <a:sym typeface="Arial Narrow"/>
            </a:endParaRPr>
          </a:p>
        </p:txBody>
      </p:sp>
      <p:pic>
        <p:nvPicPr>
          <p:cNvPr id="146" name="Google Shape;146;p19"/>
          <p:cNvPicPr preferRelativeResize="0"/>
          <p:nvPr/>
        </p:nvPicPr>
        <p:blipFill>
          <a:blip r:embed="rId3">
            <a:alphaModFix/>
          </a:blip>
          <a:stretch>
            <a:fillRect/>
          </a:stretch>
        </p:blipFill>
        <p:spPr>
          <a:xfrm>
            <a:off x="1525725" y="1049025"/>
            <a:ext cx="5791725" cy="5734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0"/>
        <p:cNvGrpSpPr/>
        <p:nvPr/>
      </p:nvGrpSpPr>
      <p:grpSpPr>
        <a:xfrm>
          <a:off x="0" y="0"/>
          <a:ext cx="0" cy="0"/>
          <a:chOff x="0" y="0"/>
          <a:chExt cx="0" cy="0"/>
        </a:xfrm>
      </p:grpSpPr>
      <p:sp>
        <p:nvSpPr>
          <p:cNvPr id="151" name="Google Shape;151;p20"/>
          <p:cNvSpPr txBox="1"/>
          <p:nvPr/>
        </p:nvSpPr>
        <p:spPr>
          <a:xfrm>
            <a:off x="576425" y="669700"/>
            <a:ext cx="8415300" cy="61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We use Reg5 model with 31 features as our final best model with multiple linear regression.</a:t>
            </a:r>
            <a:endParaRPr/>
          </a:p>
          <a:p>
            <a:pPr marL="0" lvl="0" indent="0" algn="l" rtl="0">
              <a:spcBef>
                <a:spcPts val="0"/>
              </a:spcBef>
              <a:spcAft>
                <a:spcPts val="0"/>
              </a:spcAft>
              <a:buNone/>
            </a:pPr>
            <a:endParaRPr/>
          </a:p>
          <a:p>
            <a:pPr marL="0" lvl="0" indent="0" algn="l" rtl="0">
              <a:spcBef>
                <a:spcPts val="0"/>
              </a:spcBef>
              <a:spcAft>
                <a:spcPts val="0"/>
              </a:spcAft>
              <a:buNone/>
            </a:pPr>
            <a:r>
              <a:rPr lang="en-US" sz="1200" b="1">
                <a:solidFill>
                  <a:srgbClr val="1155CC"/>
                </a:solidFill>
                <a:latin typeface="Calibri"/>
                <a:ea typeface="Calibri"/>
                <a:cs typeface="Calibri"/>
                <a:sym typeface="Calibri"/>
              </a:rPr>
              <a:t>Strength = </a:t>
            </a:r>
            <a:r>
              <a:rPr lang="en-US" sz="1200" b="1">
                <a:solidFill>
                  <a:srgbClr val="FF0000"/>
                </a:solidFill>
                <a:latin typeface="Calibri"/>
                <a:ea typeface="Calibri"/>
                <a:cs typeface="Calibri"/>
                <a:sym typeface="Calibri"/>
              </a:rPr>
              <a:t>-1.882e+02</a:t>
            </a:r>
            <a:r>
              <a:rPr lang="en-US" sz="1200" b="1">
                <a:solidFill>
                  <a:srgbClr val="1155CC"/>
                </a:solidFill>
                <a:latin typeface="Calibri"/>
                <a:ea typeface="Calibri"/>
                <a:cs typeface="Calibri"/>
                <a:sym typeface="Calibri"/>
              </a:rPr>
              <a:t> + </a:t>
            </a:r>
            <a:r>
              <a:rPr lang="en-US" sz="1200" b="1">
                <a:solidFill>
                  <a:srgbClr val="FF0000"/>
                </a:solidFill>
                <a:latin typeface="Calibri"/>
                <a:ea typeface="Calibri"/>
                <a:cs typeface="Calibri"/>
                <a:sym typeface="Calibri"/>
              </a:rPr>
              <a:t>8.906e+01</a:t>
            </a:r>
            <a:r>
              <a:rPr lang="en-US" sz="1200" b="1">
                <a:solidFill>
                  <a:srgbClr val="1155CC"/>
                </a:solidFill>
                <a:latin typeface="Calibri"/>
                <a:ea typeface="Calibri"/>
                <a:cs typeface="Calibri"/>
                <a:sym typeface="Calibri"/>
              </a:rPr>
              <a:t>*WB - </a:t>
            </a:r>
            <a:r>
              <a:rPr lang="en-US" sz="1200" b="1">
                <a:solidFill>
                  <a:srgbClr val="FF0000"/>
                </a:solidFill>
                <a:latin typeface="Calibri"/>
                <a:ea typeface="Calibri"/>
                <a:cs typeface="Calibri"/>
                <a:sym typeface="Calibri"/>
              </a:rPr>
              <a:t>2.647e+01</a:t>
            </a:r>
            <a:r>
              <a:rPr lang="en-US" sz="1200" b="1">
                <a:solidFill>
                  <a:srgbClr val="1155CC"/>
                </a:solidFill>
                <a:latin typeface="Calibri"/>
                <a:ea typeface="Calibri"/>
                <a:cs typeface="Calibri"/>
                <a:sym typeface="Calibri"/>
              </a:rPr>
              <a:t>*BW + </a:t>
            </a:r>
            <a:r>
              <a:rPr lang="en-US" sz="1200" b="1">
                <a:solidFill>
                  <a:srgbClr val="FF0000"/>
                </a:solidFill>
                <a:latin typeface="Calibri"/>
                <a:ea typeface="Calibri"/>
                <a:cs typeface="Calibri"/>
                <a:sym typeface="Calibri"/>
              </a:rPr>
              <a:t>1.498e-01</a:t>
            </a:r>
            <a:r>
              <a:rPr lang="en-US" sz="1200" b="1">
                <a:solidFill>
                  <a:srgbClr val="1155CC"/>
                </a:solidFill>
                <a:latin typeface="Calibri"/>
                <a:ea typeface="Calibri"/>
                <a:cs typeface="Calibri"/>
                <a:sym typeface="Calibri"/>
              </a:rPr>
              <a:t>*Cement + </a:t>
            </a:r>
            <a:r>
              <a:rPr lang="en-US" sz="1200" b="1">
                <a:solidFill>
                  <a:srgbClr val="FF0000"/>
                </a:solidFill>
                <a:latin typeface="Calibri"/>
                <a:ea typeface="Calibri"/>
                <a:cs typeface="Calibri"/>
                <a:sym typeface="Calibri"/>
              </a:rPr>
              <a:t>3.982e-01</a:t>
            </a:r>
            <a:r>
              <a:rPr lang="en-US" sz="1200" b="1">
                <a:solidFill>
                  <a:srgbClr val="1155CC"/>
                </a:solidFill>
                <a:latin typeface="Calibri"/>
                <a:ea typeface="Calibri"/>
                <a:cs typeface="Calibri"/>
                <a:sym typeface="Calibri"/>
              </a:rPr>
              <a:t>*FlyAsh - </a:t>
            </a:r>
            <a:r>
              <a:rPr lang="en-US" sz="1200" b="1">
                <a:solidFill>
                  <a:srgbClr val="FF0000"/>
                </a:solidFill>
                <a:latin typeface="Calibri"/>
                <a:ea typeface="Calibri"/>
                <a:cs typeface="Calibri"/>
                <a:sym typeface="Calibri"/>
              </a:rPr>
              <a:t>1.190e+00</a:t>
            </a:r>
            <a:r>
              <a:rPr lang="en-US" sz="1200" b="1">
                <a:solidFill>
                  <a:srgbClr val="1155CC"/>
                </a:solidFill>
                <a:latin typeface="Calibri"/>
                <a:ea typeface="Calibri"/>
                <a:cs typeface="Calibri"/>
                <a:sym typeface="Calibri"/>
              </a:rPr>
              <a:t>*Water - </a:t>
            </a:r>
            <a:endParaRPr sz="1200" b="1">
              <a:solidFill>
                <a:srgbClr val="1155CC"/>
              </a:solidFill>
              <a:latin typeface="Calibri"/>
              <a:ea typeface="Calibri"/>
              <a:cs typeface="Calibri"/>
              <a:sym typeface="Calibri"/>
            </a:endParaRPr>
          </a:p>
          <a:p>
            <a:pPr marL="0" lvl="0" indent="0" algn="l" rtl="0">
              <a:spcBef>
                <a:spcPts val="0"/>
              </a:spcBef>
              <a:spcAft>
                <a:spcPts val="0"/>
              </a:spcAft>
              <a:buNone/>
            </a:pPr>
            <a:endParaRPr sz="1200" b="1">
              <a:solidFill>
                <a:srgbClr val="1155CC"/>
              </a:solidFill>
              <a:latin typeface="Calibri"/>
              <a:ea typeface="Calibri"/>
              <a:cs typeface="Calibri"/>
              <a:sym typeface="Calibri"/>
            </a:endParaRPr>
          </a:p>
          <a:p>
            <a:pPr marL="0" lvl="0" indent="0" algn="l" rtl="0">
              <a:spcBef>
                <a:spcPts val="0"/>
              </a:spcBef>
              <a:spcAft>
                <a:spcPts val="0"/>
              </a:spcAft>
              <a:buNone/>
            </a:pPr>
            <a:r>
              <a:rPr lang="en-US" sz="1200" b="1">
                <a:solidFill>
                  <a:srgbClr val="FF0000"/>
                </a:solidFill>
                <a:latin typeface="Calibri"/>
                <a:ea typeface="Calibri"/>
                <a:cs typeface="Calibri"/>
                <a:sym typeface="Calibri"/>
              </a:rPr>
              <a:t>1.793e-01</a:t>
            </a:r>
            <a:r>
              <a:rPr lang="en-US" sz="1200" b="1">
                <a:solidFill>
                  <a:srgbClr val="1155CC"/>
                </a:solidFill>
                <a:latin typeface="Calibri"/>
                <a:ea typeface="Calibri"/>
                <a:cs typeface="Calibri"/>
                <a:sym typeface="Calibri"/>
              </a:rPr>
              <a:t>*BlastF - </a:t>
            </a:r>
            <a:r>
              <a:rPr lang="en-US" sz="1200" b="1">
                <a:solidFill>
                  <a:srgbClr val="FF0000"/>
                </a:solidFill>
                <a:latin typeface="Calibri"/>
                <a:ea typeface="Calibri"/>
                <a:cs typeface="Calibri"/>
                <a:sym typeface="Calibri"/>
              </a:rPr>
              <a:t>1.826e-01</a:t>
            </a:r>
            <a:r>
              <a:rPr lang="en-US" sz="1200" b="1">
                <a:solidFill>
                  <a:srgbClr val="1155CC"/>
                </a:solidFill>
                <a:latin typeface="Calibri"/>
                <a:ea typeface="Calibri"/>
                <a:cs typeface="Calibri"/>
                <a:sym typeface="Calibri"/>
              </a:rPr>
              <a:t>*SuperP + </a:t>
            </a:r>
            <a:r>
              <a:rPr lang="en-US" sz="1200" b="1">
                <a:solidFill>
                  <a:srgbClr val="FF0000"/>
                </a:solidFill>
                <a:latin typeface="Calibri"/>
                <a:ea typeface="Calibri"/>
                <a:cs typeface="Calibri"/>
                <a:sym typeface="Calibri"/>
              </a:rPr>
              <a:t>1.290e-01</a:t>
            </a:r>
            <a:r>
              <a:rPr lang="en-US" sz="1200" b="1">
                <a:solidFill>
                  <a:srgbClr val="1155CC"/>
                </a:solidFill>
                <a:latin typeface="Calibri"/>
                <a:ea typeface="Calibri"/>
                <a:cs typeface="Calibri"/>
                <a:sym typeface="Calibri"/>
              </a:rPr>
              <a:t>*Coarse - </a:t>
            </a:r>
            <a:r>
              <a:rPr lang="en-US" sz="1200" b="1">
                <a:solidFill>
                  <a:srgbClr val="FF0000"/>
                </a:solidFill>
                <a:latin typeface="Calibri"/>
                <a:ea typeface="Calibri"/>
                <a:cs typeface="Calibri"/>
                <a:sym typeface="Calibri"/>
              </a:rPr>
              <a:t>4.591e-02</a:t>
            </a:r>
            <a:r>
              <a:rPr lang="en-US" sz="1200" b="1">
                <a:solidFill>
                  <a:srgbClr val="1155CC"/>
                </a:solidFill>
                <a:latin typeface="Calibri"/>
                <a:ea typeface="Calibri"/>
                <a:cs typeface="Calibri"/>
                <a:sym typeface="Calibri"/>
              </a:rPr>
              <a:t>*Age + </a:t>
            </a:r>
            <a:r>
              <a:rPr lang="en-US" sz="1200" b="1">
                <a:solidFill>
                  <a:srgbClr val="FF0000"/>
                </a:solidFill>
                <a:latin typeface="Calibri"/>
                <a:ea typeface="Calibri"/>
                <a:cs typeface="Calibri"/>
                <a:sym typeface="Calibri"/>
              </a:rPr>
              <a:t>1.836e+02</a:t>
            </a:r>
            <a:r>
              <a:rPr lang="en-US" sz="1200" b="1">
                <a:solidFill>
                  <a:srgbClr val="1155CC"/>
                </a:solidFill>
                <a:latin typeface="Calibri"/>
                <a:ea typeface="Calibri"/>
                <a:cs typeface="Calibri"/>
                <a:sym typeface="Calibri"/>
              </a:rPr>
              <a:t>*LogBW + </a:t>
            </a:r>
            <a:r>
              <a:rPr lang="en-US" sz="1200" b="1">
                <a:solidFill>
                  <a:srgbClr val="FF0000"/>
                </a:solidFill>
                <a:latin typeface="Calibri"/>
                <a:ea typeface="Calibri"/>
                <a:cs typeface="Calibri"/>
                <a:sym typeface="Calibri"/>
              </a:rPr>
              <a:t>1.050e+01</a:t>
            </a:r>
            <a:r>
              <a:rPr lang="en-US" sz="1200" b="1">
                <a:solidFill>
                  <a:srgbClr val="1155CC"/>
                </a:solidFill>
                <a:latin typeface="Calibri"/>
                <a:ea typeface="Calibri"/>
                <a:cs typeface="Calibri"/>
                <a:sym typeface="Calibri"/>
              </a:rPr>
              <a:t>*LogAge - </a:t>
            </a:r>
            <a:endParaRPr sz="1200" b="1">
              <a:solidFill>
                <a:srgbClr val="1155CC"/>
              </a:solidFill>
              <a:latin typeface="Calibri"/>
              <a:ea typeface="Calibri"/>
              <a:cs typeface="Calibri"/>
              <a:sym typeface="Calibri"/>
            </a:endParaRPr>
          </a:p>
          <a:p>
            <a:pPr marL="0" lvl="0" indent="0" algn="l" rtl="0">
              <a:spcBef>
                <a:spcPts val="0"/>
              </a:spcBef>
              <a:spcAft>
                <a:spcPts val="0"/>
              </a:spcAft>
              <a:buNone/>
            </a:pPr>
            <a:endParaRPr sz="1200" b="1">
              <a:solidFill>
                <a:srgbClr val="1155CC"/>
              </a:solidFill>
              <a:latin typeface="Calibri"/>
              <a:ea typeface="Calibri"/>
              <a:cs typeface="Calibri"/>
              <a:sym typeface="Calibri"/>
            </a:endParaRPr>
          </a:p>
          <a:p>
            <a:pPr marL="0" lvl="0" indent="0" algn="l" rtl="0">
              <a:spcBef>
                <a:spcPts val="0"/>
              </a:spcBef>
              <a:spcAft>
                <a:spcPts val="0"/>
              </a:spcAft>
              <a:buNone/>
            </a:pPr>
            <a:r>
              <a:rPr lang="en-US" sz="1200" b="1">
                <a:solidFill>
                  <a:srgbClr val="FF0000"/>
                </a:solidFill>
                <a:latin typeface="Calibri"/>
                <a:ea typeface="Calibri"/>
                <a:cs typeface="Calibri"/>
                <a:sym typeface="Calibri"/>
              </a:rPr>
              <a:t>2.978e+03</a:t>
            </a:r>
            <a:r>
              <a:rPr lang="en-US" sz="1200" b="1">
                <a:solidFill>
                  <a:srgbClr val="1155CC"/>
                </a:solidFill>
                <a:latin typeface="Calibri"/>
                <a:ea typeface="Calibri"/>
                <a:cs typeface="Calibri"/>
                <a:sym typeface="Calibri"/>
              </a:rPr>
              <a:t>*OneOverCement - </a:t>
            </a:r>
            <a:r>
              <a:rPr lang="en-US" sz="1200" b="1">
                <a:solidFill>
                  <a:srgbClr val="FF0000"/>
                </a:solidFill>
                <a:latin typeface="Calibri"/>
                <a:ea typeface="Calibri"/>
                <a:cs typeface="Calibri"/>
                <a:sym typeface="Calibri"/>
              </a:rPr>
              <a:t>3.102e+01</a:t>
            </a:r>
            <a:r>
              <a:rPr lang="en-US" sz="1200" b="1">
                <a:solidFill>
                  <a:srgbClr val="1155CC"/>
                </a:solidFill>
                <a:latin typeface="Calibri"/>
                <a:ea typeface="Calibri"/>
                <a:cs typeface="Calibri"/>
                <a:sym typeface="Calibri"/>
              </a:rPr>
              <a:t>*OneOverFlyAsh - </a:t>
            </a:r>
            <a:r>
              <a:rPr lang="en-US" sz="1200" b="1">
                <a:solidFill>
                  <a:srgbClr val="FF0000"/>
                </a:solidFill>
                <a:latin typeface="Calibri"/>
                <a:ea typeface="Calibri"/>
                <a:cs typeface="Calibri"/>
                <a:sym typeface="Calibri"/>
              </a:rPr>
              <a:t>2.216e+01</a:t>
            </a:r>
            <a:r>
              <a:rPr lang="en-US" sz="1200" b="1">
                <a:solidFill>
                  <a:srgbClr val="1155CC"/>
                </a:solidFill>
                <a:latin typeface="Calibri"/>
                <a:ea typeface="Calibri"/>
                <a:cs typeface="Calibri"/>
                <a:sym typeface="Calibri"/>
              </a:rPr>
              <a:t>*OneOverBlastF - </a:t>
            </a:r>
            <a:r>
              <a:rPr lang="en-US" sz="1200" b="1">
                <a:solidFill>
                  <a:srgbClr val="FF0000"/>
                </a:solidFill>
                <a:latin typeface="Calibri"/>
                <a:ea typeface="Calibri"/>
                <a:cs typeface="Calibri"/>
                <a:sym typeface="Calibri"/>
              </a:rPr>
              <a:t>9.773e+04</a:t>
            </a:r>
            <a:r>
              <a:rPr lang="en-US" sz="1200" b="1">
                <a:solidFill>
                  <a:srgbClr val="1155CC"/>
                </a:solidFill>
                <a:latin typeface="Calibri"/>
                <a:ea typeface="Calibri"/>
                <a:cs typeface="Calibri"/>
                <a:sym typeface="Calibri"/>
              </a:rPr>
              <a:t>*OneOverFine + </a:t>
            </a:r>
            <a:r>
              <a:rPr lang="en-US" sz="1200" b="1">
                <a:solidFill>
                  <a:srgbClr val="FF0000"/>
                </a:solidFill>
                <a:latin typeface="Calibri"/>
                <a:ea typeface="Calibri"/>
                <a:cs typeface="Calibri"/>
                <a:sym typeface="Calibri"/>
              </a:rPr>
              <a:t>2.443e+01</a:t>
            </a:r>
            <a:r>
              <a:rPr lang="en-US" sz="1200" b="1">
                <a:solidFill>
                  <a:srgbClr val="1155CC"/>
                </a:solidFill>
                <a:latin typeface="Calibri"/>
                <a:ea typeface="Calibri"/>
                <a:cs typeface="Calibri"/>
                <a:sym typeface="Calibri"/>
              </a:rPr>
              <a:t> </a:t>
            </a:r>
            <a:endParaRPr sz="1200" b="1">
              <a:solidFill>
                <a:srgbClr val="1155CC"/>
              </a:solidFill>
              <a:latin typeface="Calibri"/>
              <a:ea typeface="Calibri"/>
              <a:cs typeface="Calibri"/>
              <a:sym typeface="Calibri"/>
            </a:endParaRPr>
          </a:p>
          <a:p>
            <a:pPr marL="0" lvl="0" indent="0" algn="l" rtl="0">
              <a:spcBef>
                <a:spcPts val="0"/>
              </a:spcBef>
              <a:spcAft>
                <a:spcPts val="0"/>
              </a:spcAft>
              <a:buNone/>
            </a:pPr>
            <a:endParaRPr sz="1200" b="1">
              <a:solidFill>
                <a:srgbClr val="1155CC"/>
              </a:solidFill>
              <a:latin typeface="Calibri"/>
              <a:ea typeface="Calibri"/>
              <a:cs typeface="Calibri"/>
              <a:sym typeface="Calibri"/>
            </a:endParaRPr>
          </a:p>
          <a:p>
            <a:pPr marL="0" lvl="0" indent="0" algn="l" rtl="0">
              <a:spcBef>
                <a:spcPts val="0"/>
              </a:spcBef>
              <a:spcAft>
                <a:spcPts val="0"/>
              </a:spcAft>
              <a:buNone/>
            </a:pPr>
            <a:r>
              <a:rPr lang="en-US" sz="1200" b="1">
                <a:solidFill>
                  <a:srgbClr val="1155CC"/>
                </a:solidFill>
                <a:latin typeface="Calibri"/>
                <a:ea typeface="Calibri"/>
                <a:cs typeface="Calibri"/>
                <a:sym typeface="Calibri"/>
              </a:rPr>
              <a:t>*OneOverBlastF2 + </a:t>
            </a:r>
            <a:r>
              <a:rPr lang="en-US" sz="1200" b="1">
                <a:solidFill>
                  <a:srgbClr val="FF0000"/>
                </a:solidFill>
                <a:latin typeface="Calibri"/>
                <a:ea typeface="Calibri"/>
                <a:cs typeface="Calibri"/>
                <a:sym typeface="Calibri"/>
              </a:rPr>
              <a:t>1.416e-05</a:t>
            </a:r>
            <a:r>
              <a:rPr lang="en-US" sz="1200" b="1">
                <a:solidFill>
                  <a:srgbClr val="1155CC"/>
                </a:solidFill>
                <a:latin typeface="Calibri"/>
                <a:ea typeface="Calibri"/>
                <a:cs typeface="Calibri"/>
                <a:sym typeface="Calibri"/>
              </a:rPr>
              <a:t>*SquaredFine + </a:t>
            </a:r>
            <a:r>
              <a:rPr lang="en-US" sz="1200" b="1">
                <a:solidFill>
                  <a:srgbClr val="FF0000"/>
                </a:solidFill>
                <a:latin typeface="Calibri"/>
                <a:ea typeface="Calibri"/>
                <a:cs typeface="Calibri"/>
                <a:sym typeface="Calibri"/>
              </a:rPr>
              <a:t>2.743e+00</a:t>
            </a:r>
            <a:r>
              <a:rPr lang="en-US" sz="1200" b="1">
                <a:solidFill>
                  <a:srgbClr val="1155CC"/>
                </a:solidFill>
                <a:latin typeface="Calibri"/>
                <a:ea typeface="Calibri"/>
                <a:cs typeface="Calibri"/>
                <a:sym typeface="Calibri"/>
              </a:rPr>
              <a:t>*LogCement - </a:t>
            </a:r>
            <a:r>
              <a:rPr lang="en-US" sz="1200" b="1">
                <a:solidFill>
                  <a:srgbClr val="FF0000"/>
                </a:solidFill>
                <a:latin typeface="Calibri"/>
                <a:ea typeface="Calibri"/>
                <a:cs typeface="Calibri"/>
                <a:sym typeface="Calibri"/>
              </a:rPr>
              <a:t>7.875e+00</a:t>
            </a:r>
            <a:r>
              <a:rPr lang="en-US" sz="1200" b="1">
                <a:solidFill>
                  <a:srgbClr val="1155CC"/>
                </a:solidFill>
                <a:latin typeface="Calibri"/>
                <a:ea typeface="Calibri"/>
                <a:cs typeface="Calibri"/>
                <a:sym typeface="Calibri"/>
              </a:rPr>
              <a:t>*LogFlyAsh + </a:t>
            </a:r>
            <a:r>
              <a:rPr lang="en-US" sz="1200" b="1">
                <a:solidFill>
                  <a:srgbClr val="FF0000"/>
                </a:solidFill>
                <a:latin typeface="Calibri"/>
                <a:ea typeface="Calibri"/>
                <a:cs typeface="Calibri"/>
                <a:sym typeface="Calibri"/>
              </a:rPr>
              <a:t>5.287e+00</a:t>
            </a:r>
            <a:r>
              <a:rPr lang="en-US" sz="1200" b="1">
                <a:solidFill>
                  <a:srgbClr val="1155CC"/>
                </a:solidFill>
                <a:latin typeface="Calibri"/>
                <a:ea typeface="Calibri"/>
                <a:cs typeface="Calibri"/>
                <a:sym typeface="Calibri"/>
              </a:rPr>
              <a:t>*LogSuperP + </a:t>
            </a:r>
            <a:endParaRPr sz="1200" b="1">
              <a:solidFill>
                <a:srgbClr val="1155CC"/>
              </a:solidFill>
              <a:latin typeface="Calibri"/>
              <a:ea typeface="Calibri"/>
              <a:cs typeface="Calibri"/>
              <a:sym typeface="Calibri"/>
            </a:endParaRPr>
          </a:p>
          <a:p>
            <a:pPr marL="0" lvl="0" indent="0" algn="l" rtl="0">
              <a:spcBef>
                <a:spcPts val="0"/>
              </a:spcBef>
              <a:spcAft>
                <a:spcPts val="0"/>
              </a:spcAft>
              <a:buNone/>
            </a:pPr>
            <a:endParaRPr sz="1200" b="1">
              <a:solidFill>
                <a:srgbClr val="1155CC"/>
              </a:solidFill>
              <a:latin typeface="Calibri"/>
              <a:ea typeface="Calibri"/>
              <a:cs typeface="Calibri"/>
              <a:sym typeface="Calibri"/>
            </a:endParaRPr>
          </a:p>
          <a:p>
            <a:pPr marL="0" lvl="0" indent="0" algn="l" rtl="0">
              <a:spcBef>
                <a:spcPts val="0"/>
              </a:spcBef>
              <a:spcAft>
                <a:spcPts val="0"/>
              </a:spcAft>
              <a:buNone/>
            </a:pPr>
            <a:r>
              <a:rPr lang="en-US" sz="1200" b="1">
                <a:solidFill>
                  <a:srgbClr val="FF0000"/>
                </a:solidFill>
                <a:latin typeface="Calibri"/>
                <a:ea typeface="Calibri"/>
                <a:cs typeface="Calibri"/>
                <a:sym typeface="Calibri"/>
              </a:rPr>
              <a:t>2.283e+00</a:t>
            </a:r>
            <a:r>
              <a:rPr lang="en-US" sz="1200" b="1">
                <a:solidFill>
                  <a:srgbClr val="1155CC"/>
                </a:solidFill>
                <a:latin typeface="Calibri"/>
                <a:ea typeface="Calibri"/>
                <a:cs typeface="Calibri"/>
                <a:sym typeface="Calibri"/>
              </a:rPr>
              <a:t>*WB*Cement + </a:t>
            </a:r>
            <a:r>
              <a:rPr lang="en-US" sz="1200" b="1">
                <a:solidFill>
                  <a:srgbClr val="FF0000"/>
                </a:solidFill>
                <a:latin typeface="Calibri"/>
                <a:ea typeface="Calibri"/>
                <a:cs typeface="Calibri"/>
                <a:sym typeface="Calibri"/>
              </a:rPr>
              <a:t>1.963e+00</a:t>
            </a:r>
            <a:r>
              <a:rPr lang="en-US" sz="1200" b="1">
                <a:solidFill>
                  <a:srgbClr val="1155CC"/>
                </a:solidFill>
                <a:latin typeface="Calibri"/>
                <a:ea typeface="Calibri"/>
                <a:cs typeface="Calibri"/>
                <a:sym typeface="Calibri"/>
              </a:rPr>
              <a:t>*WB*FlyAsh + </a:t>
            </a:r>
            <a:r>
              <a:rPr lang="en-US" sz="1200" b="1">
                <a:solidFill>
                  <a:srgbClr val="FF0000"/>
                </a:solidFill>
                <a:latin typeface="Calibri"/>
                <a:ea typeface="Calibri"/>
                <a:cs typeface="Calibri"/>
                <a:sym typeface="Calibri"/>
              </a:rPr>
              <a:t>2.661e+00</a:t>
            </a:r>
            <a:r>
              <a:rPr lang="en-US" sz="1200" b="1">
                <a:solidFill>
                  <a:srgbClr val="1155CC"/>
                </a:solidFill>
                <a:latin typeface="Calibri"/>
                <a:ea typeface="Calibri"/>
                <a:cs typeface="Calibri"/>
                <a:sym typeface="Calibri"/>
              </a:rPr>
              <a:t>*WB*BlastF - </a:t>
            </a:r>
            <a:r>
              <a:rPr lang="en-US" sz="1200" b="1">
                <a:solidFill>
                  <a:srgbClr val="FF0000"/>
                </a:solidFill>
                <a:latin typeface="Calibri"/>
                <a:ea typeface="Calibri"/>
                <a:cs typeface="Calibri"/>
                <a:sym typeface="Calibri"/>
              </a:rPr>
              <a:t>7.459e-02</a:t>
            </a:r>
            <a:r>
              <a:rPr lang="en-US" sz="1200" b="1">
                <a:solidFill>
                  <a:srgbClr val="1155CC"/>
                </a:solidFill>
                <a:latin typeface="Calibri"/>
                <a:ea typeface="Calibri"/>
                <a:cs typeface="Calibri"/>
                <a:sym typeface="Calibri"/>
              </a:rPr>
              <a:t>*BW*FlyAsh + </a:t>
            </a:r>
            <a:r>
              <a:rPr lang="en-US" sz="1200" b="1">
                <a:solidFill>
                  <a:srgbClr val="FF0000"/>
                </a:solidFill>
                <a:latin typeface="Calibri"/>
                <a:ea typeface="Calibri"/>
                <a:cs typeface="Calibri"/>
                <a:sym typeface="Calibri"/>
              </a:rPr>
              <a:t>2.680e-02</a:t>
            </a:r>
            <a:r>
              <a:rPr lang="en-US" sz="1200" b="1">
                <a:solidFill>
                  <a:srgbClr val="1155CC"/>
                </a:solidFill>
                <a:latin typeface="Calibri"/>
                <a:ea typeface="Calibri"/>
                <a:cs typeface="Calibri"/>
                <a:sym typeface="Calibri"/>
              </a:rPr>
              <a:t>*BW*BlastF + </a:t>
            </a:r>
            <a:endParaRPr sz="1200" b="1">
              <a:solidFill>
                <a:srgbClr val="1155CC"/>
              </a:solidFill>
              <a:latin typeface="Calibri"/>
              <a:ea typeface="Calibri"/>
              <a:cs typeface="Calibri"/>
              <a:sym typeface="Calibri"/>
            </a:endParaRPr>
          </a:p>
          <a:p>
            <a:pPr marL="0" lvl="0" indent="0" algn="l" rtl="0">
              <a:spcBef>
                <a:spcPts val="0"/>
              </a:spcBef>
              <a:spcAft>
                <a:spcPts val="0"/>
              </a:spcAft>
              <a:buNone/>
            </a:pPr>
            <a:endParaRPr sz="1200" b="1">
              <a:solidFill>
                <a:srgbClr val="1155CC"/>
              </a:solidFill>
              <a:latin typeface="Calibri"/>
              <a:ea typeface="Calibri"/>
              <a:cs typeface="Calibri"/>
              <a:sym typeface="Calibri"/>
            </a:endParaRPr>
          </a:p>
          <a:p>
            <a:pPr marL="0" lvl="0" indent="0" algn="l" rtl="0">
              <a:spcBef>
                <a:spcPts val="0"/>
              </a:spcBef>
              <a:spcAft>
                <a:spcPts val="0"/>
              </a:spcAft>
              <a:buNone/>
            </a:pPr>
            <a:r>
              <a:rPr lang="en-US" sz="1200" b="1">
                <a:solidFill>
                  <a:srgbClr val="FF0000"/>
                </a:solidFill>
                <a:latin typeface="Calibri"/>
                <a:ea typeface="Calibri"/>
                <a:cs typeface="Calibri"/>
                <a:sym typeface="Calibri"/>
              </a:rPr>
              <a:t>3.356e-02</a:t>
            </a:r>
            <a:r>
              <a:rPr lang="en-US" sz="1200" b="1">
                <a:solidFill>
                  <a:srgbClr val="1155CC"/>
                </a:solidFill>
                <a:latin typeface="Calibri"/>
                <a:ea typeface="Calibri"/>
                <a:cs typeface="Calibri"/>
                <a:sym typeface="Calibri"/>
              </a:rPr>
              <a:t>*BW*Age - </a:t>
            </a:r>
            <a:r>
              <a:rPr lang="en-US" sz="1200" b="1">
                <a:solidFill>
                  <a:srgbClr val="FF0000"/>
                </a:solidFill>
                <a:latin typeface="Calibri"/>
                <a:ea typeface="Calibri"/>
                <a:cs typeface="Calibri"/>
                <a:sym typeface="Calibri"/>
              </a:rPr>
              <a:t>1.536e-04</a:t>
            </a:r>
            <a:r>
              <a:rPr lang="en-US" sz="1200" b="1">
                <a:solidFill>
                  <a:srgbClr val="1155CC"/>
                </a:solidFill>
                <a:latin typeface="Calibri"/>
                <a:ea typeface="Calibri"/>
                <a:cs typeface="Calibri"/>
                <a:sym typeface="Calibri"/>
              </a:rPr>
              <a:t>*Cement*Fine - </a:t>
            </a:r>
            <a:r>
              <a:rPr lang="en-US" sz="1200" b="1">
                <a:solidFill>
                  <a:srgbClr val="FF0000"/>
                </a:solidFill>
                <a:latin typeface="Calibri"/>
                <a:ea typeface="Calibri"/>
                <a:cs typeface="Calibri"/>
                <a:sym typeface="Calibri"/>
              </a:rPr>
              <a:t>1.842e-04</a:t>
            </a:r>
            <a:r>
              <a:rPr lang="en-US" sz="1200" b="1">
                <a:solidFill>
                  <a:srgbClr val="1155CC"/>
                </a:solidFill>
                <a:latin typeface="Calibri"/>
                <a:ea typeface="Calibri"/>
                <a:cs typeface="Calibri"/>
                <a:sym typeface="Calibri"/>
              </a:rPr>
              <a:t>*Cement*Age - </a:t>
            </a:r>
            <a:r>
              <a:rPr lang="en-US" sz="1200" b="1">
                <a:solidFill>
                  <a:srgbClr val="FF0000"/>
                </a:solidFill>
                <a:latin typeface="Calibri"/>
                <a:ea typeface="Calibri"/>
                <a:cs typeface="Calibri"/>
                <a:sym typeface="Calibri"/>
              </a:rPr>
              <a:t>6.613e-04</a:t>
            </a:r>
            <a:r>
              <a:rPr lang="en-US" sz="1200" b="1">
                <a:solidFill>
                  <a:srgbClr val="1155CC"/>
                </a:solidFill>
                <a:latin typeface="Calibri"/>
                <a:ea typeface="Calibri"/>
                <a:cs typeface="Calibri"/>
                <a:sym typeface="Calibri"/>
              </a:rPr>
              <a:t>*Water*Fine - </a:t>
            </a:r>
            <a:r>
              <a:rPr lang="en-US" sz="1200" b="1">
                <a:solidFill>
                  <a:srgbClr val="FF0000"/>
                </a:solidFill>
                <a:latin typeface="Calibri"/>
                <a:ea typeface="Calibri"/>
                <a:cs typeface="Calibri"/>
                <a:sym typeface="Calibri"/>
              </a:rPr>
              <a:t>6.105e-04</a:t>
            </a:r>
            <a:r>
              <a:rPr lang="en-US" sz="1200" b="1">
                <a:solidFill>
                  <a:srgbClr val="1155CC"/>
                </a:solidFill>
                <a:latin typeface="Calibri"/>
                <a:ea typeface="Calibri"/>
                <a:cs typeface="Calibri"/>
                <a:sym typeface="Calibri"/>
              </a:rPr>
              <a:t>*Water*Coarse +</a:t>
            </a:r>
            <a:endParaRPr sz="1200" b="1">
              <a:solidFill>
                <a:srgbClr val="1155CC"/>
              </a:solidFill>
              <a:latin typeface="Calibri"/>
              <a:ea typeface="Calibri"/>
              <a:cs typeface="Calibri"/>
              <a:sym typeface="Calibri"/>
            </a:endParaRPr>
          </a:p>
          <a:p>
            <a:pPr marL="0" lvl="0" indent="0" algn="l" rtl="0">
              <a:spcBef>
                <a:spcPts val="0"/>
              </a:spcBef>
              <a:spcAft>
                <a:spcPts val="0"/>
              </a:spcAft>
              <a:buNone/>
            </a:pPr>
            <a:r>
              <a:rPr lang="en-US" sz="1200" b="1">
                <a:solidFill>
                  <a:srgbClr val="1155CC"/>
                </a:solidFill>
                <a:latin typeface="Calibri"/>
                <a:ea typeface="Calibri"/>
                <a:cs typeface="Calibri"/>
                <a:sym typeface="Calibri"/>
              </a:rPr>
              <a:t> </a:t>
            </a:r>
            <a:endParaRPr sz="1200" b="1">
              <a:solidFill>
                <a:srgbClr val="1155CC"/>
              </a:solidFill>
              <a:latin typeface="Calibri"/>
              <a:ea typeface="Calibri"/>
              <a:cs typeface="Calibri"/>
              <a:sym typeface="Calibri"/>
            </a:endParaRPr>
          </a:p>
          <a:p>
            <a:pPr marL="0" lvl="0" indent="0" algn="l" rtl="0">
              <a:spcBef>
                <a:spcPts val="0"/>
              </a:spcBef>
              <a:spcAft>
                <a:spcPts val="0"/>
              </a:spcAft>
              <a:buNone/>
            </a:pPr>
            <a:r>
              <a:rPr lang="en-US" sz="1200" b="1">
                <a:solidFill>
                  <a:srgbClr val="FF0000"/>
                </a:solidFill>
                <a:latin typeface="Calibri"/>
                <a:ea typeface="Calibri"/>
                <a:cs typeface="Calibri"/>
                <a:sym typeface="Calibri"/>
              </a:rPr>
              <a:t>2.452e-03</a:t>
            </a:r>
            <a:r>
              <a:rPr lang="en-US" sz="1200" b="1">
                <a:solidFill>
                  <a:srgbClr val="1155CC"/>
                </a:solidFill>
                <a:latin typeface="Calibri"/>
                <a:ea typeface="Calibri"/>
                <a:cs typeface="Calibri"/>
                <a:sym typeface="Calibri"/>
              </a:rPr>
              <a:t>*BlastF*SuperP</a:t>
            </a:r>
            <a:endParaRPr/>
          </a:p>
          <a:p>
            <a:pPr marL="0" lvl="0" indent="0" algn="l" rtl="0">
              <a:spcBef>
                <a:spcPts val="0"/>
              </a:spcBef>
              <a:spcAft>
                <a:spcPts val="0"/>
              </a:spcAft>
              <a:buNone/>
            </a:pPr>
            <a:r>
              <a:rPr lang="en-US"/>
              <a:t>As can be seen from above, many variables have negative effect also.</a:t>
            </a:r>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Analysis of Variance Table</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Response: Strength</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                Df Sum Sq Mean Sq   F value    Pr(&gt;F)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WB               1 109854  109854 3041.7472 &lt; 2.2e-16 ***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BW               1   7673    7673  212.4566 &lt; 2.2e-16 ***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Cement           1  11216   11216  310.5539 &lt; 2.2e-16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FlyAsh           1   1700    1700   47.0691 1.201e-11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Water            1    247     247    6.8314 0.0090919 **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BlastF           1    796     796   22.0284 3.061e-06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SuperP           1    117     117    3.2525 0.0716178 .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Coarse           1    142     142    3.9362 0.0475313 *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Age              1  45900   45900 1270.9387 &lt; 2.2e-16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LogBW            1    813     813   22.5079 2.398e-06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LogAge           1  58693   58693 1625.1691 &lt; 2.2e-16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OneOverCement    1   1052    1052   29.1169 8.512e-08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OneOverFlyAsh    1   1358    1358   37.6030 1.248e-09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OneOverBlastF    1    135     135    3.7485 0.0531385 .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OneOverFine      1   1743    1743   48.2711 6.689e-12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OneOverBlastF2   1    695     695   19.2504 1.268e-05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SquaredFine      1    236     236    6.5462 0.0106575 *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LogCement        1     64      64    1.7801 0.1824470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LogFlyAsh        1     91      91    2.5127 0.1132497    </a:t>
            </a:r>
            <a:endParaRPr sz="900">
              <a:highlight>
                <a:srgbClr val="FFFFFF"/>
              </a:highlight>
              <a:latin typeface="Courier New"/>
              <a:ea typeface="Courier New"/>
              <a:cs typeface="Courier New"/>
              <a:sym typeface="Courier New"/>
            </a:endParaRPr>
          </a:p>
          <a:p>
            <a:pPr marL="0" lvl="0" indent="0" algn="l" rtl="0">
              <a:lnSpc>
                <a:spcPct val="145000"/>
              </a:lnSpc>
              <a:spcBef>
                <a:spcPts val="0"/>
              </a:spcBef>
              <a:spcAft>
                <a:spcPts val="0"/>
              </a:spcAft>
              <a:buNone/>
            </a:pPr>
            <a:r>
              <a:rPr lang="en-US" sz="900">
                <a:highlight>
                  <a:srgbClr val="FFFFFF"/>
                </a:highlight>
                <a:latin typeface="Courier New"/>
                <a:ea typeface="Courier New"/>
                <a:cs typeface="Courier New"/>
                <a:sym typeface="Courier New"/>
              </a:rPr>
              <a:t>LogSuperP        1   1634    1634   45.2515 2.914e-11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endParaRPr/>
          </a:p>
        </p:txBody>
      </p:sp>
      <p:sp>
        <p:nvSpPr>
          <p:cNvPr id="152" name="Google Shape;152;p20"/>
          <p:cNvSpPr/>
          <p:nvPr/>
        </p:nvSpPr>
        <p:spPr>
          <a:xfrm>
            <a:off x="309050" y="28475"/>
            <a:ext cx="159000" cy="6829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56650" y="28475"/>
            <a:ext cx="159000" cy="6829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txBox="1">
            <a:spLocks noGrp="1"/>
          </p:cNvSpPr>
          <p:nvPr>
            <p:ph type="title"/>
          </p:nvPr>
        </p:nvSpPr>
        <p:spPr>
          <a:xfrm>
            <a:off x="576425" y="246523"/>
            <a:ext cx="8415300" cy="513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CC554"/>
              </a:buClr>
              <a:buSzPts val="3200"/>
              <a:buFont typeface="Arial Narrow"/>
              <a:buNone/>
            </a:pPr>
            <a:r>
              <a:rPr lang="en-US">
                <a:solidFill>
                  <a:srgbClr val="6D9EEB"/>
                </a:solidFill>
              </a:rPr>
              <a:t> The Results</a:t>
            </a:r>
            <a:endParaRPr sz="3200" b="1" i="0" u="none" strike="noStrike" cap="none">
              <a:solidFill>
                <a:srgbClr val="6D9EEB"/>
              </a:solidFill>
              <a:latin typeface="Arial Narrow"/>
              <a:ea typeface="Arial Narrow"/>
              <a:cs typeface="Arial Narrow"/>
              <a:sym typeface="Arial Narrow"/>
            </a:endParaRPr>
          </a:p>
        </p:txBody>
      </p:sp>
      <p:sp>
        <p:nvSpPr>
          <p:cNvPr id="155" name="Google Shape;155;p20"/>
          <p:cNvSpPr txBox="1"/>
          <p:nvPr/>
        </p:nvSpPr>
        <p:spPr>
          <a:xfrm>
            <a:off x="4773925" y="3934725"/>
            <a:ext cx="4156800" cy="27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WB:Cement        1    442     442   12.2392 0.0004886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WB:FlyAsh        1    638     638   17.6728 2.859e-05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WB:BlastF        1    798     798   22.0964 2.957e-06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BW:FlyAsh        1    674     674   18.6492 1.728e-05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BW:BlastF        1   1241    1241   34.3501 6.250e-09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BW:Age           1    192     192    5.3207 0.0212780 *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Cement:Fine      1    603     603   16.7087 4.708e-05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Cement:Age       1    889     889   24.6038 8.273e-07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Water:Fine       1    468     468   12.9510 0.0003355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Water:Coarse     1    466     466   12.9109 0.0003426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BlastF:SuperP    1    559     559   15.4883 8.877e-05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Residuals      998  36043      36                        </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900">
                <a:highlight>
                  <a:srgbClr val="FFFFFF"/>
                </a:highlight>
                <a:latin typeface="Courier New"/>
                <a:ea typeface="Courier New"/>
                <a:cs typeface="Courier New"/>
                <a:sym typeface="Courier New"/>
              </a:rPr>
              <a:t>---</a:t>
            </a:r>
            <a:endParaRPr sz="900">
              <a:highlight>
                <a:srgbClr val="FFFFFF"/>
              </a:highlight>
              <a:latin typeface="Courier New"/>
              <a:ea typeface="Courier New"/>
              <a:cs typeface="Courier New"/>
              <a:sym typeface="Courier New"/>
            </a:endParaRPr>
          </a:p>
          <a:p>
            <a:pPr marL="0" lvl="0" indent="0" algn="l" rtl="0">
              <a:lnSpc>
                <a:spcPct val="145000"/>
              </a:lnSpc>
              <a:spcBef>
                <a:spcPts val="0"/>
              </a:spcBef>
              <a:spcAft>
                <a:spcPts val="0"/>
              </a:spcAft>
              <a:buNone/>
            </a:pPr>
            <a:r>
              <a:rPr lang="en-US" sz="900">
                <a:highlight>
                  <a:srgbClr val="FFFFFF"/>
                </a:highlight>
                <a:latin typeface="Courier New"/>
                <a:ea typeface="Courier New"/>
                <a:cs typeface="Courier New"/>
                <a:sym typeface="Courier New"/>
              </a:rPr>
              <a:t>Signif. codes:  0 ‘***’ 0.001 ‘**’ 0.01 ‘*’ 0.05 ‘.’ 0.1 ‘ ’ 1</a:t>
            </a: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9"/>
        <p:cNvGrpSpPr/>
        <p:nvPr/>
      </p:nvGrpSpPr>
      <p:grpSpPr>
        <a:xfrm>
          <a:off x="0" y="0"/>
          <a:ext cx="0" cy="0"/>
          <a:chOff x="0" y="0"/>
          <a:chExt cx="0" cy="0"/>
        </a:xfrm>
      </p:grpSpPr>
      <p:sp>
        <p:nvSpPr>
          <p:cNvPr id="160" name="Google Shape;160;p21"/>
          <p:cNvSpPr/>
          <p:nvPr/>
        </p:nvSpPr>
        <p:spPr>
          <a:xfrm>
            <a:off x="309050" y="257075"/>
            <a:ext cx="159000" cy="6829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156650" y="257075"/>
            <a:ext cx="159000" cy="6829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txBox="1">
            <a:spLocks noGrp="1"/>
          </p:cNvSpPr>
          <p:nvPr>
            <p:ph type="title"/>
          </p:nvPr>
        </p:nvSpPr>
        <p:spPr>
          <a:xfrm>
            <a:off x="576424" y="198344"/>
            <a:ext cx="8415300" cy="820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DCC554"/>
              </a:buClr>
              <a:buSzPts val="3200"/>
              <a:buFont typeface="Arial Narrow"/>
              <a:buNone/>
            </a:pPr>
            <a:r>
              <a:rPr lang="en-US">
                <a:solidFill>
                  <a:srgbClr val="6D9EEB"/>
                </a:solidFill>
              </a:rPr>
              <a:t>The Final Model</a:t>
            </a:r>
            <a:endParaRPr sz="3200" b="1" i="0" u="none" strike="noStrike" cap="none">
              <a:solidFill>
                <a:srgbClr val="6D9EEB"/>
              </a:solidFill>
              <a:latin typeface="Arial Narrow"/>
              <a:ea typeface="Arial Narrow"/>
              <a:cs typeface="Arial Narrow"/>
              <a:sym typeface="Arial Narrow"/>
            </a:endParaRPr>
          </a:p>
        </p:txBody>
      </p:sp>
      <p:sp>
        <p:nvSpPr>
          <p:cNvPr id="163" name="Google Shape;163;p21"/>
          <p:cNvSpPr txBox="1"/>
          <p:nvPr/>
        </p:nvSpPr>
        <p:spPr>
          <a:xfrm>
            <a:off x="639825" y="815150"/>
            <a:ext cx="8286600" cy="13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a:solidFill>
                  <a:srgbClr val="843C0C"/>
                </a:solidFill>
                <a:latin typeface="Calibri"/>
                <a:ea typeface="Calibri"/>
                <a:cs typeface="Calibri"/>
                <a:sym typeface="Calibri"/>
              </a:rPr>
              <a:t>CONCLUSIONS</a:t>
            </a:r>
            <a:endParaRPr sz="1800" b="1">
              <a:solidFill>
                <a:srgbClr val="843C0C"/>
              </a:solidFill>
              <a:latin typeface="Calibri"/>
              <a:ea typeface="Calibri"/>
              <a:cs typeface="Calibri"/>
              <a:sym typeface="Calibri"/>
            </a:endParaRPr>
          </a:p>
          <a:p>
            <a:pPr marL="457200" marR="0" lvl="0" indent="-317500" algn="l" rtl="0">
              <a:lnSpc>
                <a:spcPct val="100000"/>
              </a:lnSpc>
              <a:spcBef>
                <a:spcPts val="0"/>
              </a:spcBef>
              <a:spcAft>
                <a:spcPts val="0"/>
              </a:spcAft>
              <a:buSzPts val="1400"/>
              <a:buChar char="●"/>
            </a:pPr>
            <a:r>
              <a:rPr lang="en-US"/>
              <a:t>P-value &lt;&lt; 0.05, we reject the null hypothesis; the model is linear and valid. </a:t>
            </a:r>
            <a:endParaRPr/>
          </a:p>
          <a:p>
            <a:pPr marL="457200" marR="0" lvl="0" indent="-317500" algn="just" rtl="0">
              <a:lnSpc>
                <a:spcPct val="100000"/>
              </a:lnSpc>
              <a:spcBef>
                <a:spcPts val="0"/>
              </a:spcBef>
              <a:spcAft>
                <a:spcPts val="0"/>
              </a:spcAft>
              <a:buSzPts val="1400"/>
              <a:buChar char="●"/>
            </a:pPr>
            <a:r>
              <a:rPr lang="en-US"/>
              <a:t>Our optimal model is “Reg5” with 31 predictors (see above). This model is a trade-off of slightly lower R-square for a substantially lower number of features. </a:t>
            </a:r>
            <a:endParaRPr/>
          </a:p>
        </p:txBody>
      </p:sp>
      <p:sp>
        <p:nvSpPr>
          <p:cNvPr id="164" name="Google Shape;164;p21"/>
          <p:cNvSpPr txBox="1"/>
          <p:nvPr/>
        </p:nvSpPr>
        <p:spPr>
          <a:xfrm>
            <a:off x="576425" y="1877800"/>
            <a:ext cx="8157000" cy="2354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The best hand-built model (Reg4) was close to optimal model, but it was not selected as the optimal model due to potential of excluding terms from trial-and-error approach.</a:t>
            </a:r>
            <a:endParaRPr dirty="0"/>
          </a:p>
          <a:p>
            <a:pPr marL="457200" lvl="0" indent="-317500" algn="l" rtl="0">
              <a:spcBef>
                <a:spcPts val="0"/>
              </a:spcBef>
              <a:spcAft>
                <a:spcPts val="0"/>
              </a:spcAft>
              <a:buSzPts val="1400"/>
              <a:buChar char="●"/>
            </a:pPr>
            <a:r>
              <a:rPr lang="en-US" dirty="0"/>
              <a:t>Compared to the journal article, I greatly exceeded the R-squared value of the author’s linear models (0.76-0.79, 4 params.) and </a:t>
            </a:r>
            <a:r>
              <a:rPr lang="en-US" dirty="0" err="1"/>
              <a:t>equalled</a:t>
            </a:r>
            <a:r>
              <a:rPr lang="en-US" dirty="0"/>
              <a:t> the performance of the ANN (0.90-0.92, 72 params.) with fewer parameters.</a:t>
            </a:r>
            <a:endParaRPr dirty="0"/>
          </a:p>
          <a:p>
            <a:pPr marL="457200" lvl="0" indent="-317500" algn="l" rtl="0">
              <a:spcBef>
                <a:spcPts val="0"/>
              </a:spcBef>
              <a:spcAft>
                <a:spcPts val="0"/>
              </a:spcAft>
              <a:buSzPts val="1400"/>
              <a:buChar char="●"/>
            </a:pPr>
            <a:r>
              <a:rPr lang="en-US" dirty="0"/>
              <a:t>To match the neural network, it was critical to include both calculated &amp; transformed variables plus interactions.</a:t>
            </a:r>
            <a:endParaRPr dirty="0">
              <a:latin typeface="Roboto"/>
              <a:ea typeface="Roboto"/>
              <a:cs typeface="Roboto"/>
              <a:sym typeface="Roboto"/>
            </a:endParaRPr>
          </a:p>
        </p:txBody>
      </p:sp>
      <p:grpSp>
        <p:nvGrpSpPr>
          <p:cNvPr id="165" name="Google Shape;165;p21"/>
          <p:cNvGrpSpPr/>
          <p:nvPr/>
        </p:nvGrpSpPr>
        <p:grpSpPr>
          <a:xfrm>
            <a:off x="1118225" y="3479400"/>
            <a:ext cx="6221301" cy="3182325"/>
            <a:chOff x="6039700" y="4073650"/>
            <a:chExt cx="6221301" cy="3182325"/>
          </a:xfrm>
        </p:grpSpPr>
        <p:pic>
          <p:nvPicPr>
            <p:cNvPr id="166" name="Google Shape;166;p21" title="Chart"/>
            <p:cNvPicPr preferRelativeResize="0"/>
            <p:nvPr/>
          </p:nvPicPr>
          <p:blipFill>
            <a:blip r:embed="rId3">
              <a:alphaModFix/>
            </a:blip>
            <a:stretch>
              <a:fillRect/>
            </a:stretch>
          </p:blipFill>
          <p:spPr>
            <a:xfrm>
              <a:off x="6039700" y="4073650"/>
              <a:ext cx="6221301" cy="3182325"/>
            </a:xfrm>
            <a:prstGeom prst="rect">
              <a:avLst/>
            </a:prstGeom>
            <a:noFill/>
            <a:ln>
              <a:noFill/>
            </a:ln>
          </p:spPr>
        </p:pic>
        <p:sp>
          <p:nvSpPr>
            <p:cNvPr id="167" name="Google Shape;167;p21"/>
            <p:cNvSpPr/>
            <p:nvPr/>
          </p:nvSpPr>
          <p:spPr>
            <a:xfrm>
              <a:off x="6416911" y="5730301"/>
              <a:ext cx="44836" cy="41863"/>
            </a:xfrm>
            <a:prstGeom prst="ellipse">
              <a:avLst/>
            </a:prstGeom>
            <a:solidFill>
              <a:schemeClr val="lt1"/>
            </a:solid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8320621" y="5449033"/>
              <a:ext cx="45152" cy="43067"/>
            </a:xfrm>
            <a:prstGeom prst="ellipse">
              <a:avLst/>
            </a:prstGeom>
            <a:solidFill>
              <a:srgbClr val="980000"/>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rot="-6890110">
              <a:off x="7105643" y="5867489"/>
              <a:ext cx="599987" cy="12389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7143075" y="5473075"/>
              <a:ext cx="159000" cy="15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txBox="1"/>
            <p:nvPr/>
          </p:nvSpPr>
          <p:spPr>
            <a:xfrm>
              <a:off x="8029575" y="5473075"/>
              <a:ext cx="7317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 b="1">
                  <a:solidFill>
                    <a:srgbClr val="980000"/>
                  </a:solidFill>
                  <a:latin typeface="Roboto"/>
                  <a:ea typeface="Roboto"/>
                  <a:cs typeface="Roboto"/>
                  <a:sym typeface="Roboto"/>
                </a:rPr>
                <a:t>ANN-JOURNAL</a:t>
              </a:r>
              <a:endParaRPr sz="600" b="1">
                <a:solidFill>
                  <a:srgbClr val="980000"/>
                </a:solidFill>
                <a:latin typeface="Roboto"/>
                <a:ea typeface="Roboto"/>
                <a:cs typeface="Roboto"/>
                <a:sym typeface="Roboto"/>
              </a:endParaRPr>
            </a:p>
          </p:txBody>
        </p:sp>
        <p:sp>
          <p:nvSpPr>
            <p:cNvPr id="172" name="Google Shape;172;p21"/>
            <p:cNvSpPr txBox="1"/>
            <p:nvPr/>
          </p:nvSpPr>
          <p:spPr>
            <a:xfrm>
              <a:off x="6411275" y="5687100"/>
              <a:ext cx="7659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 b="1">
                  <a:solidFill>
                    <a:srgbClr val="38761D"/>
                  </a:solidFill>
                  <a:latin typeface="Roboto"/>
                  <a:ea typeface="Roboto"/>
                  <a:cs typeface="Roboto"/>
                  <a:sym typeface="Roboto"/>
                </a:rPr>
                <a:t>REGR-JOURNAL</a:t>
              </a:r>
              <a:endParaRPr sz="600" b="1">
                <a:solidFill>
                  <a:srgbClr val="38761D"/>
                </a:solidFill>
                <a:latin typeface="Roboto"/>
                <a:ea typeface="Roboto"/>
                <a:cs typeface="Roboto"/>
                <a:sym typeface="Roboto"/>
              </a:endParaRPr>
            </a:p>
          </p:txBody>
        </p:sp>
        <p:sp>
          <p:nvSpPr>
            <p:cNvPr id="173" name="Google Shape;173;p21"/>
            <p:cNvSpPr txBox="1"/>
            <p:nvPr/>
          </p:nvSpPr>
          <p:spPr>
            <a:xfrm>
              <a:off x="7468550" y="6115725"/>
              <a:ext cx="11991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 b="1">
                  <a:solidFill>
                    <a:schemeClr val="dk1"/>
                  </a:solidFill>
                  <a:latin typeface="Roboto"/>
                  <a:ea typeface="Roboto"/>
                  <a:cs typeface="Roboto"/>
                  <a:sym typeface="Roboto"/>
                </a:rPr>
                <a:t>MATH644 - BEST MODEL</a:t>
              </a:r>
              <a:endParaRPr sz="600" b="1">
                <a:solidFill>
                  <a:schemeClr val="dk1"/>
                </a:solidFill>
                <a:latin typeface="Roboto"/>
                <a:ea typeface="Roboto"/>
                <a:cs typeface="Roboto"/>
                <a:sym typeface="Roboto"/>
              </a:endParaRPr>
            </a:p>
            <a:p>
              <a:pPr marL="0" lvl="0" indent="0" algn="l" rtl="0">
                <a:spcBef>
                  <a:spcPts val="0"/>
                </a:spcBef>
                <a:spcAft>
                  <a:spcPts val="0"/>
                </a:spcAft>
                <a:buNone/>
              </a:pPr>
              <a:r>
                <a:rPr lang="en-US" sz="600" b="1">
                  <a:solidFill>
                    <a:schemeClr val="dk1"/>
                  </a:solidFill>
                  <a:latin typeface="Roboto"/>
                  <a:ea typeface="Roboto"/>
                  <a:cs typeface="Roboto"/>
                  <a:sym typeface="Roboto"/>
                </a:rPr>
                <a:t>Reg5 BIC Reduced</a:t>
              </a:r>
              <a:endParaRPr sz="600" b="1">
                <a:solidFill>
                  <a:schemeClr val="dk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1689</Words>
  <Application>Microsoft Macintosh PowerPoint</Application>
  <PresentationFormat>On-screen Show (4:3)</PresentationFormat>
  <Paragraphs>155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Roboto</vt:lpstr>
      <vt:lpstr>Arial Narrow</vt:lpstr>
      <vt:lpstr>Calibri</vt:lpstr>
      <vt:lpstr>Arial</vt:lpstr>
      <vt:lpstr>Courier New</vt:lpstr>
      <vt:lpstr>Geometric</vt:lpstr>
      <vt:lpstr>MATH 644 Regression</vt:lpstr>
      <vt:lpstr> The Dataset  -  Why study concrete strength?</vt:lpstr>
      <vt:lpstr>The Theory</vt:lpstr>
      <vt:lpstr> The Approach - Manual and Automated</vt:lpstr>
      <vt:lpstr> The Results</vt:lpstr>
      <vt:lpstr> The Results</vt:lpstr>
      <vt:lpstr> The Results</vt:lpstr>
      <vt:lpstr>The Final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644 Regression</dc:title>
  <cp:lastModifiedBy>chhavi tyagi</cp:lastModifiedBy>
  <cp:revision>3</cp:revision>
  <dcterms:modified xsi:type="dcterms:W3CDTF">2019-12-19T21:58:31Z</dcterms:modified>
</cp:coreProperties>
</file>