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48">
          <p15:clr>
            <a:srgbClr val="9AA0A6"/>
          </p15:clr>
        </p15:guide>
      </p15:sldGuideLst>
    </p:ext>
    <p:ext uri="GoogleSlidesCustomDataVersion2">
      <go:slidesCustomData xmlns:go="http://customooxmlschemas.google.com/" r:id="rId35" roundtripDataSignature="AMtx7mhQ7kZerAI4vd6z5B8Gy7a6ZRFn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533E16-5D11-4889-8738-0E74ECFB02BE}">
  <a:tblStyle styleId="{70533E16-5D11-4889-8738-0E74ECFB02B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42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ad71ef818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ad71ef8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bad71ef818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a41a14c9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g2ba41a14c9d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a41a14c9d_3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a41a14c9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ba41a14c9d_3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a41a14c9d_3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a41a14c9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ba41a14c9d_3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a41a14c9d_3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a41a14c9d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ba41a14c9d_3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a565f38e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a565f3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ba565f38e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b5c62a77e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b5c62a7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bb5c62a77e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41a14c9d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g2ba41a14c9d_4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41a14c9d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g2ba41a14c9d_5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/>
        </p:nvSpPr>
        <p:spPr>
          <a:xfrm>
            <a:off x="3733800" y="6524554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23 December 2022</a:t>
            </a:r>
            <a:endParaRPr b="1" i="0" sz="1800" u="none" cap="none" strike="noStrike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8"/>
          <p:cNvSpPr txBox="1"/>
          <p:nvPr/>
        </p:nvSpPr>
        <p:spPr>
          <a:xfrm>
            <a:off x="8458200" y="6387442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3249827" y="6524554"/>
            <a:ext cx="3373395" cy="3084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ad71ef818_0_5"/>
          <p:cNvSpPr txBox="1"/>
          <p:nvPr/>
        </p:nvSpPr>
        <p:spPr>
          <a:xfrm>
            <a:off x="581013" y="696075"/>
            <a:ext cx="85557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76225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Conference on Recent Trends in Science, Technology and Innovation</a:t>
            </a:r>
            <a:endParaRPr sz="2300">
              <a:solidFill>
                <a:srgbClr val="7622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76225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Institute of Forestry Pokhara Campus (IOF PC), Pokhara</a:t>
            </a:r>
            <a:endParaRPr sz="2300">
              <a:solidFill>
                <a:srgbClr val="76225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 22-23, 2024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g2bad71ef818_0_5"/>
          <p:cNvSpPr txBox="1"/>
          <p:nvPr/>
        </p:nvSpPr>
        <p:spPr>
          <a:xfrm>
            <a:off x="707000" y="2584278"/>
            <a:ext cx="8163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A Comprehensive Research on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“Vehicle Crash Detection and Alert System”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g2bad71ef818_0_5"/>
          <p:cNvSpPr txBox="1"/>
          <p:nvPr/>
        </p:nvSpPr>
        <p:spPr>
          <a:xfrm>
            <a:off x="268063" y="776175"/>
            <a:ext cx="70800" cy="1246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g2bad71ef818_0_5"/>
          <p:cNvSpPr txBox="1"/>
          <p:nvPr/>
        </p:nvSpPr>
        <p:spPr>
          <a:xfrm>
            <a:off x="3232750" y="3542900"/>
            <a:ext cx="2951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endParaRPr b="1" sz="265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2bad71ef818_0_5"/>
          <p:cNvSpPr txBox="1"/>
          <p:nvPr/>
        </p:nvSpPr>
        <p:spPr>
          <a:xfrm>
            <a:off x="1194225" y="3795975"/>
            <a:ext cx="73293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Manish Chhetri,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Nirajan Paudel,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Nabaraj Subedi, Sudarshan Acharya,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Nabin Lamichhane, Khem Raj Koirala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2bad71ef818_0_5"/>
          <p:cNvSpPr txBox="1"/>
          <p:nvPr/>
        </p:nvSpPr>
        <p:spPr>
          <a:xfrm>
            <a:off x="3429000" y="5968650"/>
            <a:ext cx="357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latin typeface="Times New Roman"/>
                <a:ea typeface="Times New Roman"/>
                <a:cs typeface="Times New Roman"/>
                <a:sym typeface="Times New Roman"/>
              </a:rPr>
              <a:t>hsinam12man34</a:t>
            </a:r>
            <a:r>
              <a:rPr i="1"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@gmail.com</a:t>
            </a:r>
            <a:endParaRPr i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385599" y="1094675"/>
            <a:ext cx="4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2500"/>
          </a:p>
        </p:txBody>
      </p:sp>
      <p:sp>
        <p:nvSpPr>
          <p:cNvPr id="132" name="Google Shape;132;p12"/>
          <p:cNvSpPr txBox="1"/>
          <p:nvPr/>
        </p:nvSpPr>
        <p:spPr>
          <a:xfrm>
            <a:off x="751803" y="1664863"/>
            <a:ext cx="83922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Char char="•"/>
            </a:pPr>
            <a:r>
              <a:rPr b="1" i="0" lang="en-US" sz="24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b="0" i="0" lang="en-US" sz="24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Establish a reliable communication mechanism to transmit crash notifications, considering options like cellular networks and Bluetooth module.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Char char="•"/>
            </a:pPr>
            <a:r>
              <a:rPr b="1" i="0" lang="en-US" sz="24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b="0" i="0" lang="en-US" sz="24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Integrate the crash detection system with vehicle safety 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system should promptly notify relevant parties, such as rescue center and designated contacts, about the occurrence of a crash event.</a:t>
            </a:r>
            <a:endParaRPr sz="24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34" name="Google Shape;134;p12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Analysis</a:t>
            </a: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/>
        </p:nvSpPr>
        <p:spPr>
          <a:xfrm flipH="1">
            <a:off x="805621" y="5690167"/>
            <a:ext cx="32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42" name="Google Shape;142;p13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319375" y="1193425"/>
            <a:ext cx="8572500" cy="5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Collect various sensor data ( Acceleration, angular Velocity, GPS coordinates) and images for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drowsiness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Crash Detection Algorithm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an algorithm to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accidents based on sensor data.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Determination: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Threshold values through extensive testing.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706050" y="4086675"/>
            <a:ext cx="7731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Magnitude = √ [ (X</a:t>
            </a:r>
            <a:r>
              <a:rPr baseline="-25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 – x</a:t>
            </a:r>
            <a:r>
              <a:rPr baseline="-25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r>
              <a:rPr baseline="30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 + (y</a:t>
            </a:r>
            <a:r>
              <a:rPr baseline="-25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 – y</a:t>
            </a:r>
            <a:r>
              <a:rPr baseline="-25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r>
              <a:rPr baseline="30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 + (z</a:t>
            </a:r>
            <a:r>
              <a:rPr baseline="-25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 – z</a:t>
            </a:r>
            <a:r>
              <a:rPr baseline="-25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r>
              <a:rPr baseline="30000"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i="1" lang="en-US" sz="2300">
                <a:solidFill>
                  <a:schemeClr val="dk1"/>
                </a:solidFill>
                <a:highlight>
                  <a:schemeClr val="lt1"/>
                </a:highlight>
              </a:rPr>
              <a:t> ]</a:t>
            </a:r>
            <a:endParaRPr b="1" baseline="30000" i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2600"/>
              <a:t>Crash Event Detection: </a:t>
            </a:r>
            <a:r>
              <a:rPr lang="en-US" sz="2600"/>
              <a:t>Compare sensor data against thresholds to identify crash events.</a:t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2600"/>
              <a:t>Notification and Communication </a:t>
            </a:r>
            <a:r>
              <a:rPr lang="en-US" sz="2600"/>
              <a:t>: Tigger Notification Module and send crash notification, also include the drowsiness driver’s image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 sz="2600"/>
              <a:t>Emergency Response</a:t>
            </a:r>
            <a:r>
              <a:rPr lang="en-US" sz="2600"/>
              <a:t>: Notified parties can initiate appropriate emergency response procedures.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2"/>
              <a:buFont typeface="Arial"/>
              <a:buNone/>
            </a:pPr>
            <a:r>
              <a:t/>
            </a:r>
            <a:endParaRPr sz="2450"/>
          </a:p>
        </p:txBody>
      </p:sp>
      <p:sp>
        <p:nvSpPr>
          <p:cNvPr id="150" name="Google Shape;150;p14"/>
          <p:cNvSpPr txBox="1"/>
          <p:nvPr/>
        </p:nvSpPr>
        <p:spPr>
          <a:xfrm flipH="1">
            <a:off x="805621" y="5690167"/>
            <a:ext cx="324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53" name="Google Shape;153;p14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723600" y="1459325"/>
            <a:ext cx="84204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Arduino UNO </a:t>
            </a:r>
            <a:endParaRPr sz="2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MPU 6050</a:t>
            </a:r>
            <a:endParaRPr sz="2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SIM 800L </a:t>
            </a:r>
            <a:endParaRPr sz="2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NEO 6M </a:t>
            </a:r>
            <a:endParaRPr sz="2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LM2596 DC-DC Buck Converter Step-Down Power </a:t>
            </a:r>
            <a:endParaRPr sz="2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Jumper Wire </a:t>
            </a:r>
            <a:endParaRPr sz="2500"/>
          </a:p>
          <a:p>
            <a:pPr indent="-3492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 Board</a:t>
            </a:r>
            <a:endParaRPr sz="2500"/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61" name="Google Shape;161;p15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36175" y="1260650"/>
            <a:ext cx="880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Components: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a41a14c9d_2_9"/>
          <p:cNvSpPr txBox="1"/>
          <p:nvPr>
            <p:ph idx="10" type="dt"/>
          </p:nvPr>
        </p:nvSpPr>
        <p:spPr>
          <a:xfrm>
            <a:off x="3713206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sp>
        <p:nvSpPr>
          <p:cNvPr id="168" name="Google Shape;168;g2ba41a14c9d_2_9"/>
          <p:cNvSpPr txBox="1"/>
          <p:nvPr/>
        </p:nvSpPr>
        <p:spPr>
          <a:xfrm>
            <a:off x="897100" y="1997375"/>
            <a:ext cx="7765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Deep learning model to analyze the drowsiness of driver’s face.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Mobile application to prevent the false accident detection.</a:t>
            </a:r>
            <a:endParaRPr sz="2500"/>
          </a:p>
        </p:txBody>
      </p:sp>
      <p:pic>
        <p:nvPicPr>
          <p:cNvPr id="169" name="Google Shape;169;g2ba41a14c9d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70" name="Google Shape;170;g2ba41a14c9d_2_9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ba41a14c9d_2_9"/>
          <p:cNvSpPr txBox="1"/>
          <p:nvPr/>
        </p:nvSpPr>
        <p:spPr>
          <a:xfrm>
            <a:off x="415000" y="1241000"/>
            <a:ext cx="7765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Components: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250" y="1023463"/>
            <a:ext cx="7425349" cy="511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 txBox="1"/>
          <p:nvPr/>
        </p:nvSpPr>
        <p:spPr>
          <a:xfrm>
            <a:off x="3688585" y="6206296"/>
            <a:ext cx="176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Fig: Circuit Diagram</a:t>
            </a:r>
            <a:endParaRPr/>
          </a:p>
        </p:txBody>
      </p:sp>
      <p:pic>
        <p:nvPicPr>
          <p:cNvPr id="179" name="Google Shape;1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80" name="Google Shape;180;p16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Component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79850" y="1250723"/>
            <a:ext cx="798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Application:</a:t>
            </a:r>
            <a:endParaRPr b="1" sz="3000"/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48128" l="0" r="-46" t="0"/>
          <a:stretch/>
        </p:blipFill>
        <p:spPr>
          <a:xfrm>
            <a:off x="626300" y="2229126"/>
            <a:ext cx="3430566" cy="35573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4">
            <a:alphaModFix/>
          </a:blip>
          <a:srcRect b="52694" l="0" r="1397" t="0"/>
          <a:stretch/>
        </p:blipFill>
        <p:spPr>
          <a:xfrm>
            <a:off x="4910203" y="2222230"/>
            <a:ext cx="3700396" cy="34994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17"/>
          <p:cNvSpPr txBox="1"/>
          <p:nvPr/>
        </p:nvSpPr>
        <p:spPr>
          <a:xfrm>
            <a:off x="1427966" y="5898830"/>
            <a:ext cx="20233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(Home page)</a:t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5991601" y="5844887"/>
            <a:ext cx="1537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to choose</a:t>
            </a:r>
            <a:endParaRPr/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92" name="Google Shape;192;p17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Component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626300" y="1637323"/>
            <a:ext cx="79842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Application:</a:t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51415" l="0" r="1037" t="0"/>
          <a:stretch/>
        </p:blipFill>
        <p:spPr>
          <a:xfrm>
            <a:off x="626300" y="2201016"/>
            <a:ext cx="3443155" cy="33319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4">
            <a:alphaModFix/>
          </a:blip>
          <a:srcRect b="51415" l="0" r="730" t="0"/>
          <a:stretch/>
        </p:blipFill>
        <p:spPr>
          <a:xfrm>
            <a:off x="5074547" y="2201015"/>
            <a:ext cx="3280935" cy="33319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1" name="Google Shape;201;p18"/>
          <p:cNvCxnSpPr/>
          <p:nvPr/>
        </p:nvCxnSpPr>
        <p:spPr>
          <a:xfrm>
            <a:off x="4296427" y="3995803"/>
            <a:ext cx="626302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18"/>
          <p:cNvSpPr txBox="1"/>
          <p:nvPr/>
        </p:nvSpPr>
        <p:spPr>
          <a:xfrm>
            <a:off x="4366617" y="3657249"/>
            <a:ext cx="5036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04" name="Google Shape;204;p18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Component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10" type="dt"/>
          </p:nvPr>
        </p:nvSpPr>
        <p:spPr>
          <a:xfrm>
            <a:off x="3713206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617475" y="1473186"/>
            <a:ext cx="79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Application:</a:t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51415" l="0" r="1037" t="0"/>
          <a:stretch/>
        </p:blipFill>
        <p:spPr>
          <a:xfrm>
            <a:off x="626300" y="2201016"/>
            <a:ext cx="3443155" cy="33319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2" name="Google Shape;212;p19"/>
          <p:cNvCxnSpPr/>
          <p:nvPr/>
        </p:nvCxnSpPr>
        <p:spPr>
          <a:xfrm>
            <a:off x="4296427" y="3995803"/>
            <a:ext cx="626302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19"/>
          <p:cNvSpPr txBox="1"/>
          <p:nvPr/>
        </p:nvSpPr>
        <p:spPr>
          <a:xfrm>
            <a:off x="4366617" y="3657249"/>
            <a:ext cx="4459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4">
            <a:alphaModFix/>
          </a:blip>
          <a:srcRect b="51415" l="0" r="1192" t="0"/>
          <a:stretch/>
        </p:blipFill>
        <p:spPr>
          <a:xfrm>
            <a:off x="5219891" y="2220165"/>
            <a:ext cx="3321924" cy="333192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16" name="Google Shape;216;p19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Component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a41a14c9d_3_10"/>
          <p:cNvSpPr txBox="1"/>
          <p:nvPr>
            <p:ph idx="1" type="body"/>
          </p:nvPr>
        </p:nvSpPr>
        <p:spPr>
          <a:xfrm>
            <a:off x="480750" y="1109363"/>
            <a:ext cx="83673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.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Used approximately 1900 labeled images dataset from the kaggle.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Labels represented as 0, 1, 2, 3 for ["yawn", "no_yawn", "Closed", "Open"].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Split datasets into train and test sets.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Trained the model with train images, achieving an overall 94% test accuracy.</a:t>
            </a:r>
            <a:endParaRPr sz="2500"/>
          </a:p>
        </p:txBody>
      </p:sp>
      <p:pic>
        <p:nvPicPr>
          <p:cNvPr id="223" name="Google Shape;223;g2ba41a14c9d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24" name="Google Shape;224;g2ba41a14c9d_3_10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Component</a:t>
            </a: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ba41a14c9d_3_10"/>
          <p:cNvSpPr txBox="1"/>
          <p:nvPr/>
        </p:nvSpPr>
        <p:spPr>
          <a:xfrm>
            <a:off x="3164400" y="6543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226" name="Google Shape;226;g2ba41a14c9d_3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950" y="4208925"/>
            <a:ext cx="5280205" cy="20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ba41a14c9d_3_10"/>
          <p:cNvSpPr txBox="1"/>
          <p:nvPr/>
        </p:nvSpPr>
        <p:spPr>
          <a:xfrm>
            <a:off x="1151400" y="6056100"/>
            <a:ext cx="702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Classification Report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ba41a14c9d_3_10"/>
          <p:cNvSpPr txBox="1"/>
          <p:nvPr/>
        </p:nvSpPr>
        <p:spPr>
          <a:xfrm>
            <a:off x="152400" y="952275"/>
            <a:ext cx="5280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rowsiness Detection Model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1" type="body"/>
          </p:nvPr>
        </p:nvSpPr>
        <p:spPr>
          <a:xfrm>
            <a:off x="665200" y="986175"/>
            <a:ext cx="8229600" cy="5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71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❖"/>
            </a:pPr>
            <a:r>
              <a:rPr lang="en-US" sz="2700"/>
              <a:t>Introduction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❖"/>
            </a:pPr>
            <a:r>
              <a:rPr lang="en-US" sz="2700"/>
              <a:t>Objectives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❖"/>
            </a:pPr>
            <a:r>
              <a:rPr lang="en-US" sz="2700"/>
              <a:t>Background Theory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-US" sz="2700"/>
              <a:t>Literature Review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❖"/>
            </a:pPr>
            <a:r>
              <a:rPr lang="en-US" sz="2700"/>
              <a:t>Requirement Analysis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❖"/>
            </a:pPr>
            <a:r>
              <a:rPr lang="en-US" sz="2700"/>
              <a:t>Methodology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❖"/>
            </a:pPr>
            <a:r>
              <a:rPr lang="en-US" sz="2700"/>
              <a:t>System Architecture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700"/>
              <a:buChar char="❖"/>
            </a:pPr>
            <a:r>
              <a:rPr lang="en-US" sz="2700"/>
              <a:t>Implementation Details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❖"/>
            </a:pPr>
            <a:r>
              <a:rPr lang="en-US" sz="2700"/>
              <a:t>Result and </a:t>
            </a:r>
            <a:r>
              <a:rPr lang="en-US" sz="2700"/>
              <a:t>Conclusion</a:t>
            </a:r>
            <a:endParaRPr sz="2700"/>
          </a:p>
          <a:p>
            <a:pPr indent="-343712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❖"/>
            </a:pPr>
            <a:r>
              <a:rPr lang="en-US" sz="2700"/>
              <a:t>References</a:t>
            </a:r>
            <a:endParaRPr sz="2700"/>
          </a:p>
        </p:txBody>
      </p:sp>
      <p:sp>
        <p:nvSpPr>
          <p:cNvPr id="66" name="Google Shape;66;p2"/>
          <p:cNvSpPr txBox="1"/>
          <p:nvPr>
            <p:ph idx="10" type="dt"/>
          </p:nvPr>
        </p:nvSpPr>
        <p:spPr>
          <a:xfrm>
            <a:off x="3713206" y="63785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68" name="Google Shape;68;p2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2ba41a14c9d_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35" name="Google Shape;235;g2ba41a14c9d_3_20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Component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2ba41a14c9d_3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9850"/>
            <a:ext cx="4494600" cy="29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ba41a14c9d_3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000" y="1289850"/>
            <a:ext cx="4494600" cy="29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ba41a14c9d_3_20"/>
          <p:cNvSpPr txBox="1"/>
          <p:nvPr/>
        </p:nvSpPr>
        <p:spPr>
          <a:xfrm>
            <a:off x="2366700" y="4521600"/>
            <a:ext cx="45954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Accuracy and Loss Plot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ba41a14c9d_3_20"/>
          <p:cNvSpPr txBox="1"/>
          <p:nvPr/>
        </p:nvSpPr>
        <p:spPr>
          <a:xfrm>
            <a:off x="2113950" y="4048400"/>
            <a:ext cx="57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ba41a14c9d_3_20"/>
          <p:cNvSpPr txBox="1"/>
          <p:nvPr/>
        </p:nvSpPr>
        <p:spPr>
          <a:xfrm>
            <a:off x="6438900" y="4048400"/>
            <a:ext cx="11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ba41a14c9d_3_20"/>
          <p:cNvSpPr txBox="1"/>
          <p:nvPr/>
        </p:nvSpPr>
        <p:spPr>
          <a:xfrm rot="-5400000">
            <a:off x="-32400" y="2292150"/>
            <a:ext cx="823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a41a14c9d_3_20"/>
          <p:cNvSpPr txBox="1"/>
          <p:nvPr/>
        </p:nvSpPr>
        <p:spPr>
          <a:xfrm rot="-5400000">
            <a:off x="4462200" y="2292150"/>
            <a:ext cx="823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2ba41a14c9d_3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49" name="Google Shape;249;g2ba41a14c9d_3_34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Component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ba41a14c9d_3_34"/>
          <p:cNvSpPr txBox="1"/>
          <p:nvPr/>
        </p:nvSpPr>
        <p:spPr>
          <a:xfrm>
            <a:off x="420225" y="1092575"/>
            <a:ext cx="448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Prediction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2ba41a14c9d_3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15951"/>
            <a:ext cx="4881025" cy="32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ba41a14c9d_3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0725" y="2771198"/>
            <a:ext cx="3596825" cy="33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ba41a14c9d_3_34"/>
          <p:cNvSpPr txBox="1"/>
          <p:nvPr/>
        </p:nvSpPr>
        <p:spPr>
          <a:xfrm>
            <a:off x="1411950" y="1714500"/>
            <a:ext cx="5715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["yawn", "no_yawn", "Closed", "Open"].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a565f38e7_0_0"/>
          <p:cNvSpPr txBox="1"/>
          <p:nvPr/>
        </p:nvSpPr>
        <p:spPr>
          <a:xfrm>
            <a:off x="1994975" y="6248400"/>
            <a:ext cx="571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crash detection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ba565f38e7_0_0"/>
          <p:cNvSpPr txBox="1"/>
          <p:nvPr>
            <p:ph idx="10" type="dt"/>
          </p:nvPr>
        </p:nvSpPr>
        <p:spPr>
          <a:xfrm>
            <a:off x="3561568" y="6492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261" name="Google Shape;261;g2ba565f38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875" y="0"/>
            <a:ext cx="9621174" cy="63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/>
        </p:nvSpPr>
        <p:spPr>
          <a:xfrm>
            <a:off x="710250" y="1392186"/>
            <a:ext cx="7723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2354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Selection</a:t>
            </a:r>
            <a:endParaRPr sz="2600"/>
          </a:p>
          <a:p>
            <a:pPr indent="-42354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Crash Detection Algorithms</a:t>
            </a:r>
            <a:endParaRPr sz="2600"/>
          </a:p>
          <a:p>
            <a:pPr indent="-42354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Determination</a:t>
            </a:r>
            <a:endParaRPr sz="2600"/>
          </a:p>
          <a:p>
            <a:pPr indent="-42354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Processing</a:t>
            </a:r>
            <a:endParaRPr sz="2600"/>
          </a:p>
          <a:p>
            <a:pPr indent="-42354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Unit</a:t>
            </a:r>
            <a:endParaRPr sz="2600"/>
          </a:p>
          <a:p>
            <a:pPr indent="-42354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and Notification</a:t>
            </a:r>
            <a:endParaRPr sz="2600"/>
          </a:p>
          <a:p>
            <a:pPr indent="-423544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Vehicle Systems</a:t>
            </a:r>
            <a:endParaRPr b="0" i="1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1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268" name="Google Shape;2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69" name="Google Shape;269;p21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10" type="dt"/>
          </p:nvPr>
        </p:nvSpPr>
        <p:spPr>
          <a:xfrm>
            <a:off x="3597606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36" y="1872398"/>
            <a:ext cx="4026746" cy="29726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8920" y="1856886"/>
            <a:ext cx="4162801" cy="2957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22"/>
          <p:cNvSpPr txBox="1"/>
          <p:nvPr/>
        </p:nvSpPr>
        <p:spPr>
          <a:xfrm>
            <a:off x="1199521" y="5055236"/>
            <a:ext cx="21643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From MPU6050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6025019" y="5008700"/>
            <a:ext cx="20746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Readings from Neo 6M </a:t>
            </a:r>
            <a:endParaRPr/>
          </a:p>
        </p:txBody>
      </p:sp>
      <p:pic>
        <p:nvPicPr>
          <p:cNvPr id="279" name="Google Shape;2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80" name="Google Shape;280;p22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/>
        </p:nvSpPr>
        <p:spPr>
          <a:xfrm>
            <a:off x="400800" y="1325175"/>
            <a:ext cx="8342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500"/>
              <a:buChar char="●"/>
            </a:pPr>
            <a:r>
              <a:rPr i="0" lang="en-US" sz="2500" u="none" cap="none" strike="noStrike">
                <a:solidFill>
                  <a:srgbClr val="050505"/>
                </a:solidFill>
              </a:rPr>
              <a:t>The system detects crash and send notification to rescue center after confirmation from mobile application.</a:t>
            </a:r>
            <a:endParaRPr i="1" sz="2500" u="none" cap="none" strike="noStrike">
              <a:solidFill>
                <a:schemeClr val="dk1"/>
              </a:solidFill>
            </a:endParaRPr>
          </a:p>
        </p:txBody>
      </p:sp>
      <p:sp>
        <p:nvSpPr>
          <p:cNvPr id="286" name="Google Shape;286;p23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88" name="Google Shape;288;p23"/>
          <p:cNvSpPr txBox="1"/>
          <p:nvPr/>
        </p:nvSpPr>
        <p:spPr>
          <a:xfrm>
            <a:off x="1605300" y="0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</a:t>
            </a: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241650" y="2804925"/>
            <a:ext cx="8660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500"/>
              <a:buChar char="●"/>
            </a:pPr>
            <a:r>
              <a:rPr lang="en-US" sz="2500">
                <a:solidFill>
                  <a:srgbClr val="050505"/>
                </a:solidFill>
              </a:rPr>
              <a:t>T</a:t>
            </a:r>
            <a:r>
              <a:rPr i="0" lang="en-US" sz="2500" u="none" cap="none" strike="noStrike">
                <a:solidFill>
                  <a:srgbClr val="050505"/>
                </a:solidFill>
              </a:rPr>
              <a:t>he crash detection system has shown promising results in term of accuracy,</a:t>
            </a:r>
            <a:r>
              <a:rPr lang="en-US" sz="2500">
                <a:solidFill>
                  <a:srgbClr val="050505"/>
                </a:solidFill>
              </a:rPr>
              <a:t> </a:t>
            </a:r>
            <a:r>
              <a:rPr i="0" lang="en-US" sz="2500" u="none" cap="none" strike="noStrike">
                <a:solidFill>
                  <a:srgbClr val="050505"/>
                </a:solidFill>
              </a:rPr>
              <a:t>respo</a:t>
            </a:r>
            <a:r>
              <a:rPr i="0" lang="en-US" sz="2500" u="none" cap="none" strike="noStrike">
                <a:solidFill>
                  <a:srgbClr val="050505"/>
                </a:solidFill>
              </a:rPr>
              <a:t>nse time</a:t>
            </a:r>
            <a:r>
              <a:rPr lang="en-US" sz="2500">
                <a:solidFill>
                  <a:srgbClr val="050505"/>
                </a:solidFill>
              </a:rPr>
              <a:t> and </a:t>
            </a:r>
            <a:r>
              <a:rPr i="0" lang="en-US" sz="2500" u="none" cap="none" strike="noStrike">
                <a:solidFill>
                  <a:srgbClr val="050505"/>
                </a:solidFill>
              </a:rPr>
              <a:t> reliability significantly.</a:t>
            </a:r>
            <a:endParaRPr i="0" sz="2500" u="none" cap="none" strike="noStrike">
              <a:solidFill>
                <a:srgbClr val="050505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50505"/>
              </a:solidFill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2500"/>
              <a:buChar char="●"/>
            </a:pPr>
            <a:r>
              <a:rPr lang="en-US" sz="2500">
                <a:solidFill>
                  <a:srgbClr val="050505"/>
                </a:solidFill>
              </a:rPr>
              <a:t>Advancement in sensor technologies (LiDAR, Radar), incorporation of vehicle telematics (Speed, Breaking Pattern), and integration of ML algorithms for predictive analysis of historical data are potential areas of further improvements.</a:t>
            </a:r>
            <a:endParaRPr sz="2500">
              <a:solidFill>
                <a:srgbClr val="05050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295" name="Google Shape;2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112" y="1694988"/>
            <a:ext cx="4802627" cy="3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75" y="1695000"/>
            <a:ext cx="4148799" cy="3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298" name="Google Shape;298;p27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Snapshots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398417" y="1554481"/>
            <a:ext cx="7974874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Ahmed, M. R., Raja, M. A. Z., Ali, M. A., &amp; Islam, M. N. (2017). Development of a Crash Detection and Notification System for Vehicles. International Journal of Scientific Research in Computer Science, Engineering and Information Technology, 3(4), 1841-1847.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Kumar, N., Narayanan, N., &amp; Rana, M. S. (2018). A Wireless Crash Detection and Reporting    System for Automobiles using Arduino and GSM. International Journal of Emerging  Technologies in Engineering Research, 6(12), 83-86.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Johnson, A., Smith, B., &amp; Williams, C. (2017). A Review of Crash Detection and Emergency Notification Systems for Motor Vehicles. International Journal of Computer Science and Information Security, 15(4), 107-113.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Singh, A. K., Singh, A. K., &amp; Singh, V. K. (2017). Accident detection and alert system using accelerometer and GSM. International Journal of Innovative Technology and Research, 6(1), 137-141.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Saxena, A., Agarwal, S., Singh, H., &amp; Verma, R. (2020). A Smart Crash Detection and Alert System for Vehicles. International Journal of Innovative Technology and Exploring Engineering, 9(3), 1206-1209. </a:t>
            </a:r>
            <a:endParaRPr/>
          </a:p>
          <a:p>
            <a:pPr indent="-23114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306" name="Google Shape;306;p26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2bb5c62a77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18513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313" name="Google Shape;313;g2bb5c62a77e_0_3"/>
          <p:cNvSpPr txBox="1"/>
          <p:nvPr/>
        </p:nvSpPr>
        <p:spPr>
          <a:xfrm>
            <a:off x="1536375" y="3021150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g2bb5c62a77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41388"/>
            <a:ext cx="8839200" cy="101282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382125" y="1210225"/>
            <a:ext cx="86094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increasing number of road accidents and their impact on human lives and property, there is a critical need for advanced safety systems in vehicles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which includes:-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Swift accident detection and rescue center alert.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 live location and driver's facial images and condition.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Utilizes sensors, communication networks, and AI for facial detection.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emergency response efficiency.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76" name="Google Shape;76;p3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idx="1" type="body"/>
          </p:nvPr>
        </p:nvSpPr>
        <p:spPr>
          <a:xfrm>
            <a:off x="457200" y="1165950"/>
            <a:ext cx="82296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84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Char char="❑"/>
            </a:pPr>
            <a:r>
              <a:rPr i="1" lang="en-US" sz="2500"/>
              <a:t>How does crash detection system work?</a:t>
            </a:r>
            <a:endParaRPr b="1" i="1" sz="2500" u="sng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Sensors for Monitoring: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Cameras observe driver drowsiness by analyzing facial expressions and eye movements.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Accelerometers , GPS Sensor and SIM800L are integrated to sense the impact forces associated with a crash and sends alert.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Crash Detection Process</a:t>
            </a:r>
            <a:r>
              <a:rPr lang="en-US" sz="2500"/>
              <a:t>: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First, it verifies the event to prevent false alarms by sending notification to mobile application of driver.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If a genuine crash is confirmed, the system proceeds to alert the relevant parties.</a:t>
            </a:r>
            <a:endParaRPr sz="25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2500"/>
          </a:p>
        </p:txBody>
      </p:sp>
      <p:sp>
        <p:nvSpPr>
          <p:cNvPr id="82" name="Google Shape;82;p4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84" name="Google Shape;84;p4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7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None/>
            </a:pPr>
            <a:r>
              <a:rPr lang="en-US" sz="2500"/>
              <a:t>The Objective are:</a:t>
            </a:r>
            <a:endParaRPr sz="2500"/>
          </a:p>
          <a:p>
            <a:pPr indent="0" lvl="0" marL="47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None/>
            </a:pPr>
            <a:r>
              <a:t/>
            </a:r>
            <a:endParaRPr sz="2500"/>
          </a:p>
          <a:p>
            <a:pPr indent="-2984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❑"/>
            </a:pPr>
            <a:r>
              <a:rPr lang="en-US" sz="2500"/>
              <a:t>To design and develop a crash detection system that can accurately and timely detect crash events and, </a:t>
            </a:r>
            <a:endParaRPr sz="2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984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❑"/>
            </a:pPr>
            <a:r>
              <a:rPr lang="en-US" sz="2500"/>
              <a:t>To notify the appropriate parties </a:t>
            </a:r>
            <a:r>
              <a:rPr lang="en-US" sz="2500"/>
              <a:t>without</a:t>
            </a:r>
            <a:r>
              <a:rPr lang="en-US" sz="2500"/>
              <a:t> delay and thus, improving the vehicle and the road safety.</a:t>
            </a:r>
            <a:endParaRPr sz="25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500"/>
          </a:p>
        </p:txBody>
      </p:sp>
      <p:sp>
        <p:nvSpPr>
          <p:cNvPr id="90" name="Google Shape;90;p6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91" name="Google Shape;9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92" name="Google Shape;92;p6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" type="body"/>
          </p:nvPr>
        </p:nvSpPr>
        <p:spPr>
          <a:xfrm>
            <a:off x="457200" y="1247200"/>
            <a:ext cx="8229600" cy="4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239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460"/>
              <a:buNone/>
            </a:pPr>
            <a:r>
              <a:t/>
            </a:r>
            <a:endParaRPr sz="2450"/>
          </a:p>
          <a:p>
            <a:pPr indent="0" lvl="0" marL="7239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460"/>
              <a:buNone/>
            </a:pPr>
            <a:r>
              <a:rPr lang="en-US" sz="2450"/>
              <a:t>I</a:t>
            </a:r>
            <a:r>
              <a:rPr lang="en-US" sz="2600"/>
              <a:t>t is based on camera technology, sensor technology, detection algorithm and communication networks.</a:t>
            </a:r>
            <a:endParaRPr sz="2600"/>
          </a:p>
          <a:p>
            <a:pPr indent="0" lvl="0" marL="7239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46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Camera</a:t>
            </a:r>
            <a:r>
              <a:rPr lang="en-US" sz="2600"/>
              <a:t>:  It </a:t>
            </a:r>
            <a:r>
              <a:rPr lang="en-US" sz="2600"/>
              <a:t>continuously</a:t>
            </a:r>
            <a:r>
              <a:rPr lang="en-US" sz="2600"/>
              <a:t> scans the driver’s face to check the    drowsiness detection.</a:t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Sensor Technology</a:t>
            </a:r>
            <a:r>
              <a:rPr lang="en-US" sz="2600"/>
              <a:t>:</a:t>
            </a:r>
            <a:r>
              <a:rPr lang="en-US" sz="2600"/>
              <a:t> </a:t>
            </a:r>
            <a:r>
              <a:rPr lang="en-US" sz="2600"/>
              <a:t>Accelerometers measures acceleration and rotational movements, respectively, while GPS sensors provide location information.</a:t>
            </a:r>
            <a:endParaRPr sz="2600"/>
          </a:p>
          <a:p>
            <a:pPr indent="0" lvl="0" marL="9144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7"/>
          <p:cNvSpPr txBox="1"/>
          <p:nvPr>
            <p:ph idx="10" type="dt"/>
          </p:nvPr>
        </p:nvSpPr>
        <p:spPr>
          <a:xfrm>
            <a:off x="3713206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00" name="Google Shape;100;p7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Theory</a:t>
            </a: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41a14c9d_4_53"/>
          <p:cNvSpPr txBox="1"/>
          <p:nvPr>
            <p:ph idx="1" type="body"/>
          </p:nvPr>
        </p:nvSpPr>
        <p:spPr>
          <a:xfrm>
            <a:off x="457200" y="1075775"/>
            <a:ext cx="8229600" cy="5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Crash Event Detection</a:t>
            </a:r>
            <a:r>
              <a:rPr lang="en-US" sz="2600"/>
              <a:t>: The crash detection algorithm compares the sensor data against the predefined thresholds to determine if a crash event has occurred.</a:t>
            </a:r>
            <a:endParaRPr sz="2600"/>
          </a:p>
          <a:p>
            <a:pPr indent="0" lvl="0" marL="9144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Communication Networks</a:t>
            </a:r>
            <a:r>
              <a:rPr lang="en-US" sz="2600"/>
              <a:t>: Cellular networks communication protocols facilitate the transmission of crash notifications to relevant parties.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2ba41a14c9d_4_53"/>
          <p:cNvSpPr txBox="1"/>
          <p:nvPr>
            <p:ph idx="10" type="dt"/>
          </p:nvPr>
        </p:nvSpPr>
        <p:spPr>
          <a:xfrm>
            <a:off x="3713206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pic>
        <p:nvPicPr>
          <p:cNvPr id="107" name="Google Shape;107;g2ba41a14c9d_4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08" name="Google Shape;108;g2ba41a14c9d_4_53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Theory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idx="10" type="dt"/>
          </p:nvPr>
        </p:nvSpPr>
        <p:spPr>
          <a:xfrm>
            <a:off x="3713206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graphicFrame>
        <p:nvGraphicFramePr>
          <p:cNvPr id="114" name="Google Shape;114;p8"/>
          <p:cNvGraphicFramePr/>
          <p:nvPr/>
        </p:nvGraphicFramePr>
        <p:xfrm>
          <a:off x="342554" y="1076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{70533E16-5D11-4889-8738-0E74ECFB02BE}</a:tableStyleId>
              </a:tblPr>
              <a:tblGrid>
                <a:gridCol w="2162275"/>
                <a:gridCol w="2162275"/>
                <a:gridCol w="2162275"/>
                <a:gridCol w="2162275"/>
              </a:tblGrid>
              <a:tr h="64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Authors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 Used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Findings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146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Review of Crash Detection and Emergency Notification Systems for Motor Vehicles (2017)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Johnson et al.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Accelerometers, gyroscopes, GPS sensors, cellular networks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Emphasizes accurate crash detection and timely notification for improved emergency response.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Crash Detection and Reporting System for Vehicles using Arduino and GSM Technology (2019)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Sathiyamoorthy et al.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Accelerometer, GSM module, GPS module, Arduino Nano microcontroller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 implementation of a cost-effective crash detection system that sends notifications to emergency contacts.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46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Smart Crash Detection and Alert System for Vehicles (2020)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Saxena et al.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Accelerometer, GSM module, GPS module, Arduino Uno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to reduce response time and save lives by triggering alerts and providing real-time location information.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15" name="Google Shape;11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16" name="Google Shape;116;p8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a41a14c9d_5_13"/>
          <p:cNvSpPr txBox="1"/>
          <p:nvPr>
            <p:ph idx="10" type="dt"/>
          </p:nvPr>
        </p:nvSpPr>
        <p:spPr>
          <a:xfrm>
            <a:off x="3713206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C00000"/>
                </a:solidFill>
              </a:rPr>
              <a:t>Feb, 2024</a:t>
            </a:r>
            <a:endParaRPr/>
          </a:p>
        </p:txBody>
      </p:sp>
      <p:sp>
        <p:nvSpPr>
          <p:cNvPr id="122" name="Google Shape;122;g2ba41a14c9d_5_13"/>
          <p:cNvSpPr txBox="1"/>
          <p:nvPr/>
        </p:nvSpPr>
        <p:spPr>
          <a:xfrm>
            <a:off x="402425" y="1077850"/>
            <a:ext cx="416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sz="2500"/>
          </a:p>
        </p:txBody>
      </p:sp>
      <p:sp>
        <p:nvSpPr>
          <p:cNvPr id="123" name="Google Shape;123;g2ba41a14c9d_5_13"/>
          <p:cNvSpPr txBox="1"/>
          <p:nvPr/>
        </p:nvSpPr>
        <p:spPr>
          <a:xfrm>
            <a:off x="583903" y="1680417"/>
            <a:ext cx="8392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Drowsiness Detection: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camera module continuously detects the facial expression of the driver and thus alerting the driver using buzzer.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Crash Detection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system should accurately detect frontal collisions based on sensor data analysis.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Thresholds and Parameters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Determine the appropriate thresholds and parameters for crash detection, such as change in acceleration.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ba41a14c9d_5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4888"/>
            <a:ext cx="8839200" cy="101283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>
                <a:alpha val="84000"/>
              </a:schemeClr>
            </a:outerShdw>
          </a:effectLst>
        </p:spPr>
      </p:pic>
      <p:sp>
        <p:nvSpPr>
          <p:cNvPr id="125" name="Google Shape;125;g2ba41a14c9d_5_13"/>
          <p:cNvSpPr txBox="1"/>
          <p:nvPr/>
        </p:nvSpPr>
        <p:spPr>
          <a:xfrm>
            <a:off x="1697700" y="136575"/>
            <a:ext cx="59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Analysis </a:t>
            </a:r>
            <a:endParaRPr b="1"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Chhetri Rocks</dc:creator>
</cp:coreProperties>
</file>