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Nuni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3A1622C-C68F-48DE-9BAE-CBF440ED7576}">
  <a:tblStyle styleId="{F3A1622C-C68F-48DE-9BAE-CBF440ED75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Nunito-italic.fntdata"/><Relationship Id="rId63" Type="http://schemas.openxmlformats.org/officeDocument/2006/relationships/font" Target="fonts/Nunito-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Nunito-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andom_forest"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andom_forest"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0821d09b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0821d09b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d4f26c0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d4f26c0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Cloud systems value availability and reliability issues</a:t>
            </a:r>
            <a:endParaRPr/>
          </a:p>
          <a:p>
            <a:pPr indent="0" lvl="0" marL="45720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6508546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6508546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Related work/paper</a:t>
            </a:r>
            <a:endParaRPr/>
          </a:p>
          <a:p>
            <a:pPr indent="-298450" lvl="0" marL="457200" rtl="0" algn="l">
              <a:spcBef>
                <a:spcPts val="0"/>
              </a:spcBef>
              <a:spcAft>
                <a:spcPts val="0"/>
              </a:spcAft>
              <a:buSzPts val="1100"/>
              <a:buChar char="-"/>
            </a:pPr>
            <a:r>
              <a:rPr lang="en"/>
              <a:t>3000+ issues have been studied</a:t>
            </a:r>
            <a:endParaRPr/>
          </a:p>
          <a:p>
            <a:pPr indent="-298450" lvl="0" marL="457200" rtl="0" algn="l">
              <a:spcBef>
                <a:spcPts val="0"/>
              </a:spcBef>
              <a:spcAft>
                <a:spcPts val="0"/>
              </a:spcAft>
              <a:buSzPts val="1100"/>
              <a:buChar char="-"/>
            </a:pPr>
            <a:r>
              <a:rPr lang="en"/>
              <a:t>Reliability, performance, availability largest set of bugs</a:t>
            </a:r>
            <a:endParaRPr/>
          </a:p>
          <a:p>
            <a:pPr indent="-298450" lvl="0" marL="457200" rtl="0" algn="l">
              <a:spcBef>
                <a:spcPts val="0"/>
              </a:spcBef>
              <a:spcAft>
                <a:spcPts val="0"/>
              </a:spcAft>
              <a:buSzPts val="1100"/>
              <a:buChar char="-"/>
            </a:pPr>
            <a:r>
              <a:rPr lang="en"/>
              <a:t>Relates to any service system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Data consistency -&gt; all nodes agree on same value of data</a:t>
            </a:r>
            <a:endParaRPr/>
          </a:p>
          <a:p>
            <a:pPr indent="-298450" lvl="0" marL="457200" rtl="0" algn="l">
              <a:spcBef>
                <a:spcPts val="0"/>
              </a:spcBef>
              <a:spcAft>
                <a:spcPts val="0"/>
              </a:spcAft>
              <a:buSzPts val="1100"/>
              <a:buChar char="-"/>
            </a:pPr>
            <a:r>
              <a:rPr lang="en"/>
              <a:t>Elasticity of system usually not thouroughly tested -&gt; leads to scalability issues like data size, request load issues</a:t>
            </a:r>
            <a:endParaRPr/>
          </a:p>
          <a:p>
            <a:pPr indent="-298450" lvl="0" marL="457200" rtl="0" algn="l">
              <a:spcBef>
                <a:spcPts val="0"/>
              </a:spcBef>
              <a:spcAft>
                <a:spcPts val="0"/>
              </a:spcAft>
              <a:buSzPts val="1100"/>
              <a:buChar char="-"/>
            </a:pPr>
            <a:r>
              <a:rPr lang="en"/>
              <a:t>Topology issues -&gt; cloud protocols might not work on some network layouts  e.g. different number of nodes, racks, communication between nodes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65085467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65085467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Related work/paper</a:t>
            </a:r>
            <a:endParaRPr/>
          </a:p>
          <a:p>
            <a:pPr indent="-298450" lvl="0" marL="457200" rtl="0" algn="l">
              <a:spcBef>
                <a:spcPts val="0"/>
              </a:spcBef>
              <a:spcAft>
                <a:spcPts val="0"/>
              </a:spcAft>
              <a:buSzPts val="1100"/>
              <a:buChar char="-"/>
            </a:pPr>
            <a:r>
              <a:rPr lang="en"/>
              <a:t>3000+ issues have been studied</a:t>
            </a:r>
            <a:endParaRPr/>
          </a:p>
          <a:p>
            <a:pPr indent="-298450" lvl="0" marL="457200" rtl="0" algn="l">
              <a:spcBef>
                <a:spcPts val="0"/>
              </a:spcBef>
              <a:spcAft>
                <a:spcPts val="0"/>
              </a:spcAft>
              <a:buSzPts val="1100"/>
              <a:buChar char="-"/>
            </a:pPr>
            <a:r>
              <a:rPr lang="en"/>
              <a:t>Reliability, performance, availability largest set of bugs</a:t>
            </a:r>
            <a:endParaRPr/>
          </a:p>
          <a:p>
            <a:pPr indent="-298450" lvl="0" marL="457200" rtl="0" algn="l">
              <a:spcBef>
                <a:spcPts val="0"/>
              </a:spcBef>
              <a:spcAft>
                <a:spcPts val="0"/>
              </a:spcAft>
              <a:buSzPts val="1100"/>
              <a:buChar char="-"/>
            </a:pPr>
            <a:r>
              <a:rPr lang="en"/>
              <a:t>Relates to any service system</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Data consistency -&gt; all nodes agree on same value of data</a:t>
            </a:r>
            <a:endParaRPr/>
          </a:p>
          <a:p>
            <a:pPr indent="-298450" lvl="0" marL="457200" rtl="0" algn="l">
              <a:spcBef>
                <a:spcPts val="0"/>
              </a:spcBef>
              <a:spcAft>
                <a:spcPts val="0"/>
              </a:spcAft>
              <a:buSzPts val="1100"/>
              <a:buChar char="-"/>
            </a:pPr>
            <a:r>
              <a:rPr lang="en"/>
              <a:t>Elasticity of system usually not thouroughly tested -&gt; leads to scalability issues like data size, request load issues</a:t>
            </a:r>
            <a:endParaRPr/>
          </a:p>
          <a:p>
            <a:pPr indent="-298450" lvl="0" marL="457200" rtl="0" algn="l">
              <a:spcBef>
                <a:spcPts val="0"/>
              </a:spcBef>
              <a:spcAft>
                <a:spcPts val="0"/>
              </a:spcAft>
              <a:buSzPts val="1100"/>
              <a:buChar char="-"/>
            </a:pPr>
            <a:r>
              <a:rPr lang="en"/>
              <a:t>Topology issues -&gt; cloud protocols might not work on some network layouts  e.g. different number of nodes, racks, communication between nodes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d4f26c00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d4f26c00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(TOF) bugs that only manifest when a node crashes at a special moment. Although challenging, detecting TOF bugs is fundamental to developing highly available distributed systems.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single-point-of-failure (SPoF) / killer bugs, which can simultaneously affect multiple nodes or the entire cluster;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distributed concurrency bugs, caused by nondeterministic distributed events such as</a:t>
            </a:r>
            <a:endParaRPr/>
          </a:p>
          <a:p>
            <a:pPr indent="0" lvl="0" marL="0" rtl="0" algn="l">
              <a:spcBef>
                <a:spcPts val="0"/>
              </a:spcBef>
              <a:spcAft>
                <a:spcPts val="0"/>
              </a:spcAft>
              <a:buClr>
                <a:schemeClr val="dk1"/>
              </a:buClr>
              <a:buSzPts val="1100"/>
              <a:buFont typeface="Arial"/>
              <a:buNone/>
            </a:pPr>
            <a:r>
              <a:rPr lang="en"/>
              <a:t>message reorderings and failure timings; read-write race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6508546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6508546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(TOF) bugs that only manifest when a node crashes at a special moment. Although challenging, detecting TOF bugs is fundamental to developing highly available distributed systems.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single-point-of-failure (SPoF) / killer bugs, which can simultaneously affect multiple nodes or the entire cluster;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distributed concurrency bugs, caused by nondeterministic distributed events such as</a:t>
            </a:r>
            <a:endParaRPr/>
          </a:p>
          <a:p>
            <a:pPr indent="0" lvl="0" marL="0" rtl="0" algn="l">
              <a:spcBef>
                <a:spcPts val="0"/>
              </a:spcBef>
              <a:spcAft>
                <a:spcPts val="0"/>
              </a:spcAft>
              <a:buClr>
                <a:schemeClr val="dk1"/>
              </a:buClr>
              <a:buSzPts val="1100"/>
              <a:buFont typeface="Arial"/>
              <a:buNone/>
            </a:pPr>
            <a:r>
              <a:rPr lang="en"/>
              <a:t>message reorderings and failure timings; read-write race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0821d09b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0821d09b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those goals...</a:t>
            </a:r>
            <a:endParaRPr/>
          </a:p>
          <a:p>
            <a:pPr indent="0" lvl="0" marL="0" rtl="0" algn="l">
              <a:spcBef>
                <a:spcPts val="0"/>
              </a:spcBef>
              <a:spcAft>
                <a:spcPts val="0"/>
              </a:spcAft>
              <a:buNone/>
            </a:pPr>
            <a:r>
              <a:rPr lang="en"/>
              <a:t>How to prioritize warnings for cloud systems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0821d09b9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0821d09b9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answer research questions...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0861c34a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0861c34a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CBO (Coupling between objects)</a:t>
            </a:r>
            <a:r>
              <a:rPr lang="en" sz="1200">
                <a:solidFill>
                  <a:srgbClr val="24292E"/>
                </a:solidFill>
                <a:highlight>
                  <a:srgbClr val="FFFFFF"/>
                </a:highlight>
              </a:rPr>
              <a:t>: Counts the number of dependencies a class has. </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DIT (Depth Inheritance Tree)</a:t>
            </a:r>
            <a:r>
              <a:rPr lang="en" sz="1200">
                <a:solidFill>
                  <a:srgbClr val="24292E"/>
                </a:solidFill>
                <a:highlight>
                  <a:srgbClr val="FFFFFF"/>
                </a:highlight>
              </a:rPr>
              <a:t>: It counts the number of "fathers" a class has. All classes have DIT at least 1 (everyone inherits java.lang.Object).</a:t>
            </a:r>
            <a:endParaRPr i="1"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RFC (Response for a Class)</a:t>
            </a:r>
            <a:r>
              <a:rPr lang="en" sz="1200">
                <a:solidFill>
                  <a:srgbClr val="24292E"/>
                </a:solidFill>
                <a:highlight>
                  <a:srgbClr val="FFFFFF"/>
                </a:highlight>
              </a:rPr>
              <a:t>: Counts the number of unique method invocations in a class. </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WMC (Weight Method Class)</a:t>
            </a:r>
            <a:r>
              <a:rPr lang="en" sz="1200">
                <a:solidFill>
                  <a:srgbClr val="24292E"/>
                </a:solidFill>
                <a:highlight>
                  <a:srgbClr val="FFFFFF"/>
                </a:highlight>
              </a:rPr>
              <a:t> or </a:t>
            </a:r>
            <a:r>
              <a:rPr i="1" lang="en" sz="1200">
                <a:solidFill>
                  <a:srgbClr val="24292E"/>
                </a:solidFill>
                <a:highlight>
                  <a:srgbClr val="FFFFFF"/>
                </a:highlight>
              </a:rPr>
              <a:t>McCabe's complexity</a:t>
            </a:r>
            <a:r>
              <a:rPr lang="en" sz="1200">
                <a:solidFill>
                  <a:srgbClr val="24292E"/>
                </a:solidFill>
                <a:highlight>
                  <a:srgbClr val="FFFFFF"/>
                </a:highlight>
              </a:rPr>
              <a:t>. It counts the number of branch instructions in a class.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LOC (Lines of code)</a:t>
            </a:r>
            <a:r>
              <a:rPr lang="en" sz="1200">
                <a:solidFill>
                  <a:srgbClr val="24292E"/>
                </a:solidFill>
                <a:highlight>
                  <a:srgbClr val="FFFFFF"/>
                </a:highlight>
              </a:rPr>
              <a:t>: It counts the lines of count, ignoring empty lines. The number of lines here might be a bit different from the original file, as we use JDT's internal representation of the source code to calculate it.</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LCOM (Lack of Cohesion of Methods)</a:t>
            </a:r>
            <a:r>
              <a:rPr lang="en" sz="1200">
                <a:solidFill>
                  <a:srgbClr val="24292E"/>
                </a:solidFill>
                <a:highlight>
                  <a:srgbClr val="FFFFFF"/>
                </a:highlight>
              </a:rPr>
              <a:t>: Calculates LCOM metric. This is the very first version of metric, which is not reliable. LCOM-HS can be better (hopefully, you will send us a pull request).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d4f26c00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d4f26c00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6590b912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6590b912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CBO (Coupling between objects)</a:t>
            </a:r>
            <a:r>
              <a:rPr lang="en" sz="1200">
                <a:solidFill>
                  <a:srgbClr val="24292E"/>
                </a:solidFill>
                <a:highlight>
                  <a:srgbClr val="FFFFFF"/>
                </a:highlight>
              </a:rPr>
              <a:t>: Counts the number of dependencies a class has. The tools checks for any type used in the entire class (field declaration, method return types, variable declarations, etc). It ignores dependencies to Java itself (e.g. java.lang.String).</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DIT (Depth Inheritance Tree)</a:t>
            </a:r>
            <a:r>
              <a:rPr lang="en" sz="1200">
                <a:solidFill>
                  <a:srgbClr val="24292E"/>
                </a:solidFill>
                <a:highlight>
                  <a:srgbClr val="FFFFFF"/>
                </a:highlight>
              </a:rPr>
              <a:t>: It counts the number of "fathers" a class has. All classes have DIT at least 1 (everyone inherits java.lang.Object). In order to make it happen, classes must exist in the project (i.e. if a class depends upon X which relies in a jar/dependency file, and X depends upon other classes, DIT is counted as 2).</a:t>
            </a:r>
            <a:endParaRPr i="1"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RFC (Response for a Class)</a:t>
            </a:r>
            <a:r>
              <a:rPr lang="en" sz="1200">
                <a:solidFill>
                  <a:srgbClr val="24292E"/>
                </a:solidFill>
                <a:highlight>
                  <a:srgbClr val="FFFFFF"/>
                </a:highlight>
              </a:rPr>
              <a:t>: Counts the number of unique method invocations in a class. As invocations are resolved via static analysis, this implementation fails when a method has overloads with same number of parameters, but different types.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WMC (Weight Method Class)</a:t>
            </a:r>
            <a:r>
              <a:rPr lang="en" sz="1200">
                <a:solidFill>
                  <a:srgbClr val="24292E"/>
                </a:solidFill>
                <a:highlight>
                  <a:srgbClr val="FFFFFF"/>
                </a:highlight>
              </a:rPr>
              <a:t> or </a:t>
            </a:r>
            <a:r>
              <a:rPr i="1" lang="en" sz="1200">
                <a:solidFill>
                  <a:srgbClr val="24292E"/>
                </a:solidFill>
                <a:highlight>
                  <a:srgbClr val="FFFFFF"/>
                </a:highlight>
              </a:rPr>
              <a:t>McCabe's complexity</a:t>
            </a:r>
            <a:r>
              <a:rPr lang="en" sz="1200">
                <a:solidFill>
                  <a:srgbClr val="24292E"/>
                </a:solidFill>
                <a:highlight>
                  <a:srgbClr val="FFFFFF"/>
                </a:highlight>
              </a:rPr>
              <a:t>. It counts the number of branch instructions in a class.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LOC (Lines of code)</a:t>
            </a:r>
            <a:r>
              <a:rPr lang="en" sz="1200">
                <a:solidFill>
                  <a:srgbClr val="24292E"/>
                </a:solidFill>
                <a:highlight>
                  <a:srgbClr val="FFFFFF"/>
                </a:highlight>
              </a:rPr>
              <a:t>: It counts the lines of count, ignoring empty lines. The number of lines here might be a bit different from the original file, as we use JDT's internal representation of the source code to calculate it.</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LCOM (Lack of Cohesion of Methods)</a:t>
            </a:r>
            <a:r>
              <a:rPr lang="en" sz="1200">
                <a:solidFill>
                  <a:srgbClr val="24292E"/>
                </a:solidFill>
                <a:highlight>
                  <a:srgbClr val="FFFFFF"/>
                </a:highlight>
              </a:rPr>
              <a:t>: Calculates LCOM metric. This is the very first version of metric, which is not reliable. LCOM-HS can be better (hopefully, you will send us a pull request).</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6590b9125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6590b9125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CBO (Coupling between objects)</a:t>
            </a:r>
            <a:r>
              <a:rPr lang="en" sz="1200">
                <a:solidFill>
                  <a:srgbClr val="24292E"/>
                </a:solidFill>
                <a:highlight>
                  <a:srgbClr val="FFFFFF"/>
                </a:highlight>
              </a:rPr>
              <a:t>: Counts the number of dependencies a class has. The tools checks for any type used in the entire class (field declaration, method return types, variable declarations, etc). It ignores dependencies to Java itself (e.g. java.lang.String).</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DIT (Depth Inheritance Tree)</a:t>
            </a:r>
            <a:r>
              <a:rPr lang="en" sz="1200">
                <a:solidFill>
                  <a:srgbClr val="24292E"/>
                </a:solidFill>
                <a:highlight>
                  <a:srgbClr val="FFFFFF"/>
                </a:highlight>
              </a:rPr>
              <a:t>: It counts the number of "fathers" a class has. All classes have DIT at least 1 (everyone inherits java.lang.Object). In order to make it happen, classes must exist in the project (i.e. if a class depends upon X which relies in a jar/dependency file, and X depends upon other classes, DIT is counted as 2).</a:t>
            </a:r>
            <a:endParaRPr i="1"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RFC (Response for a Class)</a:t>
            </a:r>
            <a:r>
              <a:rPr lang="en" sz="1200">
                <a:solidFill>
                  <a:srgbClr val="24292E"/>
                </a:solidFill>
                <a:highlight>
                  <a:srgbClr val="FFFFFF"/>
                </a:highlight>
              </a:rPr>
              <a:t>: Counts the number of unique method invocations in a class. As invocations are resolved via static analysis, this implementation fails when a method has overloads with same number of parameters, but different types.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WMC (Weight Method Class)</a:t>
            </a:r>
            <a:r>
              <a:rPr lang="en" sz="1200">
                <a:solidFill>
                  <a:srgbClr val="24292E"/>
                </a:solidFill>
                <a:highlight>
                  <a:srgbClr val="FFFFFF"/>
                </a:highlight>
              </a:rPr>
              <a:t> or </a:t>
            </a:r>
            <a:r>
              <a:rPr i="1" lang="en" sz="1200">
                <a:solidFill>
                  <a:srgbClr val="24292E"/>
                </a:solidFill>
                <a:highlight>
                  <a:srgbClr val="FFFFFF"/>
                </a:highlight>
              </a:rPr>
              <a:t>McCabe's complexity</a:t>
            </a:r>
            <a:r>
              <a:rPr lang="en" sz="1200">
                <a:solidFill>
                  <a:srgbClr val="24292E"/>
                </a:solidFill>
                <a:highlight>
                  <a:srgbClr val="FFFFFF"/>
                </a:highlight>
              </a:rPr>
              <a:t>. It counts the number of branch instructions in a class.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LOC (Lines of code)</a:t>
            </a:r>
            <a:r>
              <a:rPr lang="en" sz="1200">
                <a:solidFill>
                  <a:srgbClr val="24292E"/>
                </a:solidFill>
                <a:highlight>
                  <a:srgbClr val="FFFFFF"/>
                </a:highlight>
              </a:rPr>
              <a:t>: It counts the lines of count, ignoring empty lines. The number of lines here might be a bit different from the original file, as we use JDT's internal representation of the source code to calculate it.</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LCOM (Lack of Cohesion of Methods)</a:t>
            </a:r>
            <a:r>
              <a:rPr lang="en" sz="1200">
                <a:solidFill>
                  <a:srgbClr val="24292E"/>
                </a:solidFill>
                <a:highlight>
                  <a:srgbClr val="FFFFFF"/>
                </a:highlight>
              </a:rPr>
              <a:t>: Calculates LCOM metric. This is the very first version of metric, which is not reliable. LCOM-HS can be better (hopefully, you will send us a pull request).</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6590b9125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6590b9125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CBO (Coupling between objects)</a:t>
            </a:r>
            <a:r>
              <a:rPr lang="en" sz="1200">
                <a:solidFill>
                  <a:srgbClr val="24292E"/>
                </a:solidFill>
                <a:highlight>
                  <a:srgbClr val="FFFFFF"/>
                </a:highlight>
              </a:rPr>
              <a:t>: Counts the number of dependencies a class has. The tools checks for any type used in the entire class (field declaration, method return types, variable declarations, etc). It ignores dependencies to Java itself (e.g. java.lang.String).</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DIT (Depth Inheritance Tree)</a:t>
            </a:r>
            <a:r>
              <a:rPr lang="en" sz="1200">
                <a:solidFill>
                  <a:srgbClr val="24292E"/>
                </a:solidFill>
                <a:highlight>
                  <a:srgbClr val="FFFFFF"/>
                </a:highlight>
              </a:rPr>
              <a:t>: It counts the number of "fathers" a class has. All classes have DIT at least 1 (everyone inherits java.lang.Object). In order to make it happen, classes must exist in the project (i.e. if a class depends upon X which relies in a jar/dependency file, and X depends upon other classes, DIT is counted as 2).</a:t>
            </a:r>
            <a:endParaRPr i="1"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RFC (Response for a Class)</a:t>
            </a:r>
            <a:r>
              <a:rPr lang="en" sz="1200">
                <a:solidFill>
                  <a:srgbClr val="24292E"/>
                </a:solidFill>
                <a:highlight>
                  <a:srgbClr val="FFFFFF"/>
                </a:highlight>
              </a:rPr>
              <a:t>: Counts the number of unique method invocations in a class. As invocations are resolved via static analysis, this implementation fails when a method has overloads with same number of parameters, but different types.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WMC (Weight Method Class)</a:t>
            </a:r>
            <a:r>
              <a:rPr lang="en" sz="1200">
                <a:solidFill>
                  <a:srgbClr val="24292E"/>
                </a:solidFill>
                <a:highlight>
                  <a:srgbClr val="FFFFFF"/>
                </a:highlight>
              </a:rPr>
              <a:t> or </a:t>
            </a:r>
            <a:r>
              <a:rPr i="1" lang="en" sz="1200">
                <a:solidFill>
                  <a:srgbClr val="24292E"/>
                </a:solidFill>
                <a:highlight>
                  <a:srgbClr val="FFFFFF"/>
                </a:highlight>
              </a:rPr>
              <a:t>McCabe's complexity</a:t>
            </a:r>
            <a:r>
              <a:rPr lang="en" sz="1200">
                <a:solidFill>
                  <a:srgbClr val="24292E"/>
                </a:solidFill>
                <a:highlight>
                  <a:srgbClr val="FFFFFF"/>
                </a:highlight>
              </a:rPr>
              <a:t>. It counts the number of branch instructions in a class.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LOC (Lines of code)</a:t>
            </a:r>
            <a:r>
              <a:rPr lang="en" sz="1200">
                <a:solidFill>
                  <a:srgbClr val="24292E"/>
                </a:solidFill>
                <a:highlight>
                  <a:srgbClr val="FFFFFF"/>
                </a:highlight>
              </a:rPr>
              <a:t>: It counts the lines of count, ignoring empty lines. The number of lines here might be a bit different from the original file, as we use JDT's internal representation of the source code to calculate it.</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LCOM (Lack of Cohesion of Methods)</a:t>
            </a:r>
            <a:r>
              <a:rPr lang="en" sz="1200">
                <a:solidFill>
                  <a:srgbClr val="24292E"/>
                </a:solidFill>
                <a:highlight>
                  <a:srgbClr val="FFFFFF"/>
                </a:highlight>
              </a:rPr>
              <a:t>: Calculates LCOM metric. This is the very first version of metric, which is not reliable. LCOM-HS can be better (hopefully, you will send us a pull request).</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6590b9125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6590b9125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CBO (Coupling between objects)</a:t>
            </a:r>
            <a:r>
              <a:rPr lang="en" sz="1200">
                <a:solidFill>
                  <a:srgbClr val="24292E"/>
                </a:solidFill>
                <a:highlight>
                  <a:srgbClr val="FFFFFF"/>
                </a:highlight>
              </a:rPr>
              <a:t>: Counts the number of dependencies a class has. The tools checks for any type used in the entire class (field declaration, method return types, variable declarations, etc). It ignores dependencies to Java itself (e.g. java.lang.String).</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DIT (Depth Inheritance Tree)</a:t>
            </a:r>
            <a:r>
              <a:rPr lang="en" sz="1200">
                <a:solidFill>
                  <a:srgbClr val="24292E"/>
                </a:solidFill>
                <a:highlight>
                  <a:srgbClr val="FFFFFF"/>
                </a:highlight>
              </a:rPr>
              <a:t>: It counts the number of "fathers" a class has. All classes have DIT at least 1 (everyone inherits java.lang.Object). In order to make it happen, classes must exist in the project (i.e. if a class depends upon X which relies in a jar/dependency file, and X depends upon other classes, DIT is counted as 2).</a:t>
            </a:r>
            <a:endParaRPr i="1"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RFC (Response for a Class)</a:t>
            </a:r>
            <a:r>
              <a:rPr lang="en" sz="1200">
                <a:solidFill>
                  <a:srgbClr val="24292E"/>
                </a:solidFill>
                <a:highlight>
                  <a:srgbClr val="FFFFFF"/>
                </a:highlight>
              </a:rPr>
              <a:t>: Counts the number of unique method invocations in a class. As invocations are resolved via static analysis, this implementation fails when a method has overloads with same number of parameters, but different types.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WMC (Weight Method Class)</a:t>
            </a:r>
            <a:r>
              <a:rPr lang="en" sz="1200">
                <a:solidFill>
                  <a:srgbClr val="24292E"/>
                </a:solidFill>
                <a:highlight>
                  <a:srgbClr val="FFFFFF"/>
                </a:highlight>
              </a:rPr>
              <a:t> or </a:t>
            </a:r>
            <a:r>
              <a:rPr i="1" lang="en" sz="1200">
                <a:solidFill>
                  <a:srgbClr val="24292E"/>
                </a:solidFill>
                <a:highlight>
                  <a:srgbClr val="FFFFFF"/>
                </a:highlight>
              </a:rPr>
              <a:t>McCabe's complexity</a:t>
            </a:r>
            <a:r>
              <a:rPr lang="en" sz="1200">
                <a:solidFill>
                  <a:srgbClr val="24292E"/>
                </a:solidFill>
                <a:highlight>
                  <a:srgbClr val="FFFFFF"/>
                </a:highlight>
              </a:rPr>
              <a:t>. It counts the number of branch instructions in a class.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LOC (Lines of code)</a:t>
            </a:r>
            <a:r>
              <a:rPr lang="en" sz="1200">
                <a:solidFill>
                  <a:srgbClr val="24292E"/>
                </a:solidFill>
                <a:highlight>
                  <a:srgbClr val="FFFFFF"/>
                </a:highlight>
              </a:rPr>
              <a:t>: It counts the lines of count, ignoring empty lines. The number of lines here might be a bit different from the original file, as we use JDT's internal representation of the source code to calculate it.</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LCOM (Lack of Cohesion of Methods)</a:t>
            </a:r>
            <a:r>
              <a:rPr lang="en" sz="1200">
                <a:solidFill>
                  <a:srgbClr val="24292E"/>
                </a:solidFill>
                <a:highlight>
                  <a:srgbClr val="FFFFFF"/>
                </a:highlight>
              </a:rPr>
              <a:t>: Calculates LCOM metric. This is the very first version of metric, which is not reliable. LCOM-HS can be better (hopefully, you will send us a pull request).</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6590b9125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6590b9125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CBO (Coupling between objects)</a:t>
            </a:r>
            <a:r>
              <a:rPr lang="en" sz="1200">
                <a:solidFill>
                  <a:srgbClr val="24292E"/>
                </a:solidFill>
                <a:highlight>
                  <a:srgbClr val="FFFFFF"/>
                </a:highlight>
              </a:rPr>
              <a:t>: Counts the number of dependencies a class has. The tools checks for any type used in the entire class (field declaration, method return types, variable declarations, etc). It ignores dependencies to Java itself (e.g. java.lang.String).</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DIT (Depth Inheritance Tree)</a:t>
            </a:r>
            <a:r>
              <a:rPr lang="en" sz="1200">
                <a:solidFill>
                  <a:srgbClr val="24292E"/>
                </a:solidFill>
                <a:highlight>
                  <a:srgbClr val="FFFFFF"/>
                </a:highlight>
              </a:rPr>
              <a:t>: It counts the number of "fathers" a class has. All classes have DIT at least 1 (everyone inherits java.lang.Object). In order to make it happen, classes must exist in the project (i.e. if a class depends upon X which relies in a jar/dependency file, and X depends upon other classes, DIT is counted as 2).</a:t>
            </a:r>
            <a:endParaRPr i="1"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RFC (Response for a Class)</a:t>
            </a:r>
            <a:r>
              <a:rPr lang="en" sz="1200">
                <a:solidFill>
                  <a:srgbClr val="24292E"/>
                </a:solidFill>
                <a:highlight>
                  <a:srgbClr val="FFFFFF"/>
                </a:highlight>
              </a:rPr>
              <a:t>: Counts the number of unique method invocations in a class. As invocations are resolved via static analysis, this implementation fails when a method has overloads with same number of parameters, but different types.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WMC (Weight Method Class)</a:t>
            </a:r>
            <a:r>
              <a:rPr lang="en" sz="1200">
                <a:solidFill>
                  <a:srgbClr val="24292E"/>
                </a:solidFill>
                <a:highlight>
                  <a:srgbClr val="FFFFFF"/>
                </a:highlight>
              </a:rPr>
              <a:t> or </a:t>
            </a:r>
            <a:r>
              <a:rPr i="1" lang="en" sz="1200">
                <a:solidFill>
                  <a:srgbClr val="24292E"/>
                </a:solidFill>
                <a:highlight>
                  <a:srgbClr val="FFFFFF"/>
                </a:highlight>
              </a:rPr>
              <a:t>McCabe's complexity</a:t>
            </a:r>
            <a:r>
              <a:rPr lang="en" sz="1200">
                <a:solidFill>
                  <a:srgbClr val="24292E"/>
                </a:solidFill>
                <a:highlight>
                  <a:srgbClr val="FFFFFF"/>
                </a:highlight>
              </a:rPr>
              <a:t>. It counts the number of branch instructions in a class.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LOC (Lines of code)</a:t>
            </a:r>
            <a:r>
              <a:rPr lang="en" sz="1200">
                <a:solidFill>
                  <a:srgbClr val="24292E"/>
                </a:solidFill>
                <a:highlight>
                  <a:srgbClr val="FFFFFF"/>
                </a:highlight>
              </a:rPr>
              <a:t>: It counts the lines of count, ignoring empty lines. The number of lines here might be a bit different from the original file, as we use JDT's internal representation of the source code to calculate it.</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i="1" lang="en" sz="1200">
                <a:solidFill>
                  <a:srgbClr val="24292E"/>
                </a:solidFill>
                <a:highlight>
                  <a:srgbClr val="FFFFFF"/>
                </a:highlight>
              </a:rPr>
              <a:t>LCOM (Lack of Cohesion of Methods)</a:t>
            </a:r>
            <a:r>
              <a:rPr lang="en" sz="1200">
                <a:solidFill>
                  <a:srgbClr val="24292E"/>
                </a:solidFill>
                <a:highlight>
                  <a:srgbClr val="FFFFFF"/>
                </a:highlight>
              </a:rPr>
              <a:t>: Calculates LCOM metric. This is the very first version of metric, which is not reliable. LCOM-HS can be better (hopefully, you will send us a pull request).</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d4f26c00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d4f26c00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historical analysis, using metrics as features for ML model</a:t>
            </a:r>
            <a:endParaRPr/>
          </a:p>
          <a:p>
            <a:pPr indent="0" lvl="0" marL="0" rtl="0" algn="l">
              <a:spcBef>
                <a:spcPts val="0"/>
              </a:spcBef>
              <a:spcAft>
                <a:spcPts val="0"/>
              </a:spcAft>
              <a:buNone/>
            </a:pPr>
            <a:r>
              <a:rPr lang="en"/>
              <a:t>Wmc - Weighted Method Count - more methods -&gt; more bugs</a:t>
            </a:r>
            <a:endParaRPr/>
          </a:p>
          <a:p>
            <a:pPr indent="0" lvl="0" marL="0" rtl="0" algn="l">
              <a:spcBef>
                <a:spcPts val="0"/>
              </a:spcBef>
              <a:spcAft>
                <a:spcPts val="0"/>
              </a:spcAft>
              <a:buNone/>
            </a:pPr>
            <a:r>
              <a:rPr lang="en"/>
              <a:t>DIT - Depth of Inheritance Tree - increase complexity / deeper hierarchy more methods</a:t>
            </a:r>
            <a:endParaRPr/>
          </a:p>
          <a:p>
            <a:pPr indent="0" lvl="0" marL="0" rtl="0" algn="l">
              <a:spcBef>
                <a:spcPts val="0"/>
              </a:spcBef>
              <a:spcAft>
                <a:spcPts val="0"/>
              </a:spcAft>
              <a:buNone/>
            </a:pPr>
            <a:r>
              <a:rPr lang="en"/>
              <a:t>NOC -  Number Of Children - </a:t>
            </a:r>
            <a:r>
              <a:rPr lang="en" sz="900">
                <a:solidFill>
                  <a:schemeClr val="dk1"/>
                </a:solidFill>
                <a:highlight>
                  <a:srgbClr val="FFFFFF"/>
                </a:highlight>
                <a:latin typeface="Verdana"/>
                <a:ea typeface="Verdana"/>
                <a:cs typeface="Verdana"/>
                <a:sym typeface="Verdana"/>
              </a:rPr>
              <a:t>NOC equals the number of immediate child classes derived from a base class. - high reuse - fewer bugs</a:t>
            </a:r>
            <a:endParaRPr sz="90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lang="en"/>
              <a:t>CBO- Coupling Between Objects method declared in one class used by other</a:t>
            </a:r>
            <a:endParaRPr/>
          </a:p>
          <a:p>
            <a:pPr indent="0" lvl="0" marL="0" rtl="0" algn="l">
              <a:spcBef>
                <a:spcPts val="0"/>
              </a:spcBef>
              <a:spcAft>
                <a:spcPts val="0"/>
              </a:spcAft>
              <a:buNone/>
            </a:pPr>
            <a:r>
              <a:rPr lang="en"/>
              <a:t>LCOM -Lack of Cohesion in Methods</a:t>
            </a:r>
            <a:endParaRPr/>
          </a:p>
          <a:p>
            <a:pPr indent="0" lvl="0" marL="0" rtl="0" algn="l">
              <a:spcBef>
                <a:spcPts val="0"/>
              </a:spcBef>
              <a:spcAft>
                <a:spcPts val="0"/>
              </a:spcAft>
              <a:buNone/>
            </a:pPr>
            <a:r>
              <a:rPr lang="en"/>
              <a:t>CK - Many bug prediction approaches are based on metrics</a:t>
            </a:r>
            <a:endParaRPr/>
          </a:p>
          <a:p>
            <a:pPr indent="0" lvl="0" marL="0" rtl="0" algn="l">
              <a:spcBef>
                <a:spcPts val="0"/>
              </a:spcBef>
              <a:spcAft>
                <a:spcPts val="0"/>
              </a:spcAft>
              <a:buNone/>
            </a:pPr>
            <a:r>
              <a:rPr lang="en"/>
              <a:t>LOC - Number of lines of code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d4f26c0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d4f26c0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50">
              <a:solidFill>
                <a:srgbClr val="5F5F6F"/>
              </a:solidFill>
              <a:highlight>
                <a:srgbClr val="FFFFFF"/>
              </a:highlight>
              <a:latin typeface="Nunito"/>
              <a:ea typeface="Nunito"/>
              <a:cs typeface="Nunito"/>
              <a:sym typeface="Nunito"/>
            </a:endParaRPr>
          </a:p>
          <a:p>
            <a:pPr indent="0" lvl="0" marL="0" rtl="0" algn="l">
              <a:lnSpc>
                <a:spcPct val="115000"/>
              </a:lnSpc>
              <a:spcBef>
                <a:spcPts val="1000"/>
              </a:spcBef>
              <a:spcAft>
                <a:spcPts val="1000"/>
              </a:spcAft>
              <a:buNone/>
            </a:pPr>
            <a:r>
              <a:rPr lang="en" sz="1350">
                <a:solidFill>
                  <a:srgbClr val="5F5F6F"/>
                </a:solidFill>
                <a:highlight>
                  <a:srgbClr val="FFFFFF"/>
                </a:highlight>
                <a:latin typeface="Nunito"/>
                <a:ea typeface="Nunito"/>
                <a:cs typeface="Nunito"/>
                <a:sym typeface="Nunito"/>
              </a:rPr>
              <a:t>The </a:t>
            </a:r>
            <a:r>
              <a:rPr lang="en" sz="1350">
                <a:solidFill>
                  <a:srgbClr val="F16334"/>
                </a:solidFill>
                <a:highlight>
                  <a:srgbClr val="FFFFFF"/>
                </a:highlight>
                <a:uFill>
                  <a:noFill/>
                </a:uFill>
                <a:latin typeface="Nunito"/>
                <a:ea typeface="Nunito"/>
                <a:cs typeface="Nunito"/>
                <a:sym typeface="Nunito"/>
                <a:hlinkClick r:id="rId2"/>
              </a:rPr>
              <a:t>random forest</a:t>
            </a:r>
            <a:r>
              <a:rPr lang="en" sz="1350">
                <a:solidFill>
                  <a:srgbClr val="5F5F6F"/>
                </a:solidFill>
                <a:highlight>
                  <a:srgbClr val="FFFFFF"/>
                </a:highlight>
                <a:latin typeface="Nunito"/>
                <a:ea typeface="Nunito"/>
                <a:cs typeface="Nunito"/>
                <a:sym typeface="Nunito"/>
              </a:rPr>
              <a:t> algorithm combines multiple algorithm of the same type i.e. multiple decision </a:t>
            </a:r>
            <a:r>
              <a:rPr i="1" lang="en" sz="1350">
                <a:solidFill>
                  <a:srgbClr val="5F5F6F"/>
                </a:solidFill>
                <a:highlight>
                  <a:srgbClr val="FFFFFF"/>
                </a:highlight>
                <a:latin typeface="Nunito"/>
                <a:ea typeface="Nunito"/>
                <a:cs typeface="Nunito"/>
                <a:sym typeface="Nunito"/>
              </a:rPr>
              <a:t>trees</a:t>
            </a:r>
            <a:r>
              <a:rPr lang="en" sz="1350">
                <a:solidFill>
                  <a:srgbClr val="5F5F6F"/>
                </a:solidFill>
                <a:highlight>
                  <a:srgbClr val="FFFFFF"/>
                </a:highlight>
                <a:latin typeface="Nunito"/>
                <a:ea typeface="Nunito"/>
                <a:cs typeface="Nunito"/>
                <a:sym typeface="Nunito"/>
              </a:rPr>
              <a:t>, resulting in a </a:t>
            </a:r>
            <a:r>
              <a:rPr i="1" lang="en" sz="1350">
                <a:solidFill>
                  <a:srgbClr val="5F5F6F"/>
                </a:solidFill>
                <a:highlight>
                  <a:srgbClr val="FFFFFF"/>
                </a:highlight>
                <a:latin typeface="Nunito"/>
                <a:ea typeface="Nunito"/>
                <a:cs typeface="Nunito"/>
                <a:sym typeface="Nunito"/>
              </a:rPr>
              <a:t>forest of trees</a:t>
            </a:r>
            <a:r>
              <a:rPr lang="en" sz="1350">
                <a:solidFill>
                  <a:srgbClr val="5F5F6F"/>
                </a:solidFill>
                <a:highlight>
                  <a:srgbClr val="FFFFFF"/>
                </a:highlight>
                <a:latin typeface="Nunito"/>
                <a:ea typeface="Nunito"/>
                <a:cs typeface="Nunito"/>
                <a:sym typeface="Nunito"/>
              </a:rPr>
              <a:t>, hence the name "Random Forest". The random forest algorithm can be used for both regression and classification tasks.</a:t>
            </a:r>
            <a:endParaRP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d4f26c00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d4f26c00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65085467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65085467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6590b9125_5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6590b9125_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5F5F6F"/>
                </a:solidFill>
                <a:highlight>
                  <a:srgbClr val="FFFFFF"/>
                </a:highlight>
                <a:latin typeface="Nunito"/>
                <a:ea typeface="Nunito"/>
                <a:cs typeface="Nunito"/>
                <a:sym typeface="Nunito"/>
              </a:rPr>
              <a:t>The random forest algorithm is not biased, since, there are multiple trees and each tree is trained on a subset of data. </a:t>
            </a:r>
            <a:endParaRPr sz="1350">
              <a:solidFill>
                <a:srgbClr val="5F5F6F"/>
              </a:solidFill>
              <a:highlight>
                <a:srgbClr val="FFFFFF"/>
              </a:highlight>
              <a:latin typeface="Nunito"/>
              <a:ea typeface="Nunito"/>
              <a:cs typeface="Nunito"/>
              <a:sym typeface="Nunito"/>
            </a:endParaRPr>
          </a:p>
          <a:p>
            <a:pPr indent="0" lvl="0" marL="0" rtl="0" algn="l">
              <a:spcBef>
                <a:spcPts val="0"/>
              </a:spcBef>
              <a:spcAft>
                <a:spcPts val="0"/>
              </a:spcAft>
              <a:buNone/>
            </a:pPr>
            <a:r>
              <a:rPr lang="en" sz="1350">
                <a:solidFill>
                  <a:srgbClr val="5F5F6F"/>
                </a:solidFill>
                <a:highlight>
                  <a:srgbClr val="FFFFFF"/>
                </a:highlight>
                <a:latin typeface="Nunito"/>
                <a:ea typeface="Nunito"/>
                <a:cs typeface="Nunito"/>
                <a:sym typeface="Nunito"/>
              </a:rPr>
              <a:t>Random forest is a type of supervised machine learning algorithm </a:t>
            </a:r>
            <a:endParaRPr sz="1350">
              <a:solidFill>
                <a:srgbClr val="5F5F6F"/>
              </a:solidFill>
              <a:highlight>
                <a:srgbClr val="FFFFFF"/>
              </a:highlight>
              <a:latin typeface="Nunito"/>
              <a:ea typeface="Nunito"/>
              <a:cs typeface="Nunito"/>
              <a:sym typeface="Nunito"/>
            </a:endParaRPr>
          </a:p>
          <a:p>
            <a:pPr indent="0" lvl="0" marL="0" rtl="0" algn="l">
              <a:spcBef>
                <a:spcPts val="0"/>
              </a:spcBef>
              <a:spcAft>
                <a:spcPts val="0"/>
              </a:spcAft>
              <a:buNone/>
            </a:pPr>
            <a:r>
              <a:rPr lang="en" sz="1350">
                <a:solidFill>
                  <a:srgbClr val="5F5F6F"/>
                </a:solidFill>
                <a:highlight>
                  <a:srgbClr val="FFFFFF"/>
                </a:highlight>
                <a:latin typeface="Nunito"/>
                <a:ea typeface="Nunito"/>
                <a:cs typeface="Nunito"/>
                <a:sym typeface="Nunito"/>
              </a:rPr>
              <a:t>a type of learning where you join different types of algorithms or same algorithm multiple times to form a more powerful prediction model. </a:t>
            </a:r>
            <a:endParaRPr sz="1350">
              <a:solidFill>
                <a:srgbClr val="5F5F6F"/>
              </a:solidFill>
              <a:highlight>
                <a:srgbClr val="FFFFFF"/>
              </a:highlight>
              <a:latin typeface="Nunito"/>
              <a:ea typeface="Nunito"/>
              <a:cs typeface="Nunito"/>
              <a:sym typeface="Nunito"/>
            </a:endParaRPr>
          </a:p>
          <a:p>
            <a:pPr indent="0" lvl="0" marL="0" rtl="0" algn="l">
              <a:spcBef>
                <a:spcPts val="0"/>
              </a:spcBef>
              <a:spcAft>
                <a:spcPts val="0"/>
              </a:spcAft>
              <a:buNone/>
            </a:pPr>
            <a:r>
              <a:rPr lang="en" sz="1350">
                <a:solidFill>
                  <a:srgbClr val="5F5F6F"/>
                </a:solidFill>
                <a:highlight>
                  <a:srgbClr val="FFFFFF"/>
                </a:highlight>
                <a:latin typeface="Nunito"/>
                <a:ea typeface="Nunito"/>
                <a:cs typeface="Nunito"/>
                <a:sym typeface="Nunito"/>
              </a:rPr>
              <a:t>The </a:t>
            </a:r>
            <a:r>
              <a:rPr lang="en" sz="1350">
                <a:solidFill>
                  <a:srgbClr val="F16334"/>
                </a:solidFill>
                <a:highlight>
                  <a:srgbClr val="FFFFFF"/>
                </a:highlight>
                <a:uFill>
                  <a:noFill/>
                </a:uFill>
                <a:latin typeface="Nunito"/>
                <a:ea typeface="Nunito"/>
                <a:cs typeface="Nunito"/>
                <a:sym typeface="Nunito"/>
                <a:hlinkClick r:id="rId2"/>
              </a:rPr>
              <a:t>random forest</a:t>
            </a:r>
            <a:r>
              <a:rPr lang="en" sz="1350">
                <a:solidFill>
                  <a:srgbClr val="5F5F6F"/>
                </a:solidFill>
                <a:highlight>
                  <a:srgbClr val="FFFFFF"/>
                </a:highlight>
                <a:latin typeface="Nunito"/>
                <a:ea typeface="Nunito"/>
                <a:cs typeface="Nunito"/>
                <a:sym typeface="Nunito"/>
              </a:rPr>
              <a:t> algorithm combines multiple algorithm of the same type i.e. multiple decision </a:t>
            </a:r>
            <a:r>
              <a:rPr i="1" lang="en" sz="1350">
                <a:solidFill>
                  <a:srgbClr val="5F5F6F"/>
                </a:solidFill>
                <a:highlight>
                  <a:srgbClr val="FFFFFF"/>
                </a:highlight>
                <a:latin typeface="Nunito"/>
                <a:ea typeface="Nunito"/>
                <a:cs typeface="Nunito"/>
                <a:sym typeface="Nunito"/>
              </a:rPr>
              <a:t>trees</a:t>
            </a:r>
            <a:r>
              <a:rPr lang="en" sz="1350">
                <a:solidFill>
                  <a:srgbClr val="5F5F6F"/>
                </a:solidFill>
                <a:highlight>
                  <a:srgbClr val="FFFFFF"/>
                </a:highlight>
                <a:latin typeface="Nunito"/>
                <a:ea typeface="Nunito"/>
                <a:cs typeface="Nunito"/>
                <a:sym typeface="Nunito"/>
              </a:rPr>
              <a:t>, resulting in a </a:t>
            </a:r>
            <a:r>
              <a:rPr i="1" lang="en" sz="1350">
                <a:solidFill>
                  <a:srgbClr val="5F5F6F"/>
                </a:solidFill>
                <a:highlight>
                  <a:srgbClr val="FFFFFF"/>
                </a:highlight>
                <a:latin typeface="Nunito"/>
                <a:ea typeface="Nunito"/>
                <a:cs typeface="Nunito"/>
                <a:sym typeface="Nunito"/>
              </a:rPr>
              <a:t>forest of trees</a:t>
            </a:r>
            <a:r>
              <a:rPr lang="en" sz="1350">
                <a:solidFill>
                  <a:srgbClr val="5F5F6F"/>
                </a:solidFill>
                <a:highlight>
                  <a:srgbClr val="FFFFFF"/>
                </a:highlight>
                <a:latin typeface="Nunito"/>
                <a:ea typeface="Nunito"/>
                <a:cs typeface="Nunito"/>
                <a:sym typeface="Nunito"/>
              </a:rPr>
              <a:t>, hence the name "Random Forest".</a:t>
            </a:r>
            <a:endParaRPr sz="1350">
              <a:solidFill>
                <a:srgbClr val="5F5F6F"/>
              </a:solidFill>
              <a:highlight>
                <a:srgbClr val="FFFFFF"/>
              </a:highlight>
              <a:latin typeface="Nunito"/>
              <a:ea typeface="Nunito"/>
              <a:cs typeface="Nunito"/>
              <a:sym typeface="Nuni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d69f0ff7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d69f0ff7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0821d09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0821d09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d69f0ff7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d69f0ff7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behaviour due to resampling.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65085467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65085467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6590b9125_5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6590b9125_5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6590b9125_5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6590b9125_5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d4f26c00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d4f26c00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7c425c28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c425c2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Precision due to</a:t>
            </a:r>
            <a:endParaRPr/>
          </a:p>
          <a:p>
            <a:pPr indent="-298450" lvl="0" marL="457200" rtl="0" algn="l">
              <a:spcBef>
                <a:spcPts val="0"/>
              </a:spcBef>
              <a:spcAft>
                <a:spcPts val="0"/>
              </a:spcAft>
              <a:buSzPts val="1100"/>
              <a:buChar char="-"/>
            </a:pPr>
            <a:r>
              <a:rPr lang="en"/>
              <a:t>Some warnings not perceived as problematic</a:t>
            </a:r>
            <a:endParaRPr/>
          </a:p>
          <a:p>
            <a:pPr indent="-298450" lvl="0" marL="457200" rtl="0" algn="l">
              <a:spcBef>
                <a:spcPts val="0"/>
              </a:spcBef>
              <a:spcAft>
                <a:spcPts val="0"/>
              </a:spcAft>
              <a:buSzPts val="1100"/>
              <a:buChar char="-"/>
            </a:pPr>
            <a:r>
              <a:rPr lang="en"/>
              <a:t>Some warnings do matter less in some contexts (locally, CI, code review)</a:t>
            </a:r>
            <a:endParaRPr/>
          </a:p>
          <a:p>
            <a:pPr indent="-298450" lvl="0" marL="457200" rtl="0" algn="l">
              <a:spcBef>
                <a:spcPts val="0"/>
              </a:spcBef>
              <a:spcAft>
                <a:spcPts val="0"/>
              </a:spcAft>
              <a:buSzPts val="1100"/>
              <a:buChar char="-"/>
            </a:pPr>
            <a:r>
              <a:rPr lang="en"/>
              <a:t>Overall only around 10% of warnings are removed during bug fixing [5]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improve precision -&gt; prioritization</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c425c284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c425c284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d69f0f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d69f0f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6d69f0f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d69f0f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Active -&gt; not deprecated, archived</a:t>
            </a:r>
            <a:endParaRPr/>
          </a:p>
          <a:p>
            <a:pPr indent="0" lvl="0" marL="0" rtl="0" algn="l">
              <a:spcBef>
                <a:spcPts val="0"/>
              </a:spcBef>
              <a:spcAft>
                <a:spcPts val="0"/>
              </a:spcAft>
              <a:buNone/>
            </a:pPr>
            <a:r>
              <a:rPr lang="en"/>
              <a:t>E.g. detection of deadlocks vs. unused arguments in function declarations</a:t>
            </a:r>
            <a:endParaRPr/>
          </a:p>
          <a:p>
            <a:pPr indent="0" lvl="0" marL="0" rtl="0" algn="l">
              <a:spcBef>
                <a:spcPts val="0"/>
              </a:spcBef>
              <a:spcAft>
                <a:spcPts val="0"/>
              </a:spcAft>
              <a:buNone/>
            </a:pPr>
            <a:r>
              <a:rPr lang="en"/>
              <a:t>Only a few </a:t>
            </a:r>
            <a:r>
              <a:rPr lang="en"/>
              <a:t>ASATs cover a variety of code issues</a:t>
            </a:r>
            <a:endParaRPr/>
          </a:p>
          <a:p>
            <a:pPr indent="0" lvl="0" marL="0" rtl="0" algn="l">
              <a:spcBef>
                <a:spcPts val="0"/>
              </a:spcBef>
              <a:spcAft>
                <a:spcPts val="0"/>
              </a:spcAft>
              <a:buNone/>
            </a:pPr>
            <a:r>
              <a:rPr lang="en"/>
              <a:t>Linter aggregators: which linters to enable/disable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6d69f0f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d69f0f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Readabiliy: flag code that is not easy to understand, code that impacts clarity in a negative way, also concerned with coding style issues</a:t>
            </a:r>
            <a:endParaRPr/>
          </a:p>
          <a:p>
            <a:pPr indent="0" lvl="0" marL="0" rtl="0" algn="l">
              <a:spcBef>
                <a:spcPts val="0"/>
              </a:spcBef>
              <a:spcAft>
                <a:spcPts val="0"/>
              </a:spcAft>
              <a:buNone/>
            </a:pPr>
            <a:r>
              <a:rPr lang="en"/>
              <a:t>Efficiency: improve speed and memory usage</a:t>
            </a:r>
            <a:endParaRPr/>
          </a:p>
          <a:p>
            <a:pPr indent="0" lvl="0" marL="0" rtl="0" algn="l">
              <a:spcBef>
                <a:spcPts val="0"/>
              </a:spcBef>
              <a:spcAft>
                <a:spcPts val="0"/>
              </a:spcAft>
              <a:buNone/>
            </a:pPr>
            <a:r>
              <a:rPr lang="en"/>
              <a:t>Correctness linters: find actual defects/bugs</a:t>
            </a:r>
            <a:endParaRPr/>
          </a:p>
          <a:p>
            <a:pPr indent="0" lvl="0" marL="0" rtl="0" algn="l">
              <a:spcBef>
                <a:spcPts val="0"/>
              </a:spcBef>
              <a:spcAft>
                <a:spcPts val="0"/>
              </a:spcAft>
              <a:buNone/>
            </a:pPr>
            <a:r>
              <a:rPr lang="en"/>
              <a:t>Security: find vulnerabilities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d4e4353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d4e4353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6d69f0ff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d69f0ff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belong to readability category</a:t>
            </a:r>
            <a:endParaRPr/>
          </a:p>
          <a:p>
            <a:pPr indent="-298450" lvl="0" marL="457200" rtl="0" algn="l">
              <a:spcBef>
                <a:spcPts val="0"/>
              </a:spcBef>
              <a:spcAft>
                <a:spcPts val="0"/>
              </a:spcAft>
              <a:buSzPts val="1100"/>
              <a:buChar char="-"/>
            </a:pPr>
            <a:r>
              <a:rPr lang="en"/>
              <a:t>Whitespaces</a:t>
            </a:r>
            <a:endParaRPr/>
          </a:p>
          <a:p>
            <a:pPr indent="-298450" lvl="0" marL="457200" rtl="0" algn="l">
              <a:spcBef>
                <a:spcPts val="0"/>
              </a:spcBef>
              <a:spcAft>
                <a:spcPts val="0"/>
              </a:spcAft>
              <a:buSzPts val="1100"/>
              <a:buChar char="-"/>
            </a:pPr>
            <a:r>
              <a:rPr lang="en"/>
              <a:t>Length of functions/files</a:t>
            </a:r>
            <a:endParaRPr/>
          </a:p>
          <a:p>
            <a:pPr indent="-298450" lvl="0" marL="457200" rtl="0" algn="l">
              <a:spcBef>
                <a:spcPts val="0"/>
              </a:spcBef>
              <a:spcAft>
                <a:spcPts val="0"/>
              </a:spcAft>
              <a:buSzPts val="1100"/>
              <a:buChar char="-"/>
            </a:pPr>
            <a:r>
              <a:rPr lang="en"/>
              <a:t>Misspelled words</a:t>
            </a:r>
            <a:endParaRPr/>
          </a:p>
          <a:p>
            <a:pPr indent="0" lvl="0" marL="0" rtl="0" algn="l">
              <a:spcBef>
                <a:spcPts val="0"/>
              </a:spcBef>
              <a:spcAft>
                <a:spcPts val="0"/>
              </a:spcAft>
              <a:buNone/>
            </a:pPr>
            <a:r>
              <a:rPr lang="en"/>
              <a:t>Second largest efficiency:</a:t>
            </a:r>
            <a:endParaRPr/>
          </a:p>
          <a:p>
            <a:pPr indent="-298450" lvl="0" marL="457200" rtl="0" algn="l">
              <a:spcBef>
                <a:spcPts val="0"/>
              </a:spcBef>
              <a:spcAft>
                <a:spcPts val="0"/>
              </a:spcAft>
              <a:buSzPts val="1100"/>
              <a:buChar char="-"/>
            </a:pPr>
            <a:r>
              <a:rPr lang="en"/>
              <a:t>Unused code</a:t>
            </a:r>
            <a:endParaRPr/>
          </a:p>
          <a:p>
            <a:pPr indent="0" lvl="0" marL="0" rtl="0" algn="l">
              <a:spcBef>
                <a:spcPts val="0"/>
              </a:spcBef>
              <a:spcAft>
                <a:spcPts val="0"/>
              </a:spcAft>
              <a:buNone/>
            </a:pPr>
            <a:r>
              <a:rPr lang="en"/>
              <a:t>Smalles categories: security and correctness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d69f0ff7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d69f0ff7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manually checked whether a given project really represented a cloud system by reading the repository’s description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6d69f0ff7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d69f0ff7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70821d09b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0821d09b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47af800a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7af800a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7c425c284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7c425c284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a:t>
            </a:r>
            <a:r>
              <a:rPr lang="en"/>
              <a:t>s can be seen from the figures, some ASATs are not used in any of the projects such as ’safesql’</a:t>
            </a:r>
            <a:endParaRPr/>
          </a:p>
          <a:p>
            <a:pPr indent="0" lvl="0" marL="0" rtl="0" algn="l">
              <a:spcBef>
                <a:spcPts val="0"/>
              </a:spcBef>
              <a:spcAft>
                <a:spcPts val="0"/>
              </a:spcAft>
              <a:buClr>
                <a:schemeClr val="dk1"/>
              </a:buClr>
              <a:buSzPts val="1100"/>
              <a:buFont typeface="Arial"/>
              <a:buNone/>
            </a:pPr>
            <a:r>
              <a:rPr lang="en"/>
              <a:t>(SQL injections) or ’dingo-hunter’ (deadlocks). </a:t>
            </a:r>
            <a:endParaRPr/>
          </a:p>
          <a:p>
            <a:pPr indent="-298450" lvl="0" marL="457200" rtl="0" algn="l">
              <a:spcBef>
                <a:spcPts val="0"/>
              </a:spcBef>
              <a:spcAft>
                <a:spcPts val="0"/>
              </a:spcAft>
              <a:buSzPts val="1100"/>
              <a:buChar char="-"/>
            </a:pPr>
            <a:r>
              <a:rPr lang="en"/>
              <a:t>Most commonly used are ’unused’ (unused code),</a:t>
            </a:r>
            <a:endParaRPr/>
          </a:p>
          <a:p>
            <a:pPr indent="0" lvl="0" marL="0" rtl="0" algn="l">
              <a:spcBef>
                <a:spcPts val="0"/>
              </a:spcBef>
              <a:spcAft>
                <a:spcPts val="0"/>
              </a:spcAft>
              <a:buClr>
                <a:schemeClr val="dk1"/>
              </a:buClr>
              <a:buSzPts val="1100"/>
              <a:buFont typeface="Arial"/>
              <a:buNone/>
            </a:pPr>
            <a:r>
              <a:rPr lang="en"/>
              <a:t>’govet’ (code correctness) and ’gofmt’ (code formatting) (&gt;=70%). </a:t>
            </a:r>
            <a:endParaRPr/>
          </a:p>
          <a:p>
            <a:pPr indent="-298450" lvl="0" marL="457200" rtl="0" algn="l">
              <a:spcBef>
                <a:spcPts val="0"/>
              </a:spcBef>
              <a:spcAft>
                <a:spcPts val="0"/>
              </a:spcAft>
              <a:buSzPts val="1100"/>
              <a:buChar char="-"/>
            </a:pPr>
            <a:r>
              <a:rPr lang="en"/>
              <a:t>Wider variety of ASATs</a:t>
            </a:r>
            <a:endParaRPr/>
          </a:p>
          <a:p>
            <a:pPr indent="-298450" lvl="0" marL="457200" rtl="0" algn="l">
              <a:spcBef>
                <a:spcPts val="0"/>
              </a:spcBef>
              <a:spcAft>
                <a:spcPts val="0"/>
              </a:spcAft>
              <a:buSzPts val="1100"/>
              <a:buChar char="-"/>
            </a:pPr>
            <a:r>
              <a:rPr lang="en"/>
              <a:t>More ASATs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7c425c284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c425c284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7c425c284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7c425c284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6d69f0f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6d69f0f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How ASTs are configured on the command line</a:t>
            </a:r>
            <a:endParaRPr/>
          </a:p>
          <a:p>
            <a:pPr indent="-298450" lvl="0" marL="457200" rtl="0" algn="l">
              <a:spcBef>
                <a:spcPts val="0"/>
              </a:spcBef>
              <a:spcAft>
                <a:spcPts val="0"/>
              </a:spcAft>
              <a:buSzPts val="1100"/>
              <a:buChar char="-"/>
            </a:pPr>
            <a:r>
              <a:rPr lang="en"/>
              <a:t>Most configuration options are rarely used</a:t>
            </a:r>
            <a:endParaRPr/>
          </a:p>
          <a:p>
            <a:pPr indent="-298450" lvl="0" marL="457200" rtl="0" algn="l">
              <a:spcBef>
                <a:spcPts val="0"/>
              </a:spcBef>
              <a:spcAft>
                <a:spcPts val="0"/>
              </a:spcAft>
              <a:buSzPts val="1100"/>
              <a:buChar char="-"/>
            </a:pPr>
            <a:r>
              <a:rPr lang="en"/>
              <a:t>Some ASATs not configuration at all</a:t>
            </a:r>
            <a:endParaRPr/>
          </a:p>
          <a:p>
            <a:pPr indent="-298450" lvl="0" marL="457200" rtl="0" algn="l">
              <a:spcBef>
                <a:spcPts val="0"/>
              </a:spcBef>
              <a:spcAft>
                <a:spcPts val="0"/>
              </a:spcAft>
              <a:buSzPts val="1100"/>
              <a:buChar char="-"/>
            </a:pPr>
            <a:r>
              <a:rPr lang="en"/>
              <a:t>Most configuration options are not about disabling or enabling certain warnings</a:t>
            </a:r>
            <a:endParaRPr/>
          </a:p>
          <a:p>
            <a:pPr indent="-298450" lvl="1" marL="914400" rtl="0" algn="l">
              <a:spcBef>
                <a:spcPts val="0"/>
              </a:spcBef>
              <a:spcAft>
                <a:spcPts val="0"/>
              </a:spcAft>
              <a:buSzPts val="1100"/>
              <a:buChar char="-"/>
            </a:pPr>
            <a:r>
              <a:rPr lang="en"/>
              <a:t>Mostly about specifying which files/packages to ignore)</a:t>
            </a:r>
            <a:endParaRPr/>
          </a:p>
          <a:p>
            <a:pPr indent="-298450" lvl="1" marL="914400" rtl="0" algn="l">
              <a:spcBef>
                <a:spcPts val="0"/>
              </a:spcBef>
              <a:spcAft>
                <a:spcPts val="0"/>
              </a:spcAft>
              <a:buSzPts val="1100"/>
              <a:buChar char="-"/>
            </a:pPr>
            <a:r>
              <a:rPr lang="en"/>
              <a:t>How to ouput the warnings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6db2b4dc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6db2b4dc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d4e43535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d4e43535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76590b9125_5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76590b9125_5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70861c34a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70861c34a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70821d09b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70821d09b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70861c34a8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0861c34a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708dbc951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708dbc95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708dbc951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708dbc951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c425c28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c425c28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d4e43535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d4e43535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Char char="●"/>
            </a:pPr>
            <a:r>
              <a:rPr lang="en" sz="1000">
                <a:solidFill>
                  <a:schemeClr val="dk1"/>
                </a:solidFill>
              </a:rPr>
              <a:t>Increasing complexity of modern software systems </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large codebases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more dependencies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more instances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more users</a:t>
            </a:r>
            <a:endParaRPr sz="1000">
              <a:solidFill>
                <a:schemeClr val="dk1"/>
              </a:solidFill>
            </a:endParaRPr>
          </a:p>
          <a:p>
            <a:pPr indent="-292100" lvl="0" marL="457200" rtl="0" algn="l">
              <a:lnSpc>
                <a:spcPct val="115000"/>
              </a:lnSpc>
              <a:spcBef>
                <a:spcPts val="1000"/>
              </a:spcBef>
              <a:spcAft>
                <a:spcPts val="0"/>
              </a:spcAft>
              <a:buClr>
                <a:schemeClr val="dk1"/>
              </a:buClr>
              <a:buSzPts val="1000"/>
              <a:buChar char="●"/>
            </a:pPr>
            <a:r>
              <a:rPr lang="en" sz="1000">
                <a:solidFill>
                  <a:schemeClr val="dk1"/>
                </a:solidFill>
              </a:rPr>
              <a:t>Makes software evolution &amp; maintenance more challenging</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Complexity in adding new features</a:t>
            </a:r>
            <a:endParaRPr sz="1000">
              <a:solidFill>
                <a:schemeClr val="dk1"/>
              </a:solidFill>
            </a:endParaRPr>
          </a:p>
          <a:p>
            <a:pPr indent="-292100" lvl="1" marL="914400" rtl="0" algn="l">
              <a:lnSpc>
                <a:spcPct val="115000"/>
              </a:lnSpc>
              <a:spcBef>
                <a:spcPts val="0"/>
              </a:spcBef>
              <a:spcAft>
                <a:spcPts val="1000"/>
              </a:spcAft>
              <a:buClr>
                <a:schemeClr val="dk1"/>
              </a:buClr>
              <a:buSzPts val="1000"/>
              <a:buChar char="○"/>
            </a:pPr>
            <a:r>
              <a:rPr lang="en" sz="1000">
                <a:solidFill>
                  <a:schemeClr val="dk1"/>
                </a:solidFill>
              </a:rPr>
              <a:t>Difficulties in maintaining the code - Locating defects</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0861c34a8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0861c34a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0861c34a8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0861c34a8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31.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9.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Investigating Bug Prediction and Static Analysis Tools in the Cloud Context</a:t>
            </a:r>
            <a:endParaRPr sz="3600"/>
          </a:p>
        </p:txBody>
      </p:sp>
      <p:sp>
        <p:nvSpPr>
          <p:cNvPr id="55" name="Google Shape;55;p13"/>
          <p:cNvSpPr txBox="1"/>
          <p:nvPr>
            <p:ph idx="1" type="subTitle"/>
          </p:nvPr>
        </p:nvSpPr>
        <p:spPr>
          <a:xfrm>
            <a:off x="139775" y="2834125"/>
            <a:ext cx="8692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Anna Jancso &amp; Yasara Peiris</a:t>
            </a:r>
            <a:endParaRPr sz="1800"/>
          </a:p>
        </p:txBody>
      </p:sp>
      <p:cxnSp>
        <p:nvCxnSpPr>
          <p:cNvPr id="56" name="Google Shape;56;p13"/>
          <p:cNvCxnSpPr/>
          <p:nvPr/>
        </p:nvCxnSpPr>
        <p:spPr>
          <a:xfrm>
            <a:off x="436950" y="1549800"/>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Motivation</a:t>
            </a:r>
            <a:endParaRPr>
              <a:solidFill>
                <a:srgbClr val="000000"/>
              </a:solidFill>
            </a:endParaRPr>
          </a:p>
        </p:txBody>
      </p:sp>
      <p:sp>
        <p:nvSpPr>
          <p:cNvPr id="127" name="Google Shape;127;p22"/>
          <p:cNvSpPr txBox="1"/>
          <p:nvPr>
            <p:ph idx="1" type="body"/>
          </p:nvPr>
        </p:nvSpPr>
        <p:spPr>
          <a:xfrm>
            <a:off x="311700" y="1210175"/>
            <a:ext cx="8520600" cy="3777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Distributed computing has become backbone of computing. Cloud defects have different characteristics and are typically more difficult to detect.</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Existing static analysis tools support in contemporary projects in different tasks.</a:t>
            </a:r>
            <a:endParaRPr sz="20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Detection of defects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Design Issues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Code Style Violations</a:t>
            </a:r>
            <a:endParaRPr sz="1800">
              <a:solidFill>
                <a:srgbClr val="000000"/>
              </a:solidFill>
            </a:endParaRPr>
          </a:p>
          <a:p>
            <a:pPr indent="0" lvl="0" marL="457200" rtl="0" algn="l">
              <a:spcBef>
                <a:spcPts val="1600"/>
              </a:spcBef>
              <a:spcAft>
                <a:spcPts val="0"/>
              </a:spcAft>
              <a:buNone/>
            </a:pPr>
            <a:r>
              <a:rPr lang="en" sz="2000">
                <a:solidFill>
                  <a:srgbClr val="000000"/>
                </a:solidFill>
              </a:rPr>
              <a:t>Prioritization of warnings depending on the development context</a:t>
            </a:r>
            <a:endParaRPr sz="2000">
              <a:solidFill>
                <a:srgbClr val="000000"/>
              </a:solidFill>
            </a:endParaRPr>
          </a:p>
          <a:p>
            <a:pPr indent="0" lvl="0" marL="0" rtl="0" algn="l">
              <a:spcBef>
                <a:spcPts val="1600"/>
              </a:spcBef>
              <a:spcAft>
                <a:spcPts val="1600"/>
              </a:spcAft>
              <a:buNone/>
            </a:pPr>
            <a:r>
              <a:rPr lang="en"/>
              <a:t>	</a:t>
            </a:r>
            <a:endParaRPr/>
          </a:p>
        </p:txBody>
      </p:sp>
      <p:cxnSp>
        <p:nvCxnSpPr>
          <p:cNvPr id="128" name="Google Shape;128;p22"/>
          <p:cNvCxnSpPr/>
          <p:nvPr/>
        </p:nvCxnSpPr>
        <p:spPr>
          <a:xfrm>
            <a:off x="436950" y="1113500"/>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Related</a:t>
            </a:r>
            <a:r>
              <a:rPr lang="en">
                <a:solidFill>
                  <a:srgbClr val="000000"/>
                </a:solidFill>
              </a:rPr>
              <a:t> Work - Classes of Bugs [2]</a:t>
            </a:r>
            <a:endParaRPr>
              <a:solidFill>
                <a:srgbClr val="000000"/>
              </a:solidFill>
            </a:endParaRPr>
          </a:p>
        </p:txBody>
      </p:sp>
      <p:sp>
        <p:nvSpPr>
          <p:cNvPr id="134" name="Google Shape;134;p23"/>
          <p:cNvSpPr txBox="1"/>
          <p:nvPr>
            <p:ph idx="1" type="body"/>
          </p:nvPr>
        </p:nvSpPr>
        <p:spPr>
          <a:xfrm>
            <a:off x="311700" y="1334100"/>
            <a:ext cx="8520600" cy="36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00000"/>
              </a:solidFill>
            </a:endParaRPr>
          </a:p>
          <a:p>
            <a:pPr indent="0" lvl="0" marL="1371600" rtl="0" algn="l">
              <a:spcBef>
                <a:spcPts val="1600"/>
              </a:spcBef>
              <a:spcAft>
                <a:spcPts val="1600"/>
              </a:spcAft>
              <a:buNone/>
            </a:pPr>
            <a:r>
              <a:t/>
            </a:r>
            <a:endParaRPr/>
          </a:p>
        </p:txBody>
      </p:sp>
      <p:graphicFrame>
        <p:nvGraphicFramePr>
          <p:cNvPr id="135" name="Google Shape;135;p23"/>
          <p:cNvGraphicFramePr/>
          <p:nvPr/>
        </p:nvGraphicFramePr>
        <p:xfrm>
          <a:off x="338875" y="1268625"/>
          <a:ext cx="3000000" cy="3000000"/>
        </p:xfrm>
        <a:graphic>
          <a:graphicData uri="http://schemas.openxmlformats.org/drawingml/2006/table">
            <a:tbl>
              <a:tblPr>
                <a:noFill/>
                <a:tableStyleId>{F3A1622C-C68F-48DE-9BAE-CBF440ED7576}</a:tableStyleId>
              </a:tblPr>
              <a:tblGrid>
                <a:gridCol w="4260300"/>
                <a:gridCol w="4260300"/>
              </a:tblGrid>
              <a:tr h="830925">
                <a:tc>
                  <a:txBody>
                    <a:bodyPr/>
                    <a:lstStyle/>
                    <a:p>
                      <a:pPr indent="0" lvl="0" marL="0" rtl="0" algn="l">
                        <a:spcBef>
                          <a:spcPts val="0"/>
                        </a:spcBef>
                        <a:spcAft>
                          <a:spcPts val="0"/>
                        </a:spcAft>
                        <a:buNone/>
                      </a:pPr>
                      <a:r>
                        <a:rPr b="1" lang="en" sz="1800"/>
                        <a:t>Classification</a:t>
                      </a:r>
                      <a:endParaRPr b="1"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800"/>
                        <a:t>Labels</a:t>
                      </a:r>
                      <a:endParaRPr b="1"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r>
              <a:tr h="1069200">
                <a:tc>
                  <a:txBody>
                    <a:bodyPr/>
                    <a:lstStyle/>
                    <a:p>
                      <a:pPr indent="0" lvl="0" marL="0" rtl="0" algn="l">
                        <a:spcBef>
                          <a:spcPts val="0"/>
                        </a:spcBef>
                        <a:spcAft>
                          <a:spcPts val="0"/>
                        </a:spcAft>
                        <a:buNone/>
                      </a:pPr>
                      <a:r>
                        <a:rPr lang="en" sz="1800"/>
                        <a:t>Aspect</a:t>
                      </a:r>
                      <a:endParaRPr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Reliability, Performance, Availability,Security,Consistency, Scalability, Topology, Qos</a:t>
                      </a:r>
                      <a:endParaRPr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61625">
                <a:tc>
                  <a:txBody>
                    <a:bodyPr/>
                    <a:lstStyle/>
                    <a:p>
                      <a:pPr indent="0" lvl="0" marL="0" rtl="0" algn="l">
                        <a:spcBef>
                          <a:spcPts val="0"/>
                        </a:spcBef>
                        <a:spcAft>
                          <a:spcPts val="0"/>
                        </a:spcAft>
                        <a:buNone/>
                      </a:pPr>
                      <a:r>
                        <a:rPr lang="en" sz="1800"/>
                        <a:t>Bug scope</a:t>
                      </a:r>
                      <a:endParaRPr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Single Machine, Multiple Machines, Entire Cluster</a:t>
                      </a:r>
                      <a:endParaRPr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06775">
                <a:tc>
                  <a:txBody>
                    <a:bodyPr/>
                    <a:lstStyle/>
                    <a:p>
                      <a:pPr indent="0" lvl="0" marL="0" rtl="0" algn="l">
                        <a:spcBef>
                          <a:spcPts val="0"/>
                        </a:spcBef>
                        <a:spcAft>
                          <a:spcPts val="0"/>
                        </a:spcAft>
                        <a:buNone/>
                      </a:pPr>
                      <a:r>
                        <a:rPr lang="en" sz="1800"/>
                        <a:t>Hardware</a:t>
                      </a:r>
                      <a:endParaRPr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Core/Processor, Disk, Memory, Network</a:t>
                      </a:r>
                      <a:endParaRPr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cxnSp>
        <p:nvCxnSpPr>
          <p:cNvPr id="136" name="Google Shape;136;p23"/>
          <p:cNvCxnSpPr/>
          <p:nvPr/>
        </p:nvCxnSpPr>
        <p:spPr>
          <a:xfrm>
            <a:off x="436950" y="1084650"/>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Related</a:t>
            </a:r>
            <a:r>
              <a:rPr lang="en">
                <a:solidFill>
                  <a:srgbClr val="000000"/>
                </a:solidFill>
              </a:rPr>
              <a:t> Work - Classes of Bugs [2]</a:t>
            </a:r>
            <a:endParaRPr>
              <a:solidFill>
                <a:srgbClr val="000000"/>
              </a:solidFill>
            </a:endParaRPr>
          </a:p>
        </p:txBody>
      </p:sp>
      <p:sp>
        <p:nvSpPr>
          <p:cNvPr id="142" name="Google Shape;142;p24"/>
          <p:cNvSpPr txBox="1"/>
          <p:nvPr>
            <p:ph idx="1" type="body"/>
          </p:nvPr>
        </p:nvSpPr>
        <p:spPr>
          <a:xfrm>
            <a:off x="311700" y="1334100"/>
            <a:ext cx="8520600" cy="36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00000"/>
              </a:solidFill>
            </a:endParaRPr>
          </a:p>
          <a:p>
            <a:pPr indent="0" lvl="0" marL="1371600" rtl="0" algn="l">
              <a:spcBef>
                <a:spcPts val="1600"/>
              </a:spcBef>
              <a:spcAft>
                <a:spcPts val="1600"/>
              </a:spcAft>
              <a:buNone/>
            </a:pPr>
            <a:r>
              <a:t/>
            </a:r>
            <a:endParaRPr/>
          </a:p>
        </p:txBody>
      </p:sp>
      <p:graphicFrame>
        <p:nvGraphicFramePr>
          <p:cNvPr id="143" name="Google Shape;143;p24"/>
          <p:cNvGraphicFramePr/>
          <p:nvPr/>
        </p:nvGraphicFramePr>
        <p:xfrm>
          <a:off x="338875" y="1268625"/>
          <a:ext cx="3000000" cy="3000000"/>
        </p:xfrm>
        <a:graphic>
          <a:graphicData uri="http://schemas.openxmlformats.org/drawingml/2006/table">
            <a:tbl>
              <a:tblPr>
                <a:noFill/>
                <a:tableStyleId>{F3A1622C-C68F-48DE-9BAE-CBF440ED7576}</a:tableStyleId>
              </a:tblPr>
              <a:tblGrid>
                <a:gridCol w="4260300"/>
                <a:gridCol w="4260300"/>
              </a:tblGrid>
              <a:tr h="830925">
                <a:tc>
                  <a:txBody>
                    <a:bodyPr/>
                    <a:lstStyle/>
                    <a:p>
                      <a:pPr indent="0" lvl="0" marL="0" rtl="0" algn="l">
                        <a:spcBef>
                          <a:spcPts val="0"/>
                        </a:spcBef>
                        <a:spcAft>
                          <a:spcPts val="0"/>
                        </a:spcAft>
                        <a:buNone/>
                      </a:pPr>
                      <a:r>
                        <a:rPr b="1" lang="en" sz="1800"/>
                        <a:t>Classification</a:t>
                      </a:r>
                      <a:endParaRPr b="1"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800"/>
                        <a:t>Labels</a:t>
                      </a:r>
                      <a:endParaRPr b="1"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r>
              <a:tr h="866000">
                <a:tc>
                  <a:txBody>
                    <a:bodyPr/>
                    <a:lstStyle/>
                    <a:p>
                      <a:pPr indent="0" lvl="0" marL="0" rtl="0" algn="l">
                        <a:spcBef>
                          <a:spcPts val="0"/>
                        </a:spcBef>
                        <a:spcAft>
                          <a:spcPts val="0"/>
                        </a:spcAft>
                        <a:buNone/>
                      </a:pPr>
                      <a:r>
                        <a:rPr lang="en" sz="1800"/>
                        <a:t>HW Failure</a:t>
                      </a:r>
                      <a:endParaRPr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Corrupt, Limp, Stop</a:t>
                      </a:r>
                      <a:endParaRPr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06775">
                <a:tc>
                  <a:txBody>
                    <a:bodyPr/>
                    <a:lstStyle/>
                    <a:p>
                      <a:pPr indent="0" lvl="0" marL="0" rtl="0" algn="l">
                        <a:spcBef>
                          <a:spcPts val="0"/>
                        </a:spcBef>
                        <a:spcAft>
                          <a:spcPts val="0"/>
                        </a:spcAft>
                        <a:buNone/>
                      </a:pPr>
                      <a:r>
                        <a:rPr lang="en" sz="1800"/>
                        <a:t>Software</a:t>
                      </a:r>
                      <a:endParaRPr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Logic, Error Handling, Optimization, config, Race, Hang Space, Load</a:t>
                      </a:r>
                      <a:endParaRPr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06775">
                <a:tc>
                  <a:txBody>
                    <a:bodyPr/>
                    <a:lstStyle/>
                    <a:p>
                      <a:pPr indent="0" lvl="0" marL="0" rtl="0" algn="l">
                        <a:spcBef>
                          <a:spcPts val="0"/>
                        </a:spcBef>
                        <a:spcAft>
                          <a:spcPts val="0"/>
                        </a:spcAft>
                        <a:buNone/>
                      </a:pPr>
                      <a:r>
                        <a:rPr lang="en" sz="1800"/>
                        <a:t>Implication</a:t>
                      </a:r>
                      <a:endParaRPr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Failed Operation, Performance, Component Downtime, Data Loss,</a:t>
                      </a:r>
                      <a:endParaRPr sz="18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cxnSp>
        <p:nvCxnSpPr>
          <p:cNvPr id="144" name="Google Shape;144;p24"/>
          <p:cNvCxnSpPr/>
          <p:nvPr/>
        </p:nvCxnSpPr>
        <p:spPr>
          <a:xfrm>
            <a:off x="436950" y="1084650"/>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Google Shape;149;p25"/>
          <p:cNvPicPr preferRelativeResize="0"/>
          <p:nvPr/>
        </p:nvPicPr>
        <p:blipFill rotWithShape="1">
          <a:blip r:embed="rId3">
            <a:alphaModFix/>
          </a:blip>
          <a:srcRect b="0" l="16862" r="27265" t="6568"/>
          <a:stretch/>
        </p:blipFill>
        <p:spPr>
          <a:xfrm>
            <a:off x="3460875" y="1251525"/>
            <a:ext cx="1770025" cy="3532750"/>
          </a:xfrm>
          <a:prstGeom prst="rect">
            <a:avLst/>
          </a:prstGeom>
          <a:noFill/>
          <a:ln>
            <a:noFill/>
          </a:ln>
        </p:spPr>
      </p:pic>
      <p:sp>
        <p:nvSpPr>
          <p:cNvPr id="150" name="Google Shape;150;p25"/>
          <p:cNvSpPr/>
          <p:nvPr/>
        </p:nvSpPr>
        <p:spPr>
          <a:xfrm>
            <a:off x="5878275" y="1547473"/>
            <a:ext cx="2280852" cy="116305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Data Consistency</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p:txBody>
      </p:sp>
      <p:sp>
        <p:nvSpPr>
          <p:cNvPr id="151" name="Google Shape;151;p25"/>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Classes of Cloud Bugs [2]</a:t>
            </a:r>
            <a:endParaRPr>
              <a:solidFill>
                <a:srgbClr val="000000"/>
              </a:solidFill>
            </a:endParaRPr>
          </a:p>
        </p:txBody>
      </p:sp>
      <p:cxnSp>
        <p:nvCxnSpPr>
          <p:cNvPr id="152" name="Google Shape;152;p25"/>
          <p:cNvCxnSpPr/>
          <p:nvPr/>
        </p:nvCxnSpPr>
        <p:spPr>
          <a:xfrm>
            <a:off x="436950" y="1084650"/>
            <a:ext cx="8270100" cy="900"/>
          </a:xfrm>
          <a:prstGeom prst="straightConnector1">
            <a:avLst/>
          </a:prstGeom>
          <a:noFill/>
          <a:ln cap="flat" cmpd="sng" w="76200">
            <a:solidFill>
              <a:srgbClr val="990000"/>
            </a:solidFill>
            <a:prstDash val="solid"/>
            <a:round/>
            <a:headEnd len="med" w="med" type="none"/>
            <a:tailEnd len="med" w="med" type="none"/>
          </a:ln>
        </p:spPr>
      </p:cxnSp>
      <p:sp>
        <p:nvSpPr>
          <p:cNvPr id="153" name="Google Shape;153;p25"/>
          <p:cNvSpPr/>
          <p:nvPr/>
        </p:nvSpPr>
        <p:spPr>
          <a:xfrm>
            <a:off x="5094375" y="3336050"/>
            <a:ext cx="2822148" cy="170024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Scalability</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p:txBody>
      </p:sp>
      <p:sp>
        <p:nvSpPr>
          <p:cNvPr id="154" name="Google Shape;154;p25"/>
          <p:cNvSpPr/>
          <p:nvPr/>
        </p:nvSpPr>
        <p:spPr>
          <a:xfrm>
            <a:off x="123374" y="1251525"/>
            <a:ext cx="2380320" cy="144817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Topology</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p:txBody>
      </p:sp>
      <p:sp>
        <p:nvSpPr>
          <p:cNvPr id="155" name="Google Shape;155;p25"/>
          <p:cNvSpPr/>
          <p:nvPr/>
        </p:nvSpPr>
        <p:spPr>
          <a:xfrm>
            <a:off x="931775" y="3168775"/>
            <a:ext cx="2529144" cy="186753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Killer Bugs</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p:txBody>
      </p:sp>
      <p:sp>
        <p:nvSpPr>
          <p:cNvPr id="156" name="Google Shape;156;p25"/>
          <p:cNvSpPr txBox="1"/>
          <p:nvPr/>
        </p:nvSpPr>
        <p:spPr>
          <a:xfrm>
            <a:off x="474550" y="1776075"/>
            <a:ext cx="15462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New Layering Architecture, Rack Awareness</a:t>
            </a:r>
            <a:endParaRPr b="1" sz="1200"/>
          </a:p>
        </p:txBody>
      </p:sp>
      <p:sp>
        <p:nvSpPr>
          <p:cNvPr id="157" name="Google Shape;157;p25"/>
          <p:cNvSpPr txBox="1"/>
          <p:nvPr/>
        </p:nvSpPr>
        <p:spPr>
          <a:xfrm>
            <a:off x="1236550" y="3833475"/>
            <a:ext cx="15462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Cascading Failure, No single point of failure, Time of faults</a:t>
            </a:r>
            <a:endParaRPr b="1" sz="1200"/>
          </a:p>
        </p:txBody>
      </p:sp>
      <p:sp>
        <p:nvSpPr>
          <p:cNvPr id="158" name="Google Shape;158;p25"/>
          <p:cNvSpPr txBox="1"/>
          <p:nvPr/>
        </p:nvSpPr>
        <p:spPr>
          <a:xfrm>
            <a:off x="5518700" y="3933875"/>
            <a:ext cx="17700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Scale of cluster size, Scale of data size, </a:t>
            </a:r>
            <a:endParaRPr b="1" sz="1200"/>
          </a:p>
          <a:p>
            <a:pPr indent="0" lvl="0" marL="0" rtl="0" algn="l">
              <a:spcBef>
                <a:spcPts val="0"/>
              </a:spcBef>
              <a:spcAft>
                <a:spcPts val="0"/>
              </a:spcAft>
              <a:buNone/>
            </a:pPr>
            <a:r>
              <a:rPr b="1" lang="en" sz="1200"/>
              <a:t>Scale of Request load</a:t>
            </a:r>
            <a:endParaRPr b="1"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Classes of Cloud Bugs</a:t>
            </a:r>
            <a:r>
              <a:rPr lang="en">
                <a:solidFill>
                  <a:srgbClr val="000000"/>
                </a:solidFill>
              </a:rPr>
              <a:t> [2]</a:t>
            </a:r>
            <a:endParaRPr>
              <a:solidFill>
                <a:srgbClr val="000000"/>
              </a:solidFill>
            </a:endParaRPr>
          </a:p>
        </p:txBody>
      </p:sp>
      <p:cxnSp>
        <p:nvCxnSpPr>
          <p:cNvPr id="164" name="Google Shape;164;p26"/>
          <p:cNvCxnSpPr/>
          <p:nvPr/>
        </p:nvCxnSpPr>
        <p:spPr>
          <a:xfrm>
            <a:off x="436950" y="1084650"/>
            <a:ext cx="8270100" cy="900"/>
          </a:xfrm>
          <a:prstGeom prst="straightConnector1">
            <a:avLst/>
          </a:prstGeom>
          <a:noFill/>
          <a:ln cap="flat" cmpd="sng" w="76200">
            <a:solidFill>
              <a:srgbClr val="990000"/>
            </a:solidFill>
            <a:prstDash val="solid"/>
            <a:round/>
            <a:headEnd len="med" w="med" type="none"/>
            <a:tailEnd len="med" w="med" type="none"/>
          </a:ln>
        </p:spPr>
      </p:cxnSp>
      <p:sp>
        <p:nvSpPr>
          <p:cNvPr id="165" name="Google Shape;165;p26"/>
          <p:cNvSpPr txBox="1"/>
          <p:nvPr/>
        </p:nvSpPr>
        <p:spPr>
          <a:xfrm>
            <a:off x="436950" y="1499575"/>
            <a:ext cx="8270100" cy="3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311700" y="1288326"/>
            <a:ext cx="1840320" cy="131252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Crash Recovery Bugs</a:t>
            </a:r>
            <a:endParaRPr sz="1600"/>
          </a:p>
        </p:txBody>
      </p:sp>
      <p:sp>
        <p:nvSpPr>
          <p:cNvPr id="167" name="Google Shape;167;p26"/>
          <p:cNvSpPr/>
          <p:nvPr/>
        </p:nvSpPr>
        <p:spPr>
          <a:xfrm>
            <a:off x="436950" y="3098400"/>
            <a:ext cx="2172960" cy="154137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Distributed Concurrency Bugs</a:t>
            </a:r>
            <a:endParaRPr sz="1600"/>
          </a:p>
        </p:txBody>
      </p:sp>
      <p:sp>
        <p:nvSpPr>
          <p:cNvPr id="168" name="Google Shape;168;p26"/>
          <p:cNvSpPr/>
          <p:nvPr/>
        </p:nvSpPr>
        <p:spPr>
          <a:xfrm>
            <a:off x="2609900" y="1486550"/>
            <a:ext cx="3133404" cy="224208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Performance Bugs</a:t>
            </a:r>
            <a:endParaRPr sz="1600"/>
          </a:p>
          <a:p>
            <a:pPr indent="-330200" lvl="0" marL="457200" rtl="0" algn="l">
              <a:spcBef>
                <a:spcPts val="0"/>
              </a:spcBef>
              <a:spcAft>
                <a:spcPts val="0"/>
              </a:spcAft>
              <a:buSzPts val="1600"/>
              <a:buChar char="●"/>
            </a:pPr>
            <a:r>
              <a:rPr lang="en" sz="1600"/>
              <a:t>Throughput</a:t>
            </a:r>
            <a:endParaRPr sz="1600"/>
          </a:p>
          <a:p>
            <a:pPr indent="-330200" lvl="0" marL="457200" rtl="0" algn="l">
              <a:spcBef>
                <a:spcPts val="0"/>
              </a:spcBef>
              <a:spcAft>
                <a:spcPts val="0"/>
              </a:spcAft>
              <a:buSzPts val="1600"/>
              <a:buChar char="●"/>
            </a:pPr>
            <a:r>
              <a:rPr lang="en" sz="1600"/>
              <a:t>Invocation Time</a:t>
            </a:r>
            <a:endParaRPr sz="1600"/>
          </a:p>
          <a:p>
            <a:pPr indent="-330200" lvl="0" marL="457200" rtl="0" algn="l">
              <a:spcBef>
                <a:spcPts val="0"/>
              </a:spcBef>
              <a:spcAft>
                <a:spcPts val="0"/>
              </a:spcAft>
              <a:buSzPts val="1600"/>
              <a:buChar char="●"/>
            </a:pPr>
            <a:r>
              <a:rPr lang="en" sz="1600"/>
              <a:t>No of users impacted</a:t>
            </a:r>
            <a:endParaRPr sz="1600"/>
          </a:p>
        </p:txBody>
      </p:sp>
      <p:pic>
        <p:nvPicPr>
          <p:cNvPr id="169" name="Google Shape;169;p26"/>
          <p:cNvPicPr preferRelativeResize="0"/>
          <p:nvPr/>
        </p:nvPicPr>
        <p:blipFill rotWithShape="1">
          <a:blip r:embed="rId3">
            <a:alphaModFix/>
          </a:blip>
          <a:srcRect b="9148" l="0" r="5347" t="0"/>
          <a:stretch/>
        </p:blipFill>
        <p:spPr>
          <a:xfrm>
            <a:off x="5915100" y="1791350"/>
            <a:ext cx="3133358" cy="3214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Research Question</a:t>
            </a:r>
            <a:endParaRPr>
              <a:solidFill>
                <a:srgbClr val="000000"/>
              </a:solidFill>
            </a:endParaRPr>
          </a:p>
        </p:txBody>
      </p:sp>
      <p:sp>
        <p:nvSpPr>
          <p:cNvPr id="175" name="Google Shape;175;p27"/>
          <p:cNvSpPr txBox="1"/>
          <p:nvPr>
            <p:ph idx="1" type="body"/>
          </p:nvPr>
        </p:nvSpPr>
        <p:spPr>
          <a:xfrm>
            <a:off x="311700" y="1451975"/>
            <a:ext cx="8520600" cy="35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rPr>
              <a:t>What bugs affect cloud applications? Which metrics could be useful to predict them? Here we investigate the theories, metrics, and features enabling better bug prediction strategies.</a:t>
            </a:r>
            <a:endParaRPr sz="2000">
              <a:solidFill>
                <a:srgbClr val="000000"/>
              </a:solidFill>
            </a:endParaRPr>
          </a:p>
          <a:p>
            <a:pPr indent="0" lvl="0" marL="0" rtl="0" algn="l">
              <a:spcBef>
                <a:spcPts val="1000"/>
              </a:spcBef>
              <a:spcAft>
                <a:spcPts val="0"/>
              </a:spcAft>
              <a:buNone/>
            </a:pPr>
            <a:r>
              <a:t/>
            </a:r>
            <a:endParaRPr sz="2000">
              <a:solidFill>
                <a:srgbClr val="000000"/>
              </a:solidFill>
            </a:endParaRPr>
          </a:p>
          <a:p>
            <a:pPr indent="0" lvl="0" marL="0" rtl="0" algn="l">
              <a:spcBef>
                <a:spcPts val="1000"/>
              </a:spcBef>
              <a:spcAft>
                <a:spcPts val="0"/>
              </a:spcAft>
              <a:buClr>
                <a:schemeClr val="dk1"/>
              </a:buClr>
              <a:buSzPts val="1100"/>
              <a:buFont typeface="Arial"/>
              <a:buNone/>
            </a:pPr>
            <a:r>
              <a:rPr lang="en" sz="2000">
                <a:solidFill>
                  <a:schemeClr val="dk1"/>
                </a:solidFill>
              </a:rPr>
              <a:t>Cloud bugs and their level of predictability</a:t>
            </a:r>
            <a:endParaRPr sz="2000">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Investigate bugs  and failures  affecting the evolution of cloud application.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Investigating/experimenting potential metrics and criteria to predict such bugs</a:t>
            </a:r>
            <a:endParaRPr sz="2000">
              <a:solidFill>
                <a:srgbClr val="000000"/>
              </a:solidFill>
            </a:endParaRPr>
          </a:p>
        </p:txBody>
      </p:sp>
      <p:cxnSp>
        <p:nvCxnSpPr>
          <p:cNvPr id="176" name="Google Shape;176;p27"/>
          <p:cNvCxnSpPr/>
          <p:nvPr/>
        </p:nvCxnSpPr>
        <p:spPr>
          <a:xfrm>
            <a:off x="436950" y="1113500"/>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Methodology - RQ1 (defect prediction)</a:t>
            </a:r>
            <a:endParaRPr>
              <a:solidFill>
                <a:srgbClr val="000000"/>
              </a:solidFill>
            </a:endParaRPr>
          </a:p>
        </p:txBody>
      </p:sp>
      <p:sp>
        <p:nvSpPr>
          <p:cNvPr id="182" name="Google Shape;182;p28"/>
          <p:cNvSpPr txBox="1"/>
          <p:nvPr>
            <p:ph idx="1" type="body"/>
          </p:nvPr>
        </p:nvSpPr>
        <p:spPr>
          <a:xfrm>
            <a:off x="311700" y="1072100"/>
            <a:ext cx="8520600" cy="373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Find a</a:t>
            </a:r>
            <a:r>
              <a:rPr lang="en" sz="2000">
                <a:solidFill>
                  <a:srgbClr val="000000"/>
                </a:solidFill>
              </a:rPr>
              <a:t> cloud project</a:t>
            </a:r>
            <a:endParaRPr sz="2000">
              <a:solidFill>
                <a:srgbClr val="000000"/>
              </a:solidFill>
            </a:endParaRPr>
          </a:p>
          <a:p>
            <a:pPr indent="-355600" lvl="0" marL="457200" rtl="0" algn="l">
              <a:lnSpc>
                <a:spcPct val="150000"/>
              </a:lnSpc>
              <a:spcBef>
                <a:spcPts val="1000"/>
              </a:spcBef>
              <a:spcAft>
                <a:spcPts val="0"/>
              </a:spcAft>
              <a:buClr>
                <a:srgbClr val="000000"/>
              </a:buClr>
              <a:buSzPts val="2000"/>
              <a:buChar char="●"/>
            </a:pPr>
            <a:r>
              <a:rPr lang="en" sz="2000">
                <a:solidFill>
                  <a:srgbClr val="000000"/>
                </a:solidFill>
              </a:rPr>
              <a:t>Investigate defects occurring between releases of these projects</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en" sz="2000">
                <a:solidFill>
                  <a:srgbClr val="000000"/>
                </a:solidFill>
              </a:rPr>
              <a:t>Define metrics that could predict such defects</a:t>
            </a:r>
            <a:endParaRPr sz="2000">
              <a:solidFill>
                <a:srgbClr val="000000"/>
              </a:solidFill>
            </a:endParaRPr>
          </a:p>
          <a:p>
            <a:pPr indent="-355600" lvl="0" marL="457200" rtl="0" algn="l">
              <a:spcBef>
                <a:spcPts val="1000"/>
              </a:spcBef>
              <a:spcAft>
                <a:spcPts val="0"/>
              </a:spcAft>
              <a:buClr>
                <a:srgbClr val="000000"/>
              </a:buClr>
              <a:buSzPts val="2000"/>
              <a:buChar char="●"/>
            </a:pPr>
            <a:r>
              <a:rPr lang="en" sz="2000">
                <a:solidFill>
                  <a:srgbClr val="000000"/>
                </a:solidFill>
              </a:rPr>
              <a:t>Compute source-code file-based metrics </a:t>
            </a:r>
            <a:endParaRPr sz="2000">
              <a:solidFill>
                <a:srgbClr val="000000"/>
              </a:solidFill>
            </a:endParaRPr>
          </a:p>
          <a:p>
            <a:pPr indent="-355600" lvl="0" marL="457200" rtl="0" algn="l">
              <a:spcBef>
                <a:spcPts val="1000"/>
              </a:spcBef>
              <a:spcAft>
                <a:spcPts val="1000"/>
              </a:spcAft>
              <a:buClr>
                <a:srgbClr val="000000"/>
              </a:buClr>
              <a:buSzPts val="2000"/>
              <a:buChar char="●"/>
            </a:pPr>
            <a:r>
              <a:rPr lang="en" sz="2000">
                <a:solidFill>
                  <a:srgbClr val="000000"/>
                </a:solidFill>
              </a:rPr>
              <a:t>Use basic bug prediction pipeline to figure out important features in bug prediction in cloud context.</a:t>
            </a:r>
            <a:endParaRPr sz="2000">
              <a:solidFill>
                <a:srgbClr val="000000"/>
              </a:solidFill>
            </a:endParaRPr>
          </a:p>
        </p:txBody>
      </p:sp>
      <p:cxnSp>
        <p:nvCxnSpPr>
          <p:cNvPr id="183" name="Google Shape;183;p28"/>
          <p:cNvCxnSpPr/>
          <p:nvPr/>
        </p:nvCxnSpPr>
        <p:spPr>
          <a:xfrm>
            <a:off x="436950" y="865325"/>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idx="1" type="body"/>
          </p:nvPr>
        </p:nvSpPr>
        <p:spPr>
          <a:xfrm>
            <a:off x="311700" y="1322125"/>
            <a:ext cx="5533800" cy="3246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CK Metrics</a:t>
            </a:r>
            <a:endParaRPr sz="2000">
              <a:solidFill>
                <a:srgbClr val="000000"/>
              </a:solidFill>
            </a:endParaRPr>
          </a:p>
          <a:p>
            <a:pPr indent="-355600" lvl="1" marL="914400" rtl="0" algn="l">
              <a:spcBef>
                <a:spcPts val="1000"/>
              </a:spcBef>
              <a:spcAft>
                <a:spcPts val="0"/>
              </a:spcAft>
              <a:buClr>
                <a:srgbClr val="000000"/>
              </a:buClr>
              <a:buSzPts val="2000"/>
              <a:buChar char="○"/>
            </a:pPr>
            <a:r>
              <a:rPr lang="en" sz="2000">
                <a:solidFill>
                  <a:srgbClr val="000000"/>
                </a:solidFill>
              </a:rPr>
              <a:t>LOC (lines of code)</a:t>
            </a:r>
            <a:endParaRPr sz="2000">
              <a:solidFill>
                <a:srgbClr val="000000"/>
              </a:solidFill>
            </a:endParaRPr>
          </a:p>
          <a:p>
            <a:pPr indent="-355600" lvl="1" marL="914400" rtl="0" algn="l">
              <a:spcBef>
                <a:spcPts val="1000"/>
              </a:spcBef>
              <a:spcAft>
                <a:spcPts val="0"/>
              </a:spcAft>
              <a:buClr>
                <a:srgbClr val="000000"/>
              </a:buClr>
              <a:buSzPts val="2000"/>
              <a:buChar char="○"/>
            </a:pPr>
            <a:r>
              <a:rPr lang="en" sz="2000">
                <a:solidFill>
                  <a:srgbClr val="000000"/>
                </a:solidFill>
              </a:rPr>
              <a:t>CBO (number of children)</a:t>
            </a:r>
            <a:endParaRPr sz="2000">
              <a:solidFill>
                <a:srgbClr val="000000"/>
              </a:solidFill>
            </a:endParaRPr>
          </a:p>
          <a:p>
            <a:pPr indent="-355600" lvl="1" marL="914400" rtl="0" algn="l">
              <a:spcBef>
                <a:spcPts val="1000"/>
              </a:spcBef>
              <a:spcAft>
                <a:spcPts val="0"/>
              </a:spcAft>
              <a:buClr>
                <a:srgbClr val="000000"/>
              </a:buClr>
              <a:buSzPts val="2000"/>
              <a:buChar char="○"/>
            </a:pPr>
            <a:r>
              <a:rPr lang="en" sz="2000">
                <a:solidFill>
                  <a:schemeClr val="dk1"/>
                </a:solidFill>
              </a:rPr>
              <a:t>WMC (Weighted methods per class)</a:t>
            </a:r>
            <a:endParaRPr sz="2000">
              <a:solidFill>
                <a:schemeClr val="dk1"/>
              </a:solidFill>
            </a:endParaRPr>
          </a:p>
          <a:p>
            <a:pPr indent="-355600" lvl="1" marL="914400" rtl="0" algn="l">
              <a:spcBef>
                <a:spcPts val="1000"/>
              </a:spcBef>
              <a:spcAft>
                <a:spcPts val="0"/>
              </a:spcAft>
              <a:buClr>
                <a:schemeClr val="dk1"/>
              </a:buClr>
              <a:buSzPts val="2000"/>
              <a:buChar char="○"/>
            </a:pPr>
            <a:r>
              <a:rPr lang="en" sz="2000">
                <a:solidFill>
                  <a:schemeClr val="dk1"/>
                </a:solidFill>
              </a:rPr>
              <a:t>RFC(Response for a class)</a:t>
            </a:r>
            <a:endParaRPr sz="2000">
              <a:solidFill>
                <a:schemeClr val="dk1"/>
              </a:solidFill>
            </a:endParaRPr>
          </a:p>
          <a:p>
            <a:pPr indent="-355600" lvl="1" marL="914400" rtl="0" algn="l">
              <a:spcBef>
                <a:spcPts val="1000"/>
              </a:spcBef>
              <a:spcAft>
                <a:spcPts val="0"/>
              </a:spcAft>
              <a:buClr>
                <a:schemeClr val="dk1"/>
              </a:buClr>
              <a:buSzPts val="2000"/>
              <a:buChar char="○"/>
            </a:pPr>
            <a:r>
              <a:rPr lang="en" sz="2000">
                <a:solidFill>
                  <a:schemeClr val="dk1"/>
                </a:solidFill>
              </a:rPr>
              <a:t>lCOM(Lack of cohesion of methods)</a:t>
            </a:r>
            <a:endParaRPr sz="2000">
              <a:solidFill>
                <a:schemeClr val="dk1"/>
              </a:solidFill>
            </a:endParaRPr>
          </a:p>
          <a:p>
            <a:pPr indent="-355600" lvl="1" marL="914400" rtl="0" algn="l">
              <a:spcBef>
                <a:spcPts val="1000"/>
              </a:spcBef>
              <a:spcAft>
                <a:spcPts val="0"/>
              </a:spcAft>
              <a:buClr>
                <a:schemeClr val="dk1"/>
              </a:buClr>
              <a:buSzPts val="2000"/>
              <a:buChar char="○"/>
            </a:pPr>
            <a:r>
              <a:rPr lang="en" sz="2000">
                <a:solidFill>
                  <a:schemeClr val="dk1"/>
                </a:solidFill>
              </a:rPr>
              <a:t>DIT(Depth Inheritence Tree)</a:t>
            </a:r>
            <a:endParaRPr sz="2000">
              <a:solidFill>
                <a:schemeClr val="dk1"/>
              </a:solidFill>
            </a:endParaRPr>
          </a:p>
          <a:p>
            <a:pPr indent="0" lvl="0" marL="0" rtl="0" algn="l">
              <a:spcBef>
                <a:spcPts val="1000"/>
              </a:spcBef>
              <a:spcAft>
                <a:spcPts val="1600"/>
              </a:spcAft>
              <a:buNone/>
            </a:pPr>
            <a:r>
              <a:t/>
            </a:r>
            <a:endParaRPr/>
          </a:p>
        </p:txBody>
      </p:sp>
      <p:sp>
        <p:nvSpPr>
          <p:cNvPr id="189" name="Google Shape;189;p29"/>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Metrics for Finding Cloud-Specific Bugs</a:t>
            </a:r>
            <a:endParaRPr>
              <a:solidFill>
                <a:srgbClr val="000000"/>
              </a:solidFill>
            </a:endParaRPr>
          </a:p>
        </p:txBody>
      </p:sp>
      <p:cxnSp>
        <p:nvCxnSpPr>
          <p:cNvPr id="190" name="Google Shape;190;p29"/>
          <p:cNvCxnSpPr/>
          <p:nvPr/>
        </p:nvCxnSpPr>
        <p:spPr>
          <a:xfrm>
            <a:off x="436950" y="865325"/>
            <a:ext cx="8270100" cy="900"/>
          </a:xfrm>
          <a:prstGeom prst="straightConnector1">
            <a:avLst/>
          </a:prstGeom>
          <a:noFill/>
          <a:ln cap="flat" cmpd="sng" w="76200">
            <a:solidFill>
              <a:srgbClr val="990000"/>
            </a:solidFill>
            <a:prstDash val="solid"/>
            <a:round/>
            <a:headEnd len="med" w="med" type="none"/>
            <a:tailEnd len="med" w="med" type="none"/>
          </a:ln>
        </p:spPr>
      </p:cxnSp>
      <p:pic>
        <p:nvPicPr>
          <p:cNvPr id="191" name="Google Shape;191;p29"/>
          <p:cNvPicPr preferRelativeResize="0"/>
          <p:nvPr/>
        </p:nvPicPr>
        <p:blipFill rotWithShape="1">
          <a:blip r:embed="rId3">
            <a:alphaModFix/>
          </a:blip>
          <a:srcRect b="0" l="13513" r="22074" t="7183"/>
          <a:stretch/>
        </p:blipFill>
        <p:spPr>
          <a:xfrm flipH="1">
            <a:off x="5845500" y="1185900"/>
            <a:ext cx="2442100" cy="3519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30"/>
          <p:cNvPicPr preferRelativeResize="0"/>
          <p:nvPr/>
        </p:nvPicPr>
        <p:blipFill>
          <a:blip r:embed="rId3">
            <a:alphaModFix/>
          </a:blip>
          <a:stretch>
            <a:fillRect/>
          </a:stretch>
        </p:blipFill>
        <p:spPr>
          <a:xfrm>
            <a:off x="2762525" y="824400"/>
            <a:ext cx="5555599" cy="4166699"/>
          </a:xfrm>
          <a:prstGeom prst="rect">
            <a:avLst/>
          </a:prstGeom>
          <a:noFill/>
          <a:ln>
            <a:noFill/>
          </a:ln>
        </p:spPr>
      </p:pic>
      <p:sp>
        <p:nvSpPr>
          <p:cNvPr id="197" name="Google Shape;197;p30"/>
          <p:cNvSpPr txBox="1"/>
          <p:nvPr>
            <p:ph type="title"/>
          </p:nvPr>
        </p:nvSpPr>
        <p:spPr>
          <a:xfrm>
            <a:off x="311700" y="1402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Defect Bug Prediction Process</a:t>
            </a:r>
            <a:endParaRPr>
              <a:solidFill>
                <a:srgbClr val="000000"/>
              </a:solidFill>
            </a:endParaRPr>
          </a:p>
        </p:txBody>
      </p:sp>
      <p:cxnSp>
        <p:nvCxnSpPr>
          <p:cNvPr id="198" name="Google Shape;198;p30"/>
          <p:cNvCxnSpPr/>
          <p:nvPr/>
        </p:nvCxnSpPr>
        <p:spPr>
          <a:xfrm>
            <a:off x="436950" y="712925"/>
            <a:ext cx="8270100" cy="900"/>
          </a:xfrm>
          <a:prstGeom prst="straightConnector1">
            <a:avLst/>
          </a:prstGeom>
          <a:noFill/>
          <a:ln cap="flat" cmpd="sng" w="76200">
            <a:solidFill>
              <a:srgbClr val="990000"/>
            </a:solidFill>
            <a:prstDash val="solid"/>
            <a:round/>
            <a:headEnd len="med" w="med" type="none"/>
            <a:tailEnd len="med" w="med" type="none"/>
          </a:ln>
        </p:spPr>
      </p:cxnSp>
      <p:pic>
        <p:nvPicPr>
          <p:cNvPr id="199" name="Google Shape;199;p30"/>
          <p:cNvPicPr preferRelativeResize="0"/>
          <p:nvPr/>
        </p:nvPicPr>
        <p:blipFill rotWithShape="1">
          <a:blip r:embed="rId4">
            <a:alphaModFix/>
          </a:blip>
          <a:srcRect b="0" l="23342" r="19162" t="0"/>
          <a:stretch/>
        </p:blipFill>
        <p:spPr>
          <a:xfrm>
            <a:off x="728100" y="992400"/>
            <a:ext cx="2202426" cy="3830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2708475" y="3659275"/>
            <a:ext cx="6060000" cy="9831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rgbClr val="000000"/>
                </a:solidFill>
              </a:rPr>
              <a:t>Data </a:t>
            </a:r>
            <a:r>
              <a:rPr lang="en" sz="5000">
                <a:solidFill>
                  <a:srgbClr val="000000"/>
                </a:solidFill>
              </a:rPr>
              <a:t>Preparation</a:t>
            </a:r>
            <a:r>
              <a:rPr lang="en" sz="5000">
                <a:solidFill>
                  <a:srgbClr val="000000"/>
                </a:solidFill>
              </a:rPr>
              <a:t> </a:t>
            </a:r>
            <a:endParaRPr sz="5000">
              <a:solidFill>
                <a:srgbClr val="000000"/>
              </a:solidFill>
            </a:endParaRPr>
          </a:p>
        </p:txBody>
      </p:sp>
      <p:cxnSp>
        <p:nvCxnSpPr>
          <p:cNvPr id="205" name="Google Shape;205;p31"/>
          <p:cNvCxnSpPr/>
          <p:nvPr/>
        </p:nvCxnSpPr>
        <p:spPr>
          <a:xfrm>
            <a:off x="498375" y="4765175"/>
            <a:ext cx="8270100" cy="900"/>
          </a:xfrm>
          <a:prstGeom prst="straightConnector1">
            <a:avLst/>
          </a:prstGeom>
          <a:noFill/>
          <a:ln cap="flat" cmpd="sng" w="76200">
            <a:solidFill>
              <a:srgbClr val="990000"/>
            </a:solidFill>
            <a:prstDash val="solid"/>
            <a:round/>
            <a:headEnd len="med" w="med" type="none"/>
            <a:tailEnd len="med" w="med" type="none"/>
          </a:ln>
        </p:spPr>
      </p:cxnSp>
      <p:pic>
        <p:nvPicPr>
          <p:cNvPr id="206" name="Google Shape;206;p31"/>
          <p:cNvPicPr preferRelativeResize="0"/>
          <p:nvPr/>
        </p:nvPicPr>
        <p:blipFill>
          <a:blip r:embed="rId3">
            <a:alphaModFix/>
          </a:blip>
          <a:stretch>
            <a:fillRect/>
          </a:stretch>
        </p:blipFill>
        <p:spPr>
          <a:xfrm>
            <a:off x="498375" y="1539050"/>
            <a:ext cx="2759675" cy="299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335450" y="854700"/>
            <a:ext cx="8520600" cy="388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Context: Cloud computing</a:t>
            </a:r>
            <a:endParaRPr sz="1800"/>
          </a:p>
          <a:p>
            <a:pPr indent="-342900" lvl="0" marL="457200" rtl="0" algn="l">
              <a:spcBef>
                <a:spcPts val="1000"/>
              </a:spcBef>
              <a:spcAft>
                <a:spcPts val="0"/>
              </a:spcAft>
              <a:buSzPts val="1800"/>
              <a:buChar char="●"/>
            </a:pPr>
            <a:r>
              <a:rPr lang="en" sz="1800"/>
              <a:t>RQ1: Bug prediction</a:t>
            </a:r>
            <a:endParaRPr sz="1800"/>
          </a:p>
          <a:p>
            <a:pPr indent="-342900" lvl="1" marL="914400" rtl="0" algn="l">
              <a:spcBef>
                <a:spcPts val="1000"/>
              </a:spcBef>
              <a:spcAft>
                <a:spcPts val="0"/>
              </a:spcAft>
              <a:buSzPts val="1800"/>
              <a:buChar char="○"/>
            </a:pPr>
            <a:r>
              <a:rPr lang="en" sz="1800"/>
              <a:t>Methodology</a:t>
            </a:r>
            <a:endParaRPr sz="1800"/>
          </a:p>
          <a:p>
            <a:pPr indent="-342900" lvl="1" marL="914400" rtl="0" algn="l">
              <a:spcBef>
                <a:spcPts val="1000"/>
              </a:spcBef>
              <a:spcAft>
                <a:spcPts val="0"/>
              </a:spcAft>
              <a:buSzPts val="1800"/>
              <a:buChar char="○"/>
            </a:pPr>
            <a:r>
              <a:rPr lang="en" sz="1800"/>
              <a:t>Results &amp; Discussion</a:t>
            </a:r>
            <a:endParaRPr sz="1800"/>
          </a:p>
          <a:p>
            <a:pPr indent="-342900" lvl="0" marL="457200" rtl="0" algn="l">
              <a:spcBef>
                <a:spcPts val="1000"/>
              </a:spcBef>
              <a:spcAft>
                <a:spcPts val="0"/>
              </a:spcAft>
              <a:buSzPts val="1800"/>
              <a:buChar char="●"/>
            </a:pPr>
            <a:r>
              <a:rPr lang="en" sz="1800"/>
              <a:t>RQ2: ASAT adoption</a:t>
            </a:r>
            <a:endParaRPr sz="1800"/>
          </a:p>
          <a:p>
            <a:pPr indent="-342900" lvl="1" marL="914400" rtl="0" algn="l">
              <a:spcBef>
                <a:spcPts val="1000"/>
              </a:spcBef>
              <a:spcAft>
                <a:spcPts val="0"/>
              </a:spcAft>
              <a:buSzPts val="1800"/>
              <a:buChar char="○"/>
            </a:pPr>
            <a:r>
              <a:rPr lang="en" sz="1800"/>
              <a:t>Methodology</a:t>
            </a:r>
            <a:endParaRPr sz="1800"/>
          </a:p>
          <a:p>
            <a:pPr indent="-342900" lvl="1" marL="914400" rtl="0" algn="l">
              <a:spcBef>
                <a:spcPts val="1000"/>
              </a:spcBef>
              <a:spcAft>
                <a:spcPts val="0"/>
              </a:spcAft>
              <a:buSzPts val="1800"/>
              <a:buChar char="○"/>
            </a:pPr>
            <a:r>
              <a:rPr lang="en" sz="1800"/>
              <a:t>Results &amp; Discussion</a:t>
            </a:r>
            <a:endParaRPr sz="1800"/>
          </a:p>
          <a:p>
            <a:pPr indent="-342900" lvl="0" marL="457200" rtl="0" algn="l">
              <a:spcBef>
                <a:spcPts val="1000"/>
              </a:spcBef>
              <a:spcAft>
                <a:spcPts val="0"/>
              </a:spcAft>
              <a:buSzPts val="1800"/>
              <a:buChar char="●"/>
            </a:pPr>
            <a:r>
              <a:rPr lang="en" sz="1800"/>
              <a:t>Summary and Future Work</a:t>
            </a:r>
            <a:endParaRPr sz="1800"/>
          </a:p>
          <a:p>
            <a:pPr indent="0" lvl="0" marL="0" rtl="0" algn="l">
              <a:spcBef>
                <a:spcPts val="1000"/>
              </a:spcBef>
              <a:spcAft>
                <a:spcPts val="0"/>
              </a:spcAft>
              <a:buNone/>
            </a:pPr>
            <a:r>
              <a:t/>
            </a:r>
            <a:endParaRPr sz="1800"/>
          </a:p>
        </p:txBody>
      </p:sp>
      <p:sp>
        <p:nvSpPr>
          <p:cNvPr id="62" name="Google Shape;62;p14"/>
          <p:cNvSpPr txBox="1"/>
          <p:nvPr>
            <p:ph type="title"/>
          </p:nvPr>
        </p:nvSpPr>
        <p:spPr>
          <a:xfrm>
            <a:off x="387900" y="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Overview</a:t>
            </a:r>
            <a:endParaRPr>
              <a:solidFill>
                <a:srgbClr val="000000"/>
              </a:solidFill>
            </a:endParaRPr>
          </a:p>
        </p:txBody>
      </p:sp>
      <p:cxnSp>
        <p:nvCxnSpPr>
          <p:cNvPr id="63" name="Google Shape;63;p14"/>
          <p:cNvCxnSpPr/>
          <p:nvPr/>
        </p:nvCxnSpPr>
        <p:spPr>
          <a:xfrm>
            <a:off x="517950" y="655700"/>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idx="1" type="body"/>
          </p:nvPr>
        </p:nvSpPr>
        <p:spPr>
          <a:xfrm>
            <a:off x="311700" y="1322125"/>
            <a:ext cx="5533800" cy="324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2000">
                <a:solidFill>
                  <a:srgbClr val="000000"/>
                </a:solidFill>
              </a:rPr>
              <a:t>Hadoop Project was selected for the experiment.</a:t>
            </a:r>
            <a:endParaRPr sz="2000">
              <a:solidFill>
                <a:srgbClr val="000000"/>
              </a:solidFill>
            </a:endParaRPr>
          </a:p>
          <a:p>
            <a:pPr indent="-342900" lvl="0" marL="457200" rtl="0" algn="l">
              <a:spcBef>
                <a:spcPts val="0"/>
              </a:spcBef>
              <a:spcAft>
                <a:spcPts val="0"/>
              </a:spcAft>
              <a:buSzPts val="1800"/>
              <a:buChar char="●"/>
            </a:pPr>
            <a:r>
              <a:rPr lang="en" sz="2000">
                <a:solidFill>
                  <a:srgbClr val="000000"/>
                </a:solidFill>
              </a:rPr>
              <a:t>JGit Java implementation of GIT version control system was used.</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2 Releases of the project were selected and </a:t>
            </a:r>
            <a:r>
              <a:rPr lang="en" sz="2000">
                <a:solidFill>
                  <a:srgbClr val="000000"/>
                </a:solidFill>
              </a:rPr>
              <a:t>retrieved</a:t>
            </a:r>
            <a:r>
              <a:rPr lang="en" sz="2000">
                <a:solidFill>
                  <a:srgbClr val="000000"/>
                </a:solidFill>
              </a:rPr>
              <a:t> all the commits within the release. </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Keywords were used to filter commits for bug fixes.</a:t>
            </a:r>
            <a:endParaRPr sz="2000">
              <a:solidFill>
                <a:srgbClr val="000000"/>
              </a:solidFill>
            </a:endParaRPr>
          </a:p>
        </p:txBody>
      </p:sp>
      <p:sp>
        <p:nvSpPr>
          <p:cNvPr id="212" name="Google Shape;212;p32"/>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Data Ingestion</a:t>
            </a:r>
            <a:endParaRPr>
              <a:solidFill>
                <a:srgbClr val="000000"/>
              </a:solidFill>
            </a:endParaRPr>
          </a:p>
        </p:txBody>
      </p:sp>
      <p:cxnSp>
        <p:nvCxnSpPr>
          <p:cNvPr id="213" name="Google Shape;213;p32"/>
          <p:cNvCxnSpPr/>
          <p:nvPr/>
        </p:nvCxnSpPr>
        <p:spPr>
          <a:xfrm>
            <a:off x="436950" y="865325"/>
            <a:ext cx="8270100" cy="900"/>
          </a:xfrm>
          <a:prstGeom prst="straightConnector1">
            <a:avLst/>
          </a:prstGeom>
          <a:noFill/>
          <a:ln cap="flat" cmpd="sng" w="76200">
            <a:solidFill>
              <a:srgbClr val="990000"/>
            </a:solidFill>
            <a:prstDash val="solid"/>
            <a:round/>
            <a:headEnd len="med" w="med" type="none"/>
            <a:tailEnd len="med" w="med" type="none"/>
          </a:ln>
        </p:spPr>
      </p:cxnSp>
      <p:pic>
        <p:nvPicPr>
          <p:cNvPr id="214" name="Google Shape;214;p32"/>
          <p:cNvPicPr preferRelativeResize="0"/>
          <p:nvPr/>
        </p:nvPicPr>
        <p:blipFill rotWithShape="1">
          <a:blip r:embed="rId3">
            <a:alphaModFix/>
          </a:blip>
          <a:srcRect b="0" l="13513" r="22074" t="7183"/>
          <a:stretch/>
        </p:blipFill>
        <p:spPr>
          <a:xfrm flipH="1">
            <a:off x="5845500" y="1185900"/>
            <a:ext cx="2442100" cy="3519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33"/>
          <p:cNvPicPr preferRelativeResize="0"/>
          <p:nvPr/>
        </p:nvPicPr>
        <p:blipFill rotWithShape="1">
          <a:blip r:embed="rId3">
            <a:alphaModFix/>
          </a:blip>
          <a:srcRect b="9918" l="0" r="0" t="0"/>
          <a:stretch/>
        </p:blipFill>
        <p:spPr>
          <a:xfrm>
            <a:off x="436950" y="2132250"/>
            <a:ext cx="2286000" cy="1801925"/>
          </a:xfrm>
          <a:prstGeom prst="rect">
            <a:avLst/>
          </a:prstGeom>
          <a:noFill/>
          <a:ln>
            <a:noFill/>
          </a:ln>
        </p:spPr>
      </p:pic>
      <p:sp>
        <p:nvSpPr>
          <p:cNvPr id="220" name="Google Shape;220;p33"/>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Keywords for commit filtering - General Keywords</a:t>
            </a:r>
            <a:endParaRPr>
              <a:solidFill>
                <a:srgbClr val="000000"/>
              </a:solidFill>
            </a:endParaRPr>
          </a:p>
        </p:txBody>
      </p:sp>
      <p:cxnSp>
        <p:nvCxnSpPr>
          <p:cNvPr id="221" name="Google Shape;221;p33"/>
          <p:cNvCxnSpPr/>
          <p:nvPr/>
        </p:nvCxnSpPr>
        <p:spPr>
          <a:xfrm>
            <a:off x="436950" y="865325"/>
            <a:ext cx="8270100" cy="900"/>
          </a:xfrm>
          <a:prstGeom prst="straightConnector1">
            <a:avLst/>
          </a:prstGeom>
          <a:noFill/>
          <a:ln cap="flat" cmpd="sng" w="76200">
            <a:solidFill>
              <a:srgbClr val="990000"/>
            </a:solidFill>
            <a:prstDash val="solid"/>
            <a:round/>
            <a:headEnd len="med" w="med" type="none"/>
            <a:tailEnd len="med" w="med" type="none"/>
          </a:ln>
        </p:spPr>
      </p:cxnSp>
      <p:sp>
        <p:nvSpPr>
          <p:cNvPr id="222" name="Google Shape;222;p33"/>
          <p:cNvSpPr/>
          <p:nvPr/>
        </p:nvSpPr>
        <p:spPr>
          <a:xfrm>
            <a:off x="4916250" y="1121900"/>
            <a:ext cx="1408320" cy="10103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Error</a:t>
            </a:r>
            <a:endParaRPr b="1" sz="1800"/>
          </a:p>
        </p:txBody>
      </p:sp>
      <p:sp>
        <p:nvSpPr>
          <p:cNvPr id="223" name="Google Shape;223;p33"/>
          <p:cNvSpPr/>
          <p:nvPr/>
        </p:nvSpPr>
        <p:spPr>
          <a:xfrm>
            <a:off x="3507925" y="2526500"/>
            <a:ext cx="1408320" cy="10103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Fix</a:t>
            </a:r>
            <a:endParaRPr b="1" sz="1800"/>
          </a:p>
        </p:txBody>
      </p:sp>
      <p:sp>
        <p:nvSpPr>
          <p:cNvPr id="224" name="Google Shape;224;p33"/>
          <p:cNvSpPr/>
          <p:nvPr/>
        </p:nvSpPr>
        <p:spPr>
          <a:xfrm>
            <a:off x="6918525" y="1928800"/>
            <a:ext cx="1408320" cy="10103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Bug</a:t>
            </a:r>
            <a:endParaRPr b="1" sz="1800"/>
          </a:p>
        </p:txBody>
      </p:sp>
      <p:sp>
        <p:nvSpPr>
          <p:cNvPr id="225" name="Google Shape;225;p33"/>
          <p:cNvSpPr/>
          <p:nvPr/>
        </p:nvSpPr>
        <p:spPr>
          <a:xfrm>
            <a:off x="1808000" y="1377725"/>
            <a:ext cx="1699920" cy="10103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Failure</a:t>
            </a:r>
            <a:endParaRPr b="1" sz="1800"/>
          </a:p>
        </p:txBody>
      </p:sp>
      <p:sp>
        <p:nvSpPr>
          <p:cNvPr id="226" name="Google Shape;226;p33"/>
          <p:cNvSpPr/>
          <p:nvPr/>
        </p:nvSpPr>
        <p:spPr>
          <a:xfrm>
            <a:off x="7224700" y="3641950"/>
            <a:ext cx="1408320" cy="10103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Crash</a:t>
            </a:r>
            <a:endParaRPr b="1" sz="1800"/>
          </a:p>
        </p:txBody>
      </p:sp>
      <p:sp>
        <p:nvSpPr>
          <p:cNvPr id="227" name="Google Shape;227;p33"/>
          <p:cNvSpPr/>
          <p:nvPr/>
        </p:nvSpPr>
        <p:spPr>
          <a:xfrm>
            <a:off x="1100825" y="3841650"/>
            <a:ext cx="1699920" cy="10103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Wrong</a:t>
            </a:r>
            <a:endParaRPr b="1" sz="1800"/>
          </a:p>
        </p:txBody>
      </p:sp>
      <p:sp>
        <p:nvSpPr>
          <p:cNvPr id="228" name="Google Shape;228;p33"/>
          <p:cNvSpPr/>
          <p:nvPr/>
        </p:nvSpPr>
        <p:spPr>
          <a:xfrm>
            <a:off x="4426737" y="3450638"/>
            <a:ext cx="2387340" cy="13929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Unexpected</a:t>
            </a:r>
            <a:endParaRPr b="1"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Bug Filtering Keywords</a:t>
            </a:r>
            <a:endParaRPr>
              <a:solidFill>
                <a:srgbClr val="000000"/>
              </a:solidFill>
            </a:endParaRPr>
          </a:p>
        </p:txBody>
      </p:sp>
      <p:cxnSp>
        <p:nvCxnSpPr>
          <p:cNvPr id="234" name="Google Shape;234;p34"/>
          <p:cNvCxnSpPr/>
          <p:nvPr/>
        </p:nvCxnSpPr>
        <p:spPr>
          <a:xfrm>
            <a:off x="436950" y="865325"/>
            <a:ext cx="8270100" cy="900"/>
          </a:xfrm>
          <a:prstGeom prst="straightConnector1">
            <a:avLst/>
          </a:prstGeom>
          <a:noFill/>
          <a:ln cap="flat" cmpd="sng" w="76200">
            <a:solidFill>
              <a:srgbClr val="990000"/>
            </a:solidFill>
            <a:prstDash val="solid"/>
            <a:round/>
            <a:headEnd len="med" w="med" type="none"/>
            <a:tailEnd len="med" w="med" type="none"/>
          </a:ln>
        </p:spPr>
      </p:cxnSp>
      <p:sp>
        <p:nvSpPr>
          <p:cNvPr id="235" name="Google Shape;235;p34"/>
          <p:cNvSpPr txBox="1"/>
          <p:nvPr/>
        </p:nvSpPr>
        <p:spPr>
          <a:xfrm>
            <a:off x="311700" y="1056700"/>
            <a:ext cx="8395500" cy="364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solidFill>
                  <a:srgbClr val="990000"/>
                </a:solidFill>
              </a:rPr>
              <a:t>cloud_specific_bugs</a:t>
            </a:r>
            <a:r>
              <a:rPr lang="en" sz="2000"/>
              <a:t> = ['distributed concurrency ','performance','single-point-of-failure ']</a:t>
            </a:r>
            <a:endParaRPr sz="2000"/>
          </a:p>
          <a:p>
            <a:pPr indent="0" lvl="0" marL="0" rtl="0" algn="l">
              <a:lnSpc>
                <a:spcPct val="115000"/>
              </a:lnSpc>
              <a:spcBef>
                <a:spcPts val="0"/>
              </a:spcBef>
              <a:spcAft>
                <a:spcPts val="0"/>
              </a:spcAft>
              <a:buNone/>
            </a:pPr>
            <a:r>
              <a:rPr lang="en" sz="2000">
                <a:solidFill>
                  <a:srgbClr val="990000"/>
                </a:solidFill>
              </a:rPr>
              <a:t>cloud_concurrency_bugs </a:t>
            </a:r>
            <a:r>
              <a:rPr lang="en" sz="2000"/>
              <a:t>= ['thread', 'blocked', 'locked', 'race', 'dead-lock', 'deadlock', 'concurrent', 'concurrency', 'atomic', 'synchronize', 'synchronous', 'synchronization', 'starvation', 'suspension', 'order violation', 'atomicity violation', 'single variable atomicity violation', 'multi variable atomicity violation', 'livelock,  live-lock', 'multi-threaded', 'multithreading', 'multi-thread']</a:t>
            </a:r>
            <a:endParaRPr sz="2000"/>
          </a:p>
          <a:p>
            <a:pPr indent="0" lvl="0" marL="0" rtl="0" algn="l">
              <a:spcBef>
                <a:spcPts val="0"/>
              </a:spcBef>
              <a:spcAft>
                <a:spcPts val="0"/>
              </a:spcAft>
              <a:buNone/>
            </a:pPr>
            <a:r>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Cloud Specific Keywords</a:t>
            </a:r>
            <a:endParaRPr>
              <a:solidFill>
                <a:srgbClr val="000000"/>
              </a:solidFill>
            </a:endParaRPr>
          </a:p>
        </p:txBody>
      </p:sp>
      <p:cxnSp>
        <p:nvCxnSpPr>
          <p:cNvPr id="241" name="Google Shape;241;p35"/>
          <p:cNvCxnSpPr/>
          <p:nvPr/>
        </p:nvCxnSpPr>
        <p:spPr>
          <a:xfrm>
            <a:off x="436950" y="865325"/>
            <a:ext cx="8270100" cy="900"/>
          </a:xfrm>
          <a:prstGeom prst="straightConnector1">
            <a:avLst/>
          </a:prstGeom>
          <a:noFill/>
          <a:ln cap="flat" cmpd="sng" w="76200">
            <a:solidFill>
              <a:srgbClr val="990000"/>
            </a:solidFill>
            <a:prstDash val="solid"/>
            <a:round/>
            <a:headEnd len="med" w="med" type="none"/>
            <a:tailEnd len="med" w="med" type="none"/>
          </a:ln>
        </p:spPr>
      </p:cxnSp>
      <p:sp>
        <p:nvSpPr>
          <p:cNvPr id="242" name="Google Shape;242;p35"/>
          <p:cNvSpPr txBox="1"/>
          <p:nvPr/>
        </p:nvSpPr>
        <p:spPr>
          <a:xfrm>
            <a:off x="311700" y="1209325"/>
            <a:ext cx="8395500" cy="318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990000"/>
                </a:solidFill>
              </a:rPr>
              <a:t>optimization_bugs</a:t>
            </a:r>
            <a:r>
              <a:rPr lang="en" sz="2000"/>
              <a:t> = ['optimization','optimize']</a:t>
            </a:r>
            <a:endParaRPr sz="2000"/>
          </a:p>
          <a:p>
            <a:pPr indent="0" lvl="0" marL="0" rtl="0" algn="l">
              <a:lnSpc>
                <a:spcPct val="115000"/>
              </a:lnSpc>
              <a:spcBef>
                <a:spcPts val="0"/>
              </a:spcBef>
              <a:spcAft>
                <a:spcPts val="0"/>
              </a:spcAft>
              <a:buNone/>
            </a:pPr>
            <a:r>
              <a:rPr lang="en" sz="2000">
                <a:solidFill>
                  <a:srgbClr val="990000"/>
                </a:solidFill>
              </a:rPr>
              <a:t>logical_bugs </a:t>
            </a:r>
            <a:r>
              <a:rPr lang="en" sz="2000"/>
              <a:t>= ['logic','logical','programming logic','wrong logic']</a:t>
            </a:r>
            <a:endParaRPr sz="2000"/>
          </a:p>
          <a:p>
            <a:pPr indent="0" lvl="0" marL="0" rtl="0" algn="l">
              <a:lnSpc>
                <a:spcPct val="115000"/>
              </a:lnSpc>
              <a:spcBef>
                <a:spcPts val="0"/>
              </a:spcBef>
              <a:spcAft>
                <a:spcPts val="0"/>
              </a:spcAft>
              <a:buNone/>
            </a:pPr>
            <a:r>
              <a:rPr lang="en" sz="2000">
                <a:solidFill>
                  <a:srgbClr val="990000"/>
                </a:solidFill>
              </a:rPr>
              <a:t>performance_bugs </a:t>
            </a:r>
            <a:r>
              <a:rPr lang="en" sz="2000"/>
              <a:t>= ['performance','load balancing','cloud bursting', 'performance implications']</a:t>
            </a:r>
            <a:endParaRPr sz="2000"/>
          </a:p>
          <a:p>
            <a:pPr indent="0" lvl="0" marL="0" rtl="0" algn="l">
              <a:lnSpc>
                <a:spcPct val="115000"/>
              </a:lnSpc>
              <a:spcBef>
                <a:spcPts val="0"/>
              </a:spcBef>
              <a:spcAft>
                <a:spcPts val="0"/>
              </a:spcAft>
              <a:buNone/>
            </a:pPr>
            <a:r>
              <a:rPr lang="en" sz="2000">
                <a:solidFill>
                  <a:srgbClr val="990000"/>
                </a:solidFill>
              </a:rPr>
              <a:t>configuration_bugs </a:t>
            </a:r>
            <a:r>
              <a:rPr lang="en" sz="2000"/>
              <a:t>= ['configuration']</a:t>
            </a:r>
            <a:endParaRPr sz="2000"/>
          </a:p>
          <a:p>
            <a:pPr indent="0" lvl="0" marL="0" rtl="0" algn="l">
              <a:lnSpc>
                <a:spcPct val="115000"/>
              </a:lnSpc>
              <a:spcBef>
                <a:spcPts val="0"/>
              </a:spcBef>
              <a:spcAft>
                <a:spcPts val="0"/>
              </a:spcAft>
              <a:buNone/>
            </a:pPr>
            <a:r>
              <a:rPr lang="en" sz="2000">
                <a:solidFill>
                  <a:srgbClr val="990000"/>
                </a:solidFill>
              </a:rPr>
              <a:t>error_handling_bugs </a:t>
            </a:r>
            <a:r>
              <a:rPr lang="en" sz="2000"/>
              <a:t>= ['error handling', 'exception', 'exceptions']</a:t>
            </a:r>
            <a:endParaRPr sz="2000"/>
          </a:p>
          <a:p>
            <a:pPr indent="0" lvl="0" marL="0" rtl="0" algn="l">
              <a:lnSpc>
                <a:spcPct val="115000"/>
              </a:lnSpc>
              <a:spcBef>
                <a:spcPts val="0"/>
              </a:spcBef>
              <a:spcAft>
                <a:spcPts val="0"/>
              </a:spcAft>
              <a:buNone/>
            </a:pPr>
            <a:r>
              <a:rPr lang="en" sz="2000">
                <a:solidFill>
                  <a:srgbClr val="990000"/>
                </a:solidFill>
              </a:rPr>
              <a:t>hang_bugs </a:t>
            </a:r>
            <a:r>
              <a:rPr lang="en" sz="2000"/>
              <a:t>= ['hang','freeze','unresponsive''blocking','deadlock','infinite loop', 'user operation error']</a:t>
            </a:r>
            <a:endParaRPr sz="2000"/>
          </a:p>
          <a:p>
            <a:pPr indent="0" lvl="0" marL="0" rtl="0" algn="l">
              <a:spcBef>
                <a:spcPts val="0"/>
              </a:spcBef>
              <a:spcAft>
                <a:spcPts val="0"/>
              </a:spcAft>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Traditional Bug Prediction Pipeline</a:t>
            </a:r>
            <a:endParaRPr>
              <a:solidFill>
                <a:srgbClr val="000000"/>
              </a:solidFill>
            </a:endParaRPr>
          </a:p>
        </p:txBody>
      </p:sp>
      <p:cxnSp>
        <p:nvCxnSpPr>
          <p:cNvPr id="248" name="Google Shape;248;p36"/>
          <p:cNvCxnSpPr/>
          <p:nvPr/>
        </p:nvCxnSpPr>
        <p:spPr>
          <a:xfrm>
            <a:off x="349050" y="865325"/>
            <a:ext cx="8445900" cy="35100"/>
          </a:xfrm>
          <a:prstGeom prst="straightConnector1">
            <a:avLst/>
          </a:prstGeom>
          <a:noFill/>
          <a:ln cap="flat" cmpd="sng" w="76200">
            <a:solidFill>
              <a:srgbClr val="990000"/>
            </a:solidFill>
            <a:prstDash val="solid"/>
            <a:round/>
            <a:headEnd len="med" w="med" type="none"/>
            <a:tailEnd len="med" w="med" type="none"/>
          </a:ln>
        </p:spPr>
      </p:cxnSp>
      <p:pic>
        <p:nvPicPr>
          <p:cNvPr id="249" name="Google Shape;249;p36"/>
          <p:cNvPicPr preferRelativeResize="0"/>
          <p:nvPr/>
        </p:nvPicPr>
        <p:blipFill>
          <a:blip r:embed="rId3">
            <a:alphaModFix/>
          </a:blip>
          <a:stretch>
            <a:fillRect/>
          </a:stretch>
        </p:blipFill>
        <p:spPr>
          <a:xfrm>
            <a:off x="545700" y="1052825"/>
            <a:ext cx="8016627" cy="357175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7"/>
          <p:cNvSpPr txBox="1"/>
          <p:nvPr>
            <p:ph idx="1" type="body"/>
          </p:nvPr>
        </p:nvSpPr>
        <p:spPr>
          <a:xfrm>
            <a:off x="311700" y="1026625"/>
            <a:ext cx="8520600" cy="3826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Python Weka wrapper</a:t>
            </a:r>
            <a:endParaRPr sz="2400">
              <a:solidFill>
                <a:srgbClr val="000000"/>
              </a:solidFill>
            </a:endParaRPr>
          </a:p>
          <a:p>
            <a:pPr indent="-381000" lvl="0" marL="457200" rtl="0" algn="l">
              <a:spcBef>
                <a:spcPts val="1000"/>
              </a:spcBef>
              <a:spcAft>
                <a:spcPts val="0"/>
              </a:spcAft>
              <a:buClr>
                <a:srgbClr val="000000"/>
              </a:buClr>
              <a:buSzPts val="2400"/>
              <a:buChar char="●"/>
            </a:pPr>
            <a:r>
              <a:rPr lang="en" sz="2400">
                <a:solidFill>
                  <a:srgbClr val="000000"/>
                </a:solidFill>
              </a:rPr>
              <a:t>Machine Learning Algorithms</a:t>
            </a:r>
            <a:endParaRPr sz="2400">
              <a:solidFill>
                <a:srgbClr val="000000"/>
              </a:solidFill>
            </a:endParaRPr>
          </a:p>
          <a:p>
            <a:pPr indent="-381000" lvl="1" marL="914400" rtl="0" algn="l">
              <a:spcBef>
                <a:spcPts val="1000"/>
              </a:spcBef>
              <a:spcAft>
                <a:spcPts val="0"/>
              </a:spcAft>
              <a:buClr>
                <a:srgbClr val="000000"/>
              </a:buClr>
              <a:buSzPts val="2400"/>
              <a:buChar char="○"/>
            </a:pPr>
            <a:r>
              <a:rPr lang="en" sz="2400">
                <a:solidFill>
                  <a:srgbClr val="000000"/>
                </a:solidFill>
              </a:rPr>
              <a:t>Logistic Regression </a:t>
            </a:r>
            <a:endParaRPr sz="2400">
              <a:solidFill>
                <a:srgbClr val="000000"/>
              </a:solidFill>
            </a:endParaRPr>
          </a:p>
          <a:p>
            <a:pPr indent="-381000" lvl="1" marL="914400" rtl="0" algn="l">
              <a:spcBef>
                <a:spcPts val="1000"/>
              </a:spcBef>
              <a:spcAft>
                <a:spcPts val="0"/>
              </a:spcAft>
              <a:buClr>
                <a:srgbClr val="000000"/>
              </a:buClr>
              <a:buSzPts val="2400"/>
              <a:buChar char="○"/>
            </a:pPr>
            <a:r>
              <a:rPr lang="en" sz="2400">
                <a:solidFill>
                  <a:srgbClr val="000000"/>
                </a:solidFill>
              </a:rPr>
              <a:t>Naive Bayes</a:t>
            </a:r>
            <a:endParaRPr sz="2400">
              <a:solidFill>
                <a:srgbClr val="000000"/>
              </a:solidFill>
            </a:endParaRPr>
          </a:p>
          <a:p>
            <a:pPr indent="-381000" lvl="1" marL="914400" rtl="0" algn="l">
              <a:spcBef>
                <a:spcPts val="1000"/>
              </a:spcBef>
              <a:spcAft>
                <a:spcPts val="0"/>
              </a:spcAft>
              <a:buClr>
                <a:srgbClr val="000000"/>
              </a:buClr>
              <a:buSzPts val="2400"/>
              <a:buChar char="○"/>
            </a:pPr>
            <a:r>
              <a:rPr lang="en" sz="2400">
                <a:solidFill>
                  <a:srgbClr val="000000"/>
                </a:solidFill>
              </a:rPr>
              <a:t>Random Forest</a:t>
            </a:r>
            <a:endParaRPr sz="2400">
              <a:solidFill>
                <a:srgbClr val="000000"/>
              </a:solidFill>
            </a:endParaRPr>
          </a:p>
          <a:p>
            <a:pPr indent="0" lvl="0" marL="457200" rtl="0" algn="l">
              <a:spcBef>
                <a:spcPts val="1000"/>
              </a:spcBef>
              <a:spcAft>
                <a:spcPts val="1000"/>
              </a:spcAft>
              <a:buNone/>
            </a:pPr>
            <a:r>
              <a:t/>
            </a:r>
            <a:endParaRPr sz="2000">
              <a:solidFill>
                <a:srgbClr val="000000"/>
              </a:solidFill>
            </a:endParaRPr>
          </a:p>
        </p:txBody>
      </p:sp>
      <p:sp>
        <p:nvSpPr>
          <p:cNvPr id="255" name="Google Shape;255;p37"/>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Traditional Bug Prediction Pipeline - Process</a:t>
            </a:r>
            <a:endParaRPr>
              <a:solidFill>
                <a:srgbClr val="000000"/>
              </a:solidFill>
            </a:endParaRPr>
          </a:p>
        </p:txBody>
      </p:sp>
      <p:cxnSp>
        <p:nvCxnSpPr>
          <p:cNvPr id="256" name="Google Shape;256;p37"/>
          <p:cNvCxnSpPr/>
          <p:nvPr/>
        </p:nvCxnSpPr>
        <p:spPr>
          <a:xfrm>
            <a:off x="349050" y="865325"/>
            <a:ext cx="8445900" cy="351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8"/>
          <p:cNvSpPr txBox="1"/>
          <p:nvPr>
            <p:ph idx="1" type="body"/>
          </p:nvPr>
        </p:nvSpPr>
        <p:spPr>
          <a:xfrm>
            <a:off x="311700" y="1152475"/>
            <a:ext cx="8445900" cy="37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000000"/>
                </a:solidFill>
              </a:rPr>
              <a:t>Precision</a:t>
            </a:r>
            <a:r>
              <a:rPr lang="en" sz="2200">
                <a:solidFill>
                  <a:srgbClr val="000000"/>
                </a:solidFill>
              </a:rPr>
              <a:t> - Fraction of the relevant instances among retreived instances	- </a:t>
            </a:r>
            <a:r>
              <a:rPr b="1" lang="en" sz="2200">
                <a:solidFill>
                  <a:srgbClr val="000000"/>
                </a:solidFill>
              </a:rPr>
              <a:t>True Positive/(False Positive + True Positive)</a:t>
            </a:r>
            <a:endParaRPr b="1" sz="2200">
              <a:solidFill>
                <a:srgbClr val="000000"/>
              </a:solidFill>
            </a:endParaRPr>
          </a:p>
          <a:p>
            <a:pPr indent="0" lvl="0" marL="0" rtl="0" algn="l">
              <a:spcBef>
                <a:spcPts val="1600"/>
              </a:spcBef>
              <a:spcAft>
                <a:spcPts val="0"/>
              </a:spcAft>
              <a:buNone/>
            </a:pPr>
            <a:r>
              <a:rPr b="1" lang="en" sz="2200">
                <a:solidFill>
                  <a:srgbClr val="000000"/>
                </a:solidFill>
              </a:rPr>
              <a:t>Recall </a:t>
            </a:r>
            <a:r>
              <a:rPr lang="en" sz="2200">
                <a:solidFill>
                  <a:srgbClr val="000000"/>
                </a:solidFill>
              </a:rPr>
              <a:t>- Fraction of total amount of relevant instances were that were actually </a:t>
            </a:r>
            <a:r>
              <a:rPr lang="en" sz="2200">
                <a:solidFill>
                  <a:srgbClr val="000000"/>
                </a:solidFill>
              </a:rPr>
              <a:t>retrieved</a:t>
            </a:r>
            <a:r>
              <a:rPr lang="en" sz="2200">
                <a:solidFill>
                  <a:srgbClr val="000000"/>
                </a:solidFill>
              </a:rPr>
              <a:t>.  -</a:t>
            </a:r>
            <a:r>
              <a:rPr b="1" lang="en" sz="2200">
                <a:solidFill>
                  <a:srgbClr val="000000"/>
                </a:solidFill>
              </a:rPr>
              <a:t> True Positive/(False Negative + True Positive)</a:t>
            </a:r>
            <a:endParaRPr b="1" sz="2200">
              <a:solidFill>
                <a:srgbClr val="000000"/>
              </a:solidFill>
            </a:endParaRPr>
          </a:p>
          <a:p>
            <a:pPr indent="0" lvl="0" marL="0" rtl="0" algn="l">
              <a:spcBef>
                <a:spcPts val="1600"/>
              </a:spcBef>
              <a:spcAft>
                <a:spcPts val="0"/>
              </a:spcAft>
              <a:buNone/>
            </a:pPr>
            <a:r>
              <a:rPr b="1" lang="en" sz="2200">
                <a:solidFill>
                  <a:srgbClr val="000000"/>
                </a:solidFill>
              </a:rPr>
              <a:t>F Measure</a:t>
            </a:r>
            <a:r>
              <a:rPr lang="en" sz="2200">
                <a:solidFill>
                  <a:srgbClr val="000000"/>
                </a:solidFill>
              </a:rPr>
              <a:t> - F1 score is the weighted average of precision and recall - </a:t>
            </a:r>
            <a:r>
              <a:rPr b="1" lang="en" sz="2200">
                <a:solidFill>
                  <a:srgbClr val="000000"/>
                </a:solidFill>
              </a:rPr>
              <a:t>2/((1/Recall) + (1/Precision))</a:t>
            </a:r>
            <a:endParaRPr b="1" sz="2200">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62" name="Google Shape;262;p38"/>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Evaluation</a:t>
            </a:r>
            <a:endParaRPr>
              <a:solidFill>
                <a:srgbClr val="000000"/>
              </a:solidFill>
            </a:endParaRPr>
          </a:p>
        </p:txBody>
      </p:sp>
      <p:cxnSp>
        <p:nvCxnSpPr>
          <p:cNvPr id="263" name="Google Shape;263;p38"/>
          <p:cNvCxnSpPr/>
          <p:nvPr/>
        </p:nvCxnSpPr>
        <p:spPr>
          <a:xfrm>
            <a:off x="349050" y="865325"/>
            <a:ext cx="8445900" cy="351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Experiment Results  - all type of bugs - 2 Releases</a:t>
            </a:r>
            <a:endParaRPr>
              <a:solidFill>
                <a:srgbClr val="000000"/>
              </a:solidFill>
            </a:endParaRPr>
          </a:p>
        </p:txBody>
      </p:sp>
      <p:cxnSp>
        <p:nvCxnSpPr>
          <p:cNvPr id="269" name="Google Shape;269;p39"/>
          <p:cNvCxnSpPr/>
          <p:nvPr/>
        </p:nvCxnSpPr>
        <p:spPr>
          <a:xfrm>
            <a:off x="349050" y="865325"/>
            <a:ext cx="8445900" cy="35100"/>
          </a:xfrm>
          <a:prstGeom prst="straightConnector1">
            <a:avLst/>
          </a:prstGeom>
          <a:noFill/>
          <a:ln cap="flat" cmpd="sng" w="76200">
            <a:solidFill>
              <a:srgbClr val="990000"/>
            </a:solidFill>
            <a:prstDash val="solid"/>
            <a:round/>
            <a:headEnd len="med" w="med" type="none"/>
            <a:tailEnd len="med" w="med" type="none"/>
          </a:ln>
        </p:spPr>
      </p:cxnSp>
      <p:grpSp>
        <p:nvGrpSpPr>
          <p:cNvPr id="270" name="Google Shape;270;p39"/>
          <p:cNvGrpSpPr/>
          <p:nvPr/>
        </p:nvGrpSpPr>
        <p:grpSpPr>
          <a:xfrm>
            <a:off x="341150" y="1157198"/>
            <a:ext cx="8461700" cy="1865615"/>
            <a:chOff x="522275" y="1264635"/>
            <a:chExt cx="8461700" cy="1865615"/>
          </a:xfrm>
        </p:grpSpPr>
        <p:pic>
          <p:nvPicPr>
            <p:cNvPr id="271" name="Google Shape;271;p39"/>
            <p:cNvPicPr preferRelativeResize="0"/>
            <p:nvPr/>
          </p:nvPicPr>
          <p:blipFill>
            <a:blip r:embed="rId3">
              <a:alphaModFix/>
            </a:blip>
            <a:stretch>
              <a:fillRect/>
            </a:stretch>
          </p:blipFill>
          <p:spPr>
            <a:xfrm>
              <a:off x="522275" y="1301980"/>
              <a:ext cx="2588950" cy="1828271"/>
            </a:xfrm>
            <a:prstGeom prst="rect">
              <a:avLst/>
            </a:prstGeom>
            <a:noFill/>
            <a:ln>
              <a:noFill/>
            </a:ln>
          </p:spPr>
        </p:pic>
        <p:pic>
          <p:nvPicPr>
            <p:cNvPr id="272" name="Google Shape;272;p39"/>
            <p:cNvPicPr preferRelativeResize="0"/>
            <p:nvPr/>
          </p:nvPicPr>
          <p:blipFill>
            <a:blip r:embed="rId4">
              <a:alphaModFix/>
            </a:blip>
            <a:stretch>
              <a:fillRect/>
            </a:stretch>
          </p:blipFill>
          <p:spPr>
            <a:xfrm>
              <a:off x="3458648" y="1264635"/>
              <a:ext cx="2588949" cy="1846704"/>
            </a:xfrm>
            <a:prstGeom prst="rect">
              <a:avLst/>
            </a:prstGeom>
            <a:noFill/>
            <a:ln>
              <a:noFill/>
            </a:ln>
          </p:spPr>
        </p:pic>
        <p:pic>
          <p:nvPicPr>
            <p:cNvPr id="273" name="Google Shape;273;p39"/>
            <p:cNvPicPr preferRelativeResize="0"/>
            <p:nvPr/>
          </p:nvPicPr>
          <p:blipFill>
            <a:blip r:embed="rId5">
              <a:alphaModFix/>
            </a:blip>
            <a:stretch>
              <a:fillRect/>
            </a:stretch>
          </p:blipFill>
          <p:spPr>
            <a:xfrm>
              <a:off x="6395025" y="1277225"/>
              <a:ext cx="2588950" cy="1821525"/>
            </a:xfrm>
            <a:prstGeom prst="rect">
              <a:avLst/>
            </a:prstGeom>
            <a:noFill/>
            <a:ln>
              <a:noFill/>
            </a:ln>
          </p:spPr>
        </p:pic>
      </p:grpSp>
      <p:graphicFrame>
        <p:nvGraphicFramePr>
          <p:cNvPr id="274" name="Google Shape;274;p39"/>
          <p:cNvGraphicFramePr/>
          <p:nvPr/>
        </p:nvGraphicFramePr>
        <p:xfrm>
          <a:off x="952500" y="3238475"/>
          <a:ext cx="3000000" cy="3000000"/>
        </p:xfrm>
        <a:graphic>
          <a:graphicData uri="http://schemas.openxmlformats.org/drawingml/2006/table">
            <a:tbl>
              <a:tblPr>
                <a:noFill/>
                <a:tableStyleId>{F3A1622C-C68F-48DE-9BAE-CBF440ED7576}</a:tableStyleId>
              </a:tblPr>
              <a:tblGrid>
                <a:gridCol w="1809750"/>
                <a:gridCol w="1809750"/>
                <a:gridCol w="1809750"/>
                <a:gridCol w="1809750"/>
              </a:tblGrid>
              <a:tr h="381000">
                <a:tc>
                  <a:txBody>
                    <a:bodyPr/>
                    <a:lstStyle/>
                    <a:p>
                      <a:pPr indent="0" lvl="0" marL="0" rtl="0" algn="l">
                        <a:spcBef>
                          <a:spcPts val="0"/>
                        </a:spcBef>
                        <a:spcAft>
                          <a:spcPts val="0"/>
                        </a:spcAft>
                        <a:buNone/>
                      </a:pPr>
                      <a:r>
                        <a:rPr lang="en" sz="1600"/>
                        <a:t>ML Algorithm</a:t>
                      </a:r>
                      <a:endParaRPr sz="1600"/>
                    </a:p>
                  </a:txBody>
                  <a:tcPr marT="91425" marB="91425" marR="91425" marL="91425"/>
                </a:tc>
                <a:tc>
                  <a:txBody>
                    <a:bodyPr/>
                    <a:lstStyle/>
                    <a:p>
                      <a:pPr indent="0" lvl="0" marL="0" rtl="0" algn="l">
                        <a:spcBef>
                          <a:spcPts val="0"/>
                        </a:spcBef>
                        <a:spcAft>
                          <a:spcPts val="0"/>
                        </a:spcAft>
                        <a:buNone/>
                      </a:pPr>
                      <a:r>
                        <a:rPr lang="en" sz="1600"/>
                        <a:t>Precision</a:t>
                      </a:r>
                      <a:endParaRPr sz="1600"/>
                    </a:p>
                  </a:txBody>
                  <a:tcPr marT="91425" marB="91425" marR="91425" marL="91425"/>
                </a:tc>
                <a:tc>
                  <a:txBody>
                    <a:bodyPr/>
                    <a:lstStyle/>
                    <a:p>
                      <a:pPr indent="0" lvl="0" marL="0" rtl="0" algn="l">
                        <a:spcBef>
                          <a:spcPts val="0"/>
                        </a:spcBef>
                        <a:spcAft>
                          <a:spcPts val="0"/>
                        </a:spcAft>
                        <a:buNone/>
                      </a:pPr>
                      <a:r>
                        <a:rPr lang="en" sz="1600"/>
                        <a:t>Recall</a:t>
                      </a:r>
                      <a:endParaRPr sz="1600"/>
                    </a:p>
                  </a:txBody>
                  <a:tcPr marT="91425" marB="91425" marR="91425" marL="91425"/>
                </a:tc>
                <a:tc>
                  <a:txBody>
                    <a:bodyPr/>
                    <a:lstStyle/>
                    <a:p>
                      <a:pPr indent="0" lvl="0" marL="0" rtl="0" algn="l">
                        <a:spcBef>
                          <a:spcPts val="0"/>
                        </a:spcBef>
                        <a:spcAft>
                          <a:spcPts val="0"/>
                        </a:spcAft>
                        <a:buNone/>
                      </a:pPr>
                      <a:r>
                        <a:rPr lang="en" sz="1600"/>
                        <a:t>F Score</a:t>
                      </a:r>
                      <a:endParaRPr sz="1600"/>
                    </a:p>
                  </a:txBody>
                  <a:tcPr marT="91425" marB="91425" marR="91425" marL="91425"/>
                </a:tc>
              </a:tr>
              <a:tr h="381000">
                <a:tc>
                  <a:txBody>
                    <a:bodyPr/>
                    <a:lstStyle/>
                    <a:p>
                      <a:pPr indent="0" lvl="0" marL="0" rtl="0" algn="l">
                        <a:spcBef>
                          <a:spcPts val="0"/>
                        </a:spcBef>
                        <a:spcAft>
                          <a:spcPts val="0"/>
                        </a:spcAft>
                        <a:buNone/>
                      </a:pPr>
                      <a:r>
                        <a:rPr lang="en" sz="1600">
                          <a:solidFill>
                            <a:schemeClr val="dk1"/>
                          </a:solidFill>
                        </a:rPr>
                        <a:t>Naive Bayes</a:t>
                      </a:r>
                      <a:endParaRPr sz="1600"/>
                    </a:p>
                  </a:txBody>
                  <a:tcPr marT="91425" marB="91425" marR="91425" marL="91425"/>
                </a:tc>
                <a:tc>
                  <a:txBody>
                    <a:bodyPr/>
                    <a:lstStyle/>
                    <a:p>
                      <a:pPr indent="0" lvl="0" marL="0" rtl="0" algn="l">
                        <a:spcBef>
                          <a:spcPts val="0"/>
                        </a:spcBef>
                        <a:spcAft>
                          <a:spcPts val="0"/>
                        </a:spcAft>
                        <a:buNone/>
                      </a:pPr>
                      <a:r>
                        <a:rPr lang="en" sz="1600"/>
                        <a:t>0.210525</a:t>
                      </a:r>
                      <a:endParaRPr sz="1600"/>
                    </a:p>
                  </a:txBody>
                  <a:tcPr marT="91425" marB="91425" marR="91425" marL="91425"/>
                </a:tc>
                <a:tc>
                  <a:txBody>
                    <a:bodyPr/>
                    <a:lstStyle/>
                    <a:p>
                      <a:pPr indent="0" lvl="0" marL="0" rtl="0" algn="l">
                        <a:spcBef>
                          <a:spcPts val="0"/>
                        </a:spcBef>
                        <a:spcAft>
                          <a:spcPts val="0"/>
                        </a:spcAft>
                        <a:buNone/>
                      </a:pPr>
                      <a:r>
                        <a:rPr lang="en" sz="1600"/>
                        <a:t>0.025641</a:t>
                      </a:r>
                      <a:endParaRPr sz="1600"/>
                    </a:p>
                  </a:txBody>
                  <a:tcPr marT="91425" marB="91425" marR="91425" marL="91425"/>
                </a:tc>
                <a:tc>
                  <a:txBody>
                    <a:bodyPr/>
                    <a:lstStyle/>
                    <a:p>
                      <a:pPr indent="0" lvl="0" marL="0" rtl="0" algn="l">
                        <a:spcBef>
                          <a:spcPts val="0"/>
                        </a:spcBef>
                        <a:spcAft>
                          <a:spcPts val="0"/>
                        </a:spcAft>
                        <a:buNone/>
                      </a:pPr>
                      <a:r>
                        <a:rPr lang="en" sz="1600"/>
                        <a:t>0.045714</a:t>
                      </a:r>
                      <a:endParaRPr sz="1600"/>
                    </a:p>
                  </a:txBody>
                  <a:tcPr marT="91425" marB="91425" marR="91425" marL="91425"/>
                </a:tc>
              </a:tr>
              <a:tr h="381000">
                <a:tc>
                  <a:txBody>
                    <a:bodyPr/>
                    <a:lstStyle/>
                    <a:p>
                      <a:pPr indent="0" lvl="0" marL="0" rtl="0" algn="l">
                        <a:spcBef>
                          <a:spcPts val="0"/>
                        </a:spcBef>
                        <a:spcAft>
                          <a:spcPts val="0"/>
                        </a:spcAft>
                        <a:buNone/>
                      </a:pPr>
                      <a:r>
                        <a:rPr lang="en" sz="1600">
                          <a:solidFill>
                            <a:schemeClr val="dk1"/>
                          </a:solidFill>
                        </a:rPr>
                        <a:t>Random Forest</a:t>
                      </a:r>
                      <a:endParaRPr sz="1600"/>
                    </a:p>
                  </a:txBody>
                  <a:tcPr marT="91425" marB="91425" marR="91425" marL="91425"/>
                </a:tc>
                <a:tc>
                  <a:txBody>
                    <a:bodyPr/>
                    <a:lstStyle/>
                    <a:p>
                      <a:pPr indent="0" lvl="0" marL="0" rtl="0" algn="l">
                        <a:spcBef>
                          <a:spcPts val="0"/>
                        </a:spcBef>
                        <a:spcAft>
                          <a:spcPts val="0"/>
                        </a:spcAft>
                        <a:buNone/>
                      </a:pPr>
                      <a:r>
                        <a:rPr lang="en" sz="1600"/>
                        <a:t>0.238095</a:t>
                      </a:r>
                      <a:endParaRPr sz="1600"/>
                    </a:p>
                  </a:txBody>
                  <a:tcPr marT="91425" marB="91425" marR="91425" marL="91425"/>
                </a:tc>
                <a:tc>
                  <a:txBody>
                    <a:bodyPr/>
                    <a:lstStyle/>
                    <a:p>
                      <a:pPr indent="0" lvl="0" marL="0" rtl="0" algn="l">
                        <a:spcBef>
                          <a:spcPts val="0"/>
                        </a:spcBef>
                        <a:spcAft>
                          <a:spcPts val="0"/>
                        </a:spcAft>
                        <a:buNone/>
                      </a:pPr>
                      <a:r>
                        <a:rPr lang="en" sz="1600"/>
                        <a:t>0.032051</a:t>
                      </a:r>
                      <a:endParaRPr sz="1600"/>
                    </a:p>
                  </a:txBody>
                  <a:tcPr marT="91425" marB="91425" marR="91425" marL="91425"/>
                </a:tc>
                <a:tc>
                  <a:txBody>
                    <a:bodyPr/>
                    <a:lstStyle/>
                    <a:p>
                      <a:pPr indent="0" lvl="0" marL="0" rtl="0" algn="l">
                        <a:spcBef>
                          <a:spcPts val="0"/>
                        </a:spcBef>
                        <a:spcAft>
                          <a:spcPts val="0"/>
                        </a:spcAft>
                        <a:buNone/>
                      </a:pPr>
                      <a:r>
                        <a:rPr lang="en" sz="1600"/>
                        <a:t>0.056497</a:t>
                      </a:r>
                      <a:endParaRPr sz="16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Logistic</a:t>
                      </a:r>
                      <a:endParaRPr sz="1600"/>
                    </a:p>
                  </a:txBody>
                  <a:tcPr marT="91425" marB="91425" marR="91425" marL="91425"/>
                </a:tc>
                <a:tc>
                  <a:txBody>
                    <a:bodyPr/>
                    <a:lstStyle/>
                    <a:p>
                      <a:pPr indent="0" lvl="0" marL="0" rtl="0" algn="l">
                        <a:spcBef>
                          <a:spcPts val="0"/>
                        </a:spcBef>
                        <a:spcAft>
                          <a:spcPts val="0"/>
                        </a:spcAft>
                        <a:buNone/>
                      </a:pPr>
                      <a:r>
                        <a:rPr lang="en" sz="1600"/>
                        <a:t>NaN</a:t>
                      </a:r>
                      <a:endParaRPr sz="1600"/>
                    </a:p>
                  </a:txBody>
                  <a:tcPr marT="91425" marB="91425" marR="91425" marL="91425"/>
                </a:tc>
                <a:tc>
                  <a:txBody>
                    <a:bodyPr/>
                    <a:lstStyle/>
                    <a:p>
                      <a:pPr indent="0" lvl="0" marL="0" rtl="0" algn="l">
                        <a:spcBef>
                          <a:spcPts val="0"/>
                        </a:spcBef>
                        <a:spcAft>
                          <a:spcPts val="0"/>
                        </a:spcAft>
                        <a:buNone/>
                      </a:pPr>
                      <a:r>
                        <a:rPr lang="en" sz="1600"/>
                        <a:t>0.0</a:t>
                      </a:r>
                      <a:endParaRPr sz="1600"/>
                    </a:p>
                  </a:txBody>
                  <a:tcPr marT="91425" marB="91425" marR="91425" marL="91425"/>
                </a:tc>
                <a:tc>
                  <a:txBody>
                    <a:bodyPr/>
                    <a:lstStyle/>
                    <a:p>
                      <a:pPr indent="0" lvl="0" marL="0" rtl="0" algn="l">
                        <a:spcBef>
                          <a:spcPts val="0"/>
                        </a:spcBef>
                        <a:spcAft>
                          <a:spcPts val="0"/>
                        </a:spcAft>
                        <a:buNone/>
                      </a:pPr>
                      <a:r>
                        <a:rPr lang="en" sz="1600"/>
                        <a:t>NaN</a:t>
                      </a:r>
                      <a:endParaRPr sz="1600"/>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Experiment Results  - all type of bugs - 10 Releases</a:t>
            </a:r>
            <a:endParaRPr>
              <a:solidFill>
                <a:srgbClr val="000000"/>
              </a:solidFill>
            </a:endParaRPr>
          </a:p>
        </p:txBody>
      </p:sp>
      <p:cxnSp>
        <p:nvCxnSpPr>
          <p:cNvPr id="280" name="Google Shape;280;p40"/>
          <p:cNvCxnSpPr/>
          <p:nvPr/>
        </p:nvCxnSpPr>
        <p:spPr>
          <a:xfrm>
            <a:off x="349050" y="865325"/>
            <a:ext cx="8445900" cy="35100"/>
          </a:xfrm>
          <a:prstGeom prst="straightConnector1">
            <a:avLst/>
          </a:prstGeom>
          <a:noFill/>
          <a:ln cap="flat" cmpd="sng" w="76200">
            <a:solidFill>
              <a:srgbClr val="990000"/>
            </a:solidFill>
            <a:prstDash val="solid"/>
            <a:round/>
            <a:headEnd len="med" w="med" type="none"/>
            <a:tailEnd len="med" w="med" type="none"/>
          </a:ln>
        </p:spPr>
      </p:cxnSp>
      <p:graphicFrame>
        <p:nvGraphicFramePr>
          <p:cNvPr id="281" name="Google Shape;281;p40"/>
          <p:cNvGraphicFramePr/>
          <p:nvPr/>
        </p:nvGraphicFramePr>
        <p:xfrm>
          <a:off x="1066900" y="3118450"/>
          <a:ext cx="3000000" cy="3000000"/>
        </p:xfrm>
        <a:graphic>
          <a:graphicData uri="http://schemas.openxmlformats.org/drawingml/2006/table">
            <a:tbl>
              <a:tblPr>
                <a:noFill/>
                <a:tableStyleId>{F3A1622C-C68F-48DE-9BAE-CBF440ED7576}</a:tableStyleId>
              </a:tblPr>
              <a:tblGrid>
                <a:gridCol w="1781150"/>
                <a:gridCol w="1781150"/>
                <a:gridCol w="1781150"/>
                <a:gridCol w="1781150"/>
              </a:tblGrid>
              <a:tr h="407375">
                <a:tc>
                  <a:txBody>
                    <a:bodyPr/>
                    <a:lstStyle/>
                    <a:p>
                      <a:pPr indent="0" lvl="0" marL="0" rtl="0" algn="l">
                        <a:spcBef>
                          <a:spcPts val="0"/>
                        </a:spcBef>
                        <a:spcAft>
                          <a:spcPts val="0"/>
                        </a:spcAft>
                        <a:buNone/>
                      </a:pPr>
                      <a:r>
                        <a:rPr lang="en" sz="1600"/>
                        <a:t>ML Algorithm</a:t>
                      </a:r>
                      <a:endParaRPr sz="1600"/>
                    </a:p>
                  </a:txBody>
                  <a:tcPr marT="91425" marB="91425" marR="91425" marL="91425"/>
                </a:tc>
                <a:tc>
                  <a:txBody>
                    <a:bodyPr/>
                    <a:lstStyle/>
                    <a:p>
                      <a:pPr indent="0" lvl="0" marL="0" rtl="0" algn="l">
                        <a:spcBef>
                          <a:spcPts val="0"/>
                        </a:spcBef>
                        <a:spcAft>
                          <a:spcPts val="0"/>
                        </a:spcAft>
                        <a:buNone/>
                      </a:pPr>
                      <a:r>
                        <a:rPr lang="en" sz="1600"/>
                        <a:t>Precision</a:t>
                      </a:r>
                      <a:endParaRPr sz="1600"/>
                    </a:p>
                  </a:txBody>
                  <a:tcPr marT="91425" marB="91425" marR="91425" marL="91425"/>
                </a:tc>
                <a:tc>
                  <a:txBody>
                    <a:bodyPr/>
                    <a:lstStyle/>
                    <a:p>
                      <a:pPr indent="0" lvl="0" marL="0" rtl="0" algn="l">
                        <a:spcBef>
                          <a:spcPts val="0"/>
                        </a:spcBef>
                        <a:spcAft>
                          <a:spcPts val="0"/>
                        </a:spcAft>
                        <a:buNone/>
                      </a:pPr>
                      <a:r>
                        <a:rPr lang="en" sz="1600"/>
                        <a:t>Recall</a:t>
                      </a:r>
                      <a:endParaRPr sz="1600"/>
                    </a:p>
                  </a:txBody>
                  <a:tcPr marT="91425" marB="91425" marR="91425" marL="91425"/>
                </a:tc>
                <a:tc>
                  <a:txBody>
                    <a:bodyPr/>
                    <a:lstStyle/>
                    <a:p>
                      <a:pPr indent="0" lvl="0" marL="0" rtl="0" algn="l">
                        <a:spcBef>
                          <a:spcPts val="0"/>
                        </a:spcBef>
                        <a:spcAft>
                          <a:spcPts val="0"/>
                        </a:spcAft>
                        <a:buNone/>
                      </a:pPr>
                      <a:r>
                        <a:rPr lang="en" sz="1600"/>
                        <a:t>F Score</a:t>
                      </a:r>
                      <a:endParaRPr sz="1600"/>
                    </a:p>
                  </a:txBody>
                  <a:tcPr marT="91425" marB="91425" marR="91425" marL="91425"/>
                </a:tc>
              </a:tr>
              <a:tr h="407375">
                <a:tc>
                  <a:txBody>
                    <a:bodyPr/>
                    <a:lstStyle/>
                    <a:p>
                      <a:pPr indent="0" lvl="0" marL="0" rtl="0" algn="l">
                        <a:spcBef>
                          <a:spcPts val="0"/>
                        </a:spcBef>
                        <a:spcAft>
                          <a:spcPts val="0"/>
                        </a:spcAft>
                        <a:buNone/>
                      </a:pPr>
                      <a:r>
                        <a:rPr lang="en" sz="1600"/>
                        <a:t>Logistic</a:t>
                      </a:r>
                      <a:endParaRPr sz="1600"/>
                    </a:p>
                  </a:txBody>
                  <a:tcPr marT="91425" marB="91425" marR="91425" marL="91425"/>
                </a:tc>
                <a:tc>
                  <a:txBody>
                    <a:bodyPr/>
                    <a:lstStyle/>
                    <a:p>
                      <a:pPr indent="0" lvl="0" marL="0" rtl="0" algn="l">
                        <a:spcBef>
                          <a:spcPts val="0"/>
                        </a:spcBef>
                        <a:spcAft>
                          <a:spcPts val="0"/>
                        </a:spcAft>
                        <a:buNone/>
                      </a:pPr>
                      <a:r>
                        <a:rPr lang="en" sz="1600"/>
                        <a:t>0.024636</a:t>
                      </a:r>
                      <a:endParaRPr sz="1600"/>
                    </a:p>
                  </a:txBody>
                  <a:tcPr marT="91425" marB="91425" marR="91425" marL="91425"/>
                </a:tc>
                <a:tc>
                  <a:txBody>
                    <a:bodyPr/>
                    <a:lstStyle/>
                    <a:p>
                      <a:pPr indent="0" lvl="0" marL="0" rtl="0" algn="l">
                        <a:spcBef>
                          <a:spcPts val="0"/>
                        </a:spcBef>
                        <a:spcAft>
                          <a:spcPts val="0"/>
                        </a:spcAft>
                        <a:buNone/>
                      </a:pPr>
                      <a:r>
                        <a:rPr lang="en" sz="1600">
                          <a:solidFill>
                            <a:schemeClr val="dk1"/>
                          </a:solidFill>
                        </a:rPr>
                        <a:t>0.5</a:t>
                      </a:r>
                      <a:endParaRPr sz="1600"/>
                    </a:p>
                  </a:txBody>
                  <a:tcPr marT="91425" marB="91425" marR="91425" marL="91425"/>
                </a:tc>
                <a:tc>
                  <a:txBody>
                    <a:bodyPr/>
                    <a:lstStyle/>
                    <a:p>
                      <a:pPr indent="0" lvl="0" marL="0" rtl="0" algn="l">
                        <a:spcBef>
                          <a:spcPts val="0"/>
                        </a:spcBef>
                        <a:spcAft>
                          <a:spcPts val="0"/>
                        </a:spcAft>
                        <a:buNone/>
                      </a:pPr>
                      <a:r>
                        <a:rPr lang="en" sz="1600">
                          <a:solidFill>
                            <a:schemeClr val="dk1"/>
                          </a:solidFill>
                        </a:rPr>
                        <a:t>0.04695</a:t>
                      </a:r>
                      <a:endParaRPr sz="1600"/>
                    </a:p>
                  </a:txBody>
                  <a:tcPr marT="91425" marB="91425" marR="91425" marL="91425"/>
                </a:tc>
              </a:tr>
              <a:tr h="407375">
                <a:tc>
                  <a:txBody>
                    <a:bodyPr/>
                    <a:lstStyle/>
                    <a:p>
                      <a:pPr indent="0" lvl="0" marL="0" rtl="0" algn="l">
                        <a:spcBef>
                          <a:spcPts val="0"/>
                        </a:spcBef>
                        <a:spcAft>
                          <a:spcPts val="0"/>
                        </a:spcAft>
                        <a:buNone/>
                      </a:pPr>
                      <a:r>
                        <a:rPr lang="en" sz="1600"/>
                        <a:t>Naive Bayes</a:t>
                      </a:r>
                      <a:endParaRPr sz="1600"/>
                    </a:p>
                  </a:txBody>
                  <a:tcPr marT="91425" marB="91425" marR="91425" marL="91425"/>
                </a:tc>
                <a:tc>
                  <a:txBody>
                    <a:bodyPr/>
                    <a:lstStyle/>
                    <a:p>
                      <a:pPr indent="0" lvl="0" marL="0" rtl="0" algn="l">
                        <a:spcBef>
                          <a:spcPts val="0"/>
                        </a:spcBef>
                        <a:spcAft>
                          <a:spcPts val="0"/>
                        </a:spcAft>
                        <a:buNone/>
                      </a:pPr>
                      <a:r>
                        <a:rPr lang="en" sz="1600"/>
                        <a:t>0.81166</a:t>
                      </a:r>
                      <a:endParaRPr sz="1600"/>
                    </a:p>
                  </a:txBody>
                  <a:tcPr marT="91425" marB="91425" marR="91425" marL="91425"/>
                </a:tc>
                <a:tc>
                  <a:txBody>
                    <a:bodyPr/>
                    <a:lstStyle/>
                    <a:p>
                      <a:pPr indent="0" lvl="0" marL="0" rtl="0" algn="l">
                        <a:spcBef>
                          <a:spcPts val="0"/>
                        </a:spcBef>
                        <a:spcAft>
                          <a:spcPts val="0"/>
                        </a:spcAft>
                        <a:buNone/>
                      </a:pPr>
                      <a:r>
                        <a:rPr lang="en" sz="1600"/>
                        <a:t>0.032051</a:t>
                      </a:r>
                      <a:endParaRPr sz="1600"/>
                    </a:p>
                  </a:txBody>
                  <a:tcPr marT="91425" marB="91425" marR="91425" marL="91425"/>
                </a:tc>
                <a:tc>
                  <a:txBody>
                    <a:bodyPr/>
                    <a:lstStyle/>
                    <a:p>
                      <a:pPr indent="0" lvl="0" marL="0" rtl="0" algn="l">
                        <a:spcBef>
                          <a:spcPts val="0"/>
                        </a:spcBef>
                        <a:spcAft>
                          <a:spcPts val="0"/>
                        </a:spcAft>
                        <a:buNone/>
                      </a:pPr>
                      <a:r>
                        <a:rPr lang="en" sz="1600"/>
                        <a:t>0.056497</a:t>
                      </a:r>
                      <a:endParaRPr sz="1600"/>
                    </a:p>
                  </a:txBody>
                  <a:tcPr marT="91425" marB="91425" marR="91425" marL="91425"/>
                </a:tc>
              </a:tr>
              <a:tr h="412725">
                <a:tc>
                  <a:txBody>
                    <a:bodyPr/>
                    <a:lstStyle/>
                    <a:p>
                      <a:pPr indent="0" lvl="0" marL="0" rtl="0" algn="l">
                        <a:spcBef>
                          <a:spcPts val="0"/>
                        </a:spcBef>
                        <a:spcAft>
                          <a:spcPts val="0"/>
                        </a:spcAft>
                        <a:buNone/>
                      </a:pPr>
                      <a:r>
                        <a:rPr lang="en" sz="1600"/>
                        <a:t>Random Forest</a:t>
                      </a:r>
                      <a:endParaRPr sz="1600"/>
                    </a:p>
                  </a:txBody>
                  <a:tcPr marT="91425" marB="91425" marR="91425" marL="91425"/>
                </a:tc>
                <a:tc>
                  <a:txBody>
                    <a:bodyPr/>
                    <a:lstStyle/>
                    <a:p>
                      <a:pPr indent="0" lvl="0" marL="0" rtl="0" algn="l">
                        <a:spcBef>
                          <a:spcPts val="0"/>
                        </a:spcBef>
                        <a:spcAft>
                          <a:spcPts val="0"/>
                        </a:spcAft>
                        <a:buNone/>
                      </a:pPr>
                      <a:r>
                        <a:rPr lang="en" sz="1600"/>
                        <a:t>0.811684</a:t>
                      </a:r>
                      <a:endParaRPr sz="1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t>0.748040</a:t>
                      </a:r>
                      <a:endParaRPr sz="1600"/>
                    </a:p>
                  </a:txBody>
                  <a:tcPr marT="91425" marB="91425" marR="91425" marL="91425"/>
                </a:tc>
                <a:tc>
                  <a:txBody>
                    <a:bodyPr/>
                    <a:lstStyle/>
                    <a:p>
                      <a:pPr indent="0" lvl="0" marL="0" rtl="0" algn="l">
                        <a:spcBef>
                          <a:spcPts val="0"/>
                        </a:spcBef>
                        <a:spcAft>
                          <a:spcPts val="0"/>
                        </a:spcAft>
                        <a:buNone/>
                      </a:pPr>
                      <a:r>
                        <a:rPr lang="en" sz="1600"/>
                        <a:t>0.77855</a:t>
                      </a:r>
                      <a:endParaRPr sz="1600"/>
                    </a:p>
                  </a:txBody>
                  <a:tcPr marT="91425" marB="91425" marR="91425" marL="91425"/>
                </a:tc>
              </a:tr>
            </a:tbl>
          </a:graphicData>
        </a:graphic>
      </p:graphicFrame>
      <p:grpSp>
        <p:nvGrpSpPr>
          <p:cNvPr id="282" name="Google Shape;282;p40"/>
          <p:cNvGrpSpPr/>
          <p:nvPr/>
        </p:nvGrpSpPr>
        <p:grpSpPr>
          <a:xfrm>
            <a:off x="349050" y="1111313"/>
            <a:ext cx="8445900" cy="1916275"/>
            <a:chOff x="349050" y="1111313"/>
            <a:chExt cx="8445900" cy="1916275"/>
          </a:xfrm>
        </p:grpSpPr>
        <p:grpSp>
          <p:nvGrpSpPr>
            <p:cNvPr id="283" name="Google Shape;283;p40"/>
            <p:cNvGrpSpPr/>
            <p:nvPr/>
          </p:nvGrpSpPr>
          <p:grpSpPr>
            <a:xfrm>
              <a:off x="349050" y="1111313"/>
              <a:ext cx="5712449" cy="1916275"/>
              <a:chOff x="349050" y="1111313"/>
              <a:chExt cx="5712449" cy="1916275"/>
            </a:xfrm>
          </p:grpSpPr>
          <p:pic>
            <p:nvPicPr>
              <p:cNvPr id="284" name="Google Shape;284;p40"/>
              <p:cNvPicPr preferRelativeResize="0"/>
              <p:nvPr/>
            </p:nvPicPr>
            <p:blipFill>
              <a:blip r:embed="rId3">
                <a:alphaModFix/>
              </a:blip>
              <a:stretch>
                <a:fillRect/>
              </a:stretch>
            </p:blipFill>
            <p:spPr>
              <a:xfrm>
                <a:off x="349050" y="1111313"/>
                <a:ext cx="2902192" cy="1916275"/>
              </a:xfrm>
              <a:prstGeom prst="rect">
                <a:avLst/>
              </a:prstGeom>
              <a:noFill/>
              <a:ln>
                <a:noFill/>
              </a:ln>
            </p:spPr>
          </p:pic>
          <p:pic>
            <p:nvPicPr>
              <p:cNvPr id="285" name="Google Shape;285;p40"/>
              <p:cNvPicPr preferRelativeResize="0"/>
              <p:nvPr/>
            </p:nvPicPr>
            <p:blipFill>
              <a:blip r:embed="rId4">
                <a:alphaModFix/>
              </a:blip>
              <a:stretch>
                <a:fillRect/>
              </a:stretch>
            </p:blipFill>
            <p:spPr>
              <a:xfrm>
                <a:off x="3318142" y="1188950"/>
                <a:ext cx="2743357" cy="1821525"/>
              </a:xfrm>
              <a:prstGeom prst="rect">
                <a:avLst/>
              </a:prstGeom>
              <a:noFill/>
              <a:ln>
                <a:noFill/>
              </a:ln>
            </p:spPr>
          </p:pic>
        </p:grpSp>
        <p:pic>
          <p:nvPicPr>
            <p:cNvPr id="286" name="Google Shape;286;p40"/>
            <p:cNvPicPr preferRelativeResize="0"/>
            <p:nvPr/>
          </p:nvPicPr>
          <p:blipFill>
            <a:blip r:embed="rId5">
              <a:alphaModFix/>
            </a:blip>
            <a:stretch>
              <a:fillRect/>
            </a:stretch>
          </p:blipFill>
          <p:spPr>
            <a:xfrm>
              <a:off x="6213900" y="1191675"/>
              <a:ext cx="2581050" cy="1822425"/>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1"/>
          <p:cNvSpPr txBox="1"/>
          <p:nvPr>
            <p:ph idx="1" type="body"/>
          </p:nvPr>
        </p:nvSpPr>
        <p:spPr>
          <a:xfrm>
            <a:off x="311700" y="1304875"/>
            <a:ext cx="4038000" cy="24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t>
            </a:r>
            <a:r>
              <a:rPr lang="en">
                <a:solidFill>
                  <a:schemeClr val="dk1"/>
                </a:solidFill>
              </a:rPr>
              <a:t>"distributed concurrency","performance","single-point-of-failure"</a:t>
            </a:r>
            <a:r>
              <a:rPr lang="en">
                <a:solidFill>
                  <a:schemeClr val="dk1"/>
                </a:solidFill>
              </a:rPr>
              <a:t>]</a:t>
            </a:r>
            <a:endParaRPr/>
          </a:p>
        </p:txBody>
      </p:sp>
      <p:sp>
        <p:nvSpPr>
          <p:cNvPr id="292" name="Google Shape;292;p41"/>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Results - Cloud Specific Bugs </a:t>
            </a:r>
            <a:endParaRPr>
              <a:solidFill>
                <a:srgbClr val="000000"/>
              </a:solidFill>
            </a:endParaRPr>
          </a:p>
        </p:txBody>
      </p:sp>
      <p:cxnSp>
        <p:nvCxnSpPr>
          <p:cNvPr id="293" name="Google Shape;293;p41"/>
          <p:cNvCxnSpPr/>
          <p:nvPr/>
        </p:nvCxnSpPr>
        <p:spPr>
          <a:xfrm>
            <a:off x="349050" y="865325"/>
            <a:ext cx="8445900" cy="35100"/>
          </a:xfrm>
          <a:prstGeom prst="straightConnector1">
            <a:avLst/>
          </a:prstGeom>
          <a:noFill/>
          <a:ln cap="flat" cmpd="sng" w="76200">
            <a:solidFill>
              <a:srgbClr val="990000"/>
            </a:solidFill>
            <a:prstDash val="solid"/>
            <a:round/>
            <a:headEnd len="med" w="med" type="none"/>
            <a:tailEnd len="med" w="med" type="none"/>
          </a:ln>
        </p:spPr>
      </p:cxnSp>
      <p:pic>
        <p:nvPicPr>
          <p:cNvPr id="294" name="Google Shape;294;p41"/>
          <p:cNvPicPr preferRelativeResize="0"/>
          <p:nvPr/>
        </p:nvPicPr>
        <p:blipFill>
          <a:blip r:embed="rId3">
            <a:alphaModFix/>
          </a:blip>
          <a:stretch>
            <a:fillRect/>
          </a:stretch>
        </p:blipFill>
        <p:spPr>
          <a:xfrm>
            <a:off x="4255875" y="1514900"/>
            <a:ext cx="4281200" cy="3518700"/>
          </a:xfrm>
          <a:prstGeom prst="rect">
            <a:avLst/>
          </a:prstGeom>
          <a:noFill/>
          <a:ln>
            <a:noFill/>
          </a:ln>
        </p:spPr>
      </p:pic>
      <p:sp>
        <p:nvSpPr>
          <p:cNvPr id="295" name="Google Shape;295;p41"/>
          <p:cNvSpPr txBox="1"/>
          <p:nvPr/>
        </p:nvSpPr>
        <p:spPr>
          <a:xfrm>
            <a:off x="335775" y="2571750"/>
            <a:ext cx="3920100" cy="23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Data Imbalance Technique - </a:t>
            </a:r>
            <a:r>
              <a:rPr b="1" lang="en" sz="1800"/>
              <a:t>imblearn.over_sampling.SMOTE</a:t>
            </a:r>
            <a:endParaRPr b="1" sz="1800"/>
          </a:p>
          <a:p>
            <a:pPr indent="0" lvl="0" marL="0" rtl="0" algn="l">
              <a:spcBef>
                <a:spcPts val="0"/>
              </a:spcBef>
              <a:spcAft>
                <a:spcPts val="0"/>
              </a:spcAft>
              <a:buNone/>
            </a:pPr>
            <a:r>
              <a:t/>
            </a:r>
            <a:endParaRPr b="1" sz="1800"/>
          </a:p>
          <a:p>
            <a:pPr indent="0" lvl="0" marL="0" rtl="0" algn="l">
              <a:spcBef>
                <a:spcPts val="0"/>
              </a:spcBef>
              <a:spcAft>
                <a:spcPts val="0"/>
              </a:spcAft>
              <a:buClr>
                <a:schemeClr val="dk1"/>
              </a:buClr>
              <a:buSzPts val="1100"/>
              <a:buFont typeface="Arial"/>
              <a:buNone/>
            </a:pPr>
            <a:r>
              <a:rPr lang="en" sz="1600"/>
              <a:t>Class to perform over-sampling using SMOTE.</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 sz="1600"/>
              <a:t>This object is an implementation of SMOTE - Synthetic Minority Over-sampling Technique</a:t>
            </a:r>
            <a:endParaRPr sz="1600"/>
          </a:p>
          <a:p>
            <a:pPr indent="0" lvl="0" marL="0" rtl="0" algn="l">
              <a:spcBef>
                <a:spcPts val="0"/>
              </a:spcBef>
              <a:spcAft>
                <a:spcPts val="0"/>
              </a:spcAft>
              <a:buNone/>
            </a:pPr>
            <a:r>
              <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5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Context</a:t>
            </a:r>
            <a:endParaRPr>
              <a:solidFill>
                <a:srgbClr val="000000"/>
              </a:solidFill>
            </a:endParaRPr>
          </a:p>
        </p:txBody>
      </p:sp>
      <p:sp>
        <p:nvSpPr>
          <p:cNvPr id="69" name="Google Shape;69;p15"/>
          <p:cNvSpPr txBox="1"/>
          <p:nvPr>
            <p:ph idx="1" type="body"/>
          </p:nvPr>
        </p:nvSpPr>
        <p:spPr>
          <a:xfrm>
            <a:off x="316500" y="1000400"/>
            <a:ext cx="8520600" cy="4034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Char char="●"/>
            </a:pPr>
            <a:r>
              <a:rPr lang="en" sz="3000">
                <a:solidFill>
                  <a:schemeClr val="dk1"/>
                </a:solidFill>
              </a:rPr>
              <a:t>Increasing complexity of modern software systems </a:t>
            </a:r>
            <a:endParaRPr sz="3000">
              <a:solidFill>
                <a:schemeClr val="dk1"/>
              </a:solidFill>
            </a:endParaRPr>
          </a:p>
          <a:p>
            <a:pPr indent="0" lvl="0" marL="457200" rtl="0" algn="l">
              <a:spcBef>
                <a:spcPts val="1000"/>
              </a:spcBef>
              <a:spcAft>
                <a:spcPts val="1000"/>
              </a:spcAft>
              <a:buNone/>
            </a:pPr>
            <a:r>
              <a:t/>
            </a:r>
            <a:endParaRPr sz="2000">
              <a:solidFill>
                <a:schemeClr val="dk1"/>
              </a:solidFill>
            </a:endParaRPr>
          </a:p>
        </p:txBody>
      </p:sp>
      <p:cxnSp>
        <p:nvCxnSpPr>
          <p:cNvPr id="70" name="Google Shape;70;p15"/>
          <p:cNvCxnSpPr/>
          <p:nvPr/>
        </p:nvCxnSpPr>
        <p:spPr>
          <a:xfrm>
            <a:off x="441750" y="808100"/>
            <a:ext cx="8270100" cy="900"/>
          </a:xfrm>
          <a:prstGeom prst="straightConnector1">
            <a:avLst/>
          </a:prstGeom>
          <a:noFill/>
          <a:ln cap="flat" cmpd="sng" w="76200">
            <a:solidFill>
              <a:srgbClr val="990000"/>
            </a:solidFill>
            <a:prstDash val="solid"/>
            <a:round/>
            <a:headEnd len="med" w="med" type="none"/>
            <a:tailEnd len="med" w="med" type="none"/>
          </a:ln>
        </p:spPr>
      </p:cxnSp>
      <p:pic>
        <p:nvPicPr>
          <p:cNvPr id="71" name="Google Shape;71;p15"/>
          <p:cNvPicPr preferRelativeResize="0"/>
          <p:nvPr/>
        </p:nvPicPr>
        <p:blipFill rotWithShape="1">
          <a:blip r:embed="rId3">
            <a:alphaModFix/>
          </a:blip>
          <a:srcRect b="0" l="13387" r="16921" t="0"/>
          <a:stretch/>
        </p:blipFill>
        <p:spPr>
          <a:xfrm>
            <a:off x="849121" y="2318975"/>
            <a:ext cx="3278125" cy="2365275"/>
          </a:xfrm>
          <a:prstGeom prst="rect">
            <a:avLst/>
          </a:prstGeom>
          <a:noFill/>
          <a:ln>
            <a:noFill/>
          </a:ln>
        </p:spPr>
      </p:pic>
      <p:sp>
        <p:nvSpPr>
          <p:cNvPr id="72" name="Google Shape;72;p15"/>
          <p:cNvSpPr/>
          <p:nvPr/>
        </p:nvSpPr>
        <p:spPr>
          <a:xfrm>
            <a:off x="4469925" y="1699175"/>
            <a:ext cx="2005344" cy="11021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Large codebases</a:t>
            </a:r>
            <a:endParaRPr b="1" sz="1600"/>
          </a:p>
        </p:txBody>
      </p:sp>
      <p:sp>
        <p:nvSpPr>
          <p:cNvPr id="73" name="Google Shape;73;p15"/>
          <p:cNvSpPr/>
          <p:nvPr/>
        </p:nvSpPr>
        <p:spPr>
          <a:xfrm>
            <a:off x="7117550" y="2191125"/>
            <a:ext cx="1194696" cy="94845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More users</a:t>
            </a:r>
            <a:endParaRPr b="1" sz="1600"/>
          </a:p>
        </p:txBody>
      </p:sp>
      <p:sp>
        <p:nvSpPr>
          <p:cNvPr id="74" name="Google Shape;74;p15"/>
          <p:cNvSpPr/>
          <p:nvPr/>
        </p:nvSpPr>
        <p:spPr>
          <a:xfrm>
            <a:off x="4579438" y="3293274"/>
            <a:ext cx="1765152" cy="94845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More instances</a:t>
            </a:r>
            <a:endParaRPr b="1" sz="1600"/>
          </a:p>
        </p:txBody>
      </p:sp>
      <p:sp>
        <p:nvSpPr>
          <p:cNvPr id="75" name="Google Shape;75;p15"/>
          <p:cNvSpPr/>
          <p:nvPr/>
        </p:nvSpPr>
        <p:spPr>
          <a:xfrm>
            <a:off x="6659000" y="3383075"/>
            <a:ext cx="2368440" cy="139309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t>More</a:t>
            </a:r>
            <a:endParaRPr b="1" sz="1600"/>
          </a:p>
          <a:p>
            <a:pPr indent="0" lvl="0" marL="0" rtl="0" algn="l">
              <a:spcBef>
                <a:spcPts val="0"/>
              </a:spcBef>
              <a:spcAft>
                <a:spcPts val="0"/>
              </a:spcAft>
              <a:buNone/>
            </a:pPr>
            <a:r>
              <a:rPr b="1" lang="en" sz="1600"/>
              <a:t>dependencies</a:t>
            </a:r>
            <a:endParaRPr b="1"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2"/>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Results - Cloud </a:t>
            </a:r>
            <a:r>
              <a:rPr lang="en"/>
              <a:t>Specific </a:t>
            </a:r>
            <a:r>
              <a:rPr lang="en">
                <a:solidFill>
                  <a:srgbClr val="000000"/>
                </a:solidFill>
              </a:rPr>
              <a:t>Bugs</a:t>
            </a:r>
            <a:endParaRPr>
              <a:solidFill>
                <a:srgbClr val="000000"/>
              </a:solidFill>
            </a:endParaRPr>
          </a:p>
        </p:txBody>
      </p:sp>
      <p:cxnSp>
        <p:nvCxnSpPr>
          <p:cNvPr id="301" name="Google Shape;301;p42"/>
          <p:cNvCxnSpPr/>
          <p:nvPr/>
        </p:nvCxnSpPr>
        <p:spPr>
          <a:xfrm>
            <a:off x="349050" y="865325"/>
            <a:ext cx="8445900" cy="35100"/>
          </a:xfrm>
          <a:prstGeom prst="straightConnector1">
            <a:avLst/>
          </a:prstGeom>
          <a:noFill/>
          <a:ln cap="flat" cmpd="sng" w="76200">
            <a:solidFill>
              <a:srgbClr val="990000"/>
            </a:solidFill>
            <a:prstDash val="solid"/>
            <a:round/>
            <a:headEnd len="med" w="med" type="none"/>
            <a:tailEnd len="med" w="med" type="none"/>
          </a:ln>
        </p:spPr>
      </p:cxnSp>
      <p:graphicFrame>
        <p:nvGraphicFramePr>
          <p:cNvPr id="302" name="Google Shape;302;p42"/>
          <p:cNvGraphicFramePr/>
          <p:nvPr/>
        </p:nvGraphicFramePr>
        <p:xfrm>
          <a:off x="1066900" y="3042250"/>
          <a:ext cx="3000000" cy="3000000"/>
        </p:xfrm>
        <a:graphic>
          <a:graphicData uri="http://schemas.openxmlformats.org/drawingml/2006/table">
            <a:tbl>
              <a:tblPr>
                <a:noFill/>
                <a:tableStyleId>{F3A1622C-C68F-48DE-9BAE-CBF440ED7576}</a:tableStyleId>
              </a:tblPr>
              <a:tblGrid>
                <a:gridCol w="1781150"/>
                <a:gridCol w="1781150"/>
                <a:gridCol w="1781150"/>
                <a:gridCol w="1781150"/>
              </a:tblGrid>
              <a:tr h="407375">
                <a:tc>
                  <a:txBody>
                    <a:bodyPr/>
                    <a:lstStyle/>
                    <a:p>
                      <a:pPr indent="0" lvl="0" marL="0" rtl="0" algn="l">
                        <a:spcBef>
                          <a:spcPts val="0"/>
                        </a:spcBef>
                        <a:spcAft>
                          <a:spcPts val="0"/>
                        </a:spcAft>
                        <a:buNone/>
                      </a:pPr>
                      <a:r>
                        <a:rPr lang="en" sz="1600"/>
                        <a:t>ML Algorithm</a:t>
                      </a:r>
                      <a:endParaRPr sz="1600"/>
                    </a:p>
                  </a:txBody>
                  <a:tcPr marT="91425" marB="91425" marR="91425" marL="91425"/>
                </a:tc>
                <a:tc>
                  <a:txBody>
                    <a:bodyPr/>
                    <a:lstStyle/>
                    <a:p>
                      <a:pPr indent="0" lvl="0" marL="0" rtl="0" algn="l">
                        <a:spcBef>
                          <a:spcPts val="0"/>
                        </a:spcBef>
                        <a:spcAft>
                          <a:spcPts val="0"/>
                        </a:spcAft>
                        <a:buNone/>
                      </a:pPr>
                      <a:r>
                        <a:rPr lang="en" sz="1600"/>
                        <a:t>Precision</a:t>
                      </a:r>
                      <a:endParaRPr sz="1600"/>
                    </a:p>
                  </a:txBody>
                  <a:tcPr marT="91425" marB="91425" marR="91425" marL="91425"/>
                </a:tc>
                <a:tc>
                  <a:txBody>
                    <a:bodyPr/>
                    <a:lstStyle/>
                    <a:p>
                      <a:pPr indent="0" lvl="0" marL="0" rtl="0" algn="l">
                        <a:spcBef>
                          <a:spcPts val="0"/>
                        </a:spcBef>
                        <a:spcAft>
                          <a:spcPts val="0"/>
                        </a:spcAft>
                        <a:buNone/>
                      </a:pPr>
                      <a:r>
                        <a:rPr lang="en" sz="1600"/>
                        <a:t>Recall</a:t>
                      </a:r>
                      <a:endParaRPr sz="1600"/>
                    </a:p>
                  </a:txBody>
                  <a:tcPr marT="91425" marB="91425" marR="91425" marL="91425"/>
                </a:tc>
                <a:tc>
                  <a:txBody>
                    <a:bodyPr/>
                    <a:lstStyle/>
                    <a:p>
                      <a:pPr indent="0" lvl="0" marL="0" rtl="0" algn="l">
                        <a:spcBef>
                          <a:spcPts val="0"/>
                        </a:spcBef>
                        <a:spcAft>
                          <a:spcPts val="0"/>
                        </a:spcAft>
                        <a:buNone/>
                      </a:pPr>
                      <a:r>
                        <a:rPr lang="en" sz="1600"/>
                        <a:t>F Score</a:t>
                      </a:r>
                      <a:endParaRPr sz="1600"/>
                    </a:p>
                  </a:txBody>
                  <a:tcPr marT="91425" marB="91425" marR="91425" marL="91425"/>
                </a:tc>
              </a:tr>
              <a:tr h="407375">
                <a:tc>
                  <a:txBody>
                    <a:bodyPr/>
                    <a:lstStyle/>
                    <a:p>
                      <a:pPr indent="0" lvl="0" marL="0" rtl="0" algn="l">
                        <a:spcBef>
                          <a:spcPts val="0"/>
                        </a:spcBef>
                        <a:spcAft>
                          <a:spcPts val="0"/>
                        </a:spcAft>
                        <a:buNone/>
                      </a:pPr>
                      <a:r>
                        <a:rPr lang="en" sz="1600"/>
                        <a:t>Logistic</a:t>
                      </a:r>
                      <a:endParaRPr sz="1600"/>
                    </a:p>
                  </a:txBody>
                  <a:tcPr marT="91425" marB="91425" marR="91425" marL="91425"/>
                </a:tc>
                <a:tc>
                  <a:txBody>
                    <a:bodyPr/>
                    <a:lstStyle/>
                    <a:p>
                      <a:pPr indent="0" lvl="0" marL="0" rtl="0" algn="l">
                        <a:spcBef>
                          <a:spcPts val="0"/>
                        </a:spcBef>
                        <a:spcAft>
                          <a:spcPts val="0"/>
                        </a:spcAft>
                        <a:buNone/>
                      </a:pPr>
                      <a:r>
                        <a:rPr lang="en" sz="1600"/>
                        <a:t>0.88265</a:t>
                      </a:r>
                      <a:endParaRPr sz="1600"/>
                    </a:p>
                  </a:txBody>
                  <a:tcPr marT="91425" marB="91425" marR="91425" marL="91425"/>
                </a:tc>
                <a:tc>
                  <a:txBody>
                    <a:bodyPr/>
                    <a:lstStyle/>
                    <a:p>
                      <a:pPr indent="0" lvl="0" marL="0" rtl="0" algn="l">
                        <a:spcBef>
                          <a:spcPts val="0"/>
                        </a:spcBef>
                        <a:spcAft>
                          <a:spcPts val="0"/>
                        </a:spcAft>
                        <a:buNone/>
                      </a:pPr>
                      <a:r>
                        <a:rPr lang="en" sz="1600">
                          <a:solidFill>
                            <a:schemeClr val="dk1"/>
                          </a:solidFill>
                        </a:rPr>
                        <a:t>0.99344</a:t>
                      </a:r>
                      <a:endParaRPr sz="1600"/>
                    </a:p>
                  </a:txBody>
                  <a:tcPr marT="91425" marB="91425" marR="91425" marL="91425"/>
                </a:tc>
                <a:tc>
                  <a:txBody>
                    <a:bodyPr/>
                    <a:lstStyle/>
                    <a:p>
                      <a:pPr indent="0" lvl="0" marL="0" rtl="0" algn="l">
                        <a:spcBef>
                          <a:spcPts val="0"/>
                        </a:spcBef>
                        <a:spcAft>
                          <a:spcPts val="0"/>
                        </a:spcAft>
                        <a:buNone/>
                      </a:pPr>
                      <a:r>
                        <a:rPr lang="en" sz="1600">
                          <a:solidFill>
                            <a:schemeClr val="dk1"/>
                          </a:solidFill>
                        </a:rPr>
                        <a:t>0.93478</a:t>
                      </a:r>
                      <a:endParaRPr sz="1600"/>
                    </a:p>
                  </a:txBody>
                  <a:tcPr marT="91425" marB="91425" marR="91425" marL="91425"/>
                </a:tc>
              </a:tr>
              <a:tr h="407375">
                <a:tc>
                  <a:txBody>
                    <a:bodyPr/>
                    <a:lstStyle/>
                    <a:p>
                      <a:pPr indent="0" lvl="0" marL="0" rtl="0" algn="l">
                        <a:spcBef>
                          <a:spcPts val="0"/>
                        </a:spcBef>
                        <a:spcAft>
                          <a:spcPts val="0"/>
                        </a:spcAft>
                        <a:buNone/>
                      </a:pPr>
                      <a:r>
                        <a:rPr lang="en" sz="1600"/>
                        <a:t>Naive Bayes</a:t>
                      </a:r>
                      <a:endParaRPr sz="1600"/>
                    </a:p>
                  </a:txBody>
                  <a:tcPr marT="91425" marB="91425" marR="91425" marL="91425"/>
                </a:tc>
                <a:tc>
                  <a:txBody>
                    <a:bodyPr/>
                    <a:lstStyle/>
                    <a:p>
                      <a:pPr indent="0" lvl="0" marL="0" rtl="0" algn="l">
                        <a:spcBef>
                          <a:spcPts val="0"/>
                        </a:spcBef>
                        <a:spcAft>
                          <a:spcPts val="0"/>
                        </a:spcAft>
                        <a:buNone/>
                      </a:pPr>
                      <a:r>
                        <a:rPr lang="en" sz="1600"/>
                        <a:t>0.73876</a:t>
                      </a:r>
                      <a:endParaRPr sz="1600"/>
                    </a:p>
                  </a:txBody>
                  <a:tcPr marT="91425" marB="91425" marR="91425" marL="91425"/>
                </a:tc>
                <a:tc>
                  <a:txBody>
                    <a:bodyPr/>
                    <a:lstStyle/>
                    <a:p>
                      <a:pPr indent="0" lvl="0" marL="0" rtl="0" algn="l">
                        <a:spcBef>
                          <a:spcPts val="0"/>
                        </a:spcBef>
                        <a:spcAft>
                          <a:spcPts val="0"/>
                        </a:spcAft>
                        <a:buNone/>
                      </a:pPr>
                      <a:r>
                        <a:rPr lang="en" sz="1600"/>
                        <a:t>0.99172</a:t>
                      </a:r>
                      <a:endParaRPr sz="1600"/>
                    </a:p>
                  </a:txBody>
                  <a:tcPr marT="91425" marB="91425" marR="91425" marL="91425"/>
                </a:tc>
                <a:tc>
                  <a:txBody>
                    <a:bodyPr/>
                    <a:lstStyle/>
                    <a:p>
                      <a:pPr indent="0" lvl="0" marL="0" rtl="0" algn="l">
                        <a:spcBef>
                          <a:spcPts val="0"/>
                        </a:spcBef>
                        <a:spcAft>
                          <a:spcPts val="0"/>
                        </a:spcAft>
                        <a:buNone/>
                      </a:pPr>
                      <a:r>
                        <a:rPr lang="en" sz="1600"/>
                        <a:t>0.84675</a:t>
                      </a:r>
                      <a:endParaRPr sz="1600"/>
                    </a:p>
                  </a:txBody>
                  <a:tcPr marT="91425" marB="91425" marR="91425" marL="91425"/>
                </a:tc>
              </a:tr>
              <a:tr h="694150">
                <a:tc>
                  <a:txBody>
                    <a:bodyPr/>
                    <a:lstStyle/>
                    <a:p>
                      <a:pPr indent="0" lvl="0" marL="0" rtl="0" algn="l">
                        <a:spcBef>
                          <a:spcPts val="0"/>
                        </a:spcBef>
                        <a:spcAft>
                          <a:spcPts val="0"/>
                        </a:spcAft>
                        <a:buNone/>
                      </a:pPr>
                      <a:r>
                        <a:rPr lang="en" sz="1600"/>
                        <a:t>Random Forest</a:t>
                      </a:r>
                      <a:endParaRPr sz="1600"/>
                    </a:p>
                  </a:txBody>
                  <a:tcPr marT="91425" marB="91425" marR="91425" marL="91425"/>
                </a:tc>
                <a:tc>
                  <a:txBody>
                    <a:bodyPr/>
                    <a:lstStyle/>
                    <a:p>
                      <a:pPr indent="0" lvl="0" marL="0" rtl="0" algn="l">
                        <a:spcBef>
                          <a:spcPts val="0"/>
                        </a:spcBef>
                        <a:spcAft>
                          <a:spcPts val="0"/>
                        </a:spcAft>
                        <a:buNone/>
                      </a:pPr>
                      <a:r>
                        <a:rPr lang="en" sz="1600"/>
                        <a:t>0.99690</a:t>
                      </a:r>
                      <a:endParaRPr sz="1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t>0.99965</a:t>
                      </a:r>
                      <a:endParaRPr sz="1600"/>
                    </a:p>
                    <a:p>
                      <a:pPr indent="0" lvl="0" marL="0" rtl="0" algn="l">
                        <a:spcBef>
                          <a:spcPts val="0"/>
                        </a:spcBef>
                        <a:spcAft>
                          <a:spcPts val="0"/>
                        </a:spcAft>
                        <a:buNone/>
                      </a:pPr>
                      <a:r>
                        <a:t/>
                      </a:r>
                      <a:endParaRPr sz="1600"/>
                    </a:p>
                  </a:txBody>
                  <a:tcPr marT="91425" marB="91425" marR="91425" marL="91425"/>
                </a:tc>
                <a:tc>
                  <a:txBody>
                    <a:bodyPr/>
                    <a:lstStyle/>
                    <a:p>
                      <a:pPr indent="0" lvl="0" marL="0" rtl="0" algn="l">
                        <a:spcBef>
                          <a:spcPts val="0"/>
                        </a:spcBef>
                        <a:spcAft>
                          <a:spcPts val="0"/>
                        </a:spcAft>
                        <a:buNone/>
                      </a:pPr>
                      <a:r>
                        <a:rPr lang="en" sz="1600"/>
                        <a:t>0.99827</a:t>
                      </a:r>
                      <a:endParaRPr sz="1600"/>
                    </a:p>
                  </a:txBody>
                  <a:tcPr marT="91425" marB="91425" marR="91425" marL="91425"/>
                </a:tc>
              </a:tr>
            </a:tbl>
          </a:graphicData>
        </a:graphic>
      </p:graphicFrame>
      <p:pic>
        <p:nvPicPr>
          <p:cNvPr id="303" name="Google Shape;303;p42"/>
          <p:cNvPicPr preferRelativeResize="0"/>
          <p:nvPr/>
        </p:nvPicPr>
        <p:blipFill>
          <a:blip r:embed="rId3">
            <a:alphaModFix/>
          </a:blip>
          <a:stretch>
            <a:fillRect/>
          </a:stretch>
        </p:blipFill>
        <p:spPr>
          <a:xfrm>
            <a:off x="152400" y="1052825"/>
            <a:ext cx="2557344" cy="1837025"/>
          </a:xfrm>
          <a:prstGeom prst="rect">
            <a:avLst/>
          </a:prstGeom>
          <a:noFill/>
          <a:ln>
            <a:noFill/>
          </a:ln>
        </p:spPr>
      </p:pic>
      <p:sp>
        <p:nvSpPr>
          <p:cNvPr id="304" name="Google Shape;304;p42"/>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5" name="Google Shape;305;p42"/>
          <p:cNvPicPr preferRelativeResize="0"/>
          <p:nvPr/>
        </p:nvPicPr>
        <p:blipFill>
          <a:blip r:embed="rId4">
            <a:alphaModFix/>
          </a:blip>
          <a:stretch>
            <a:fillRect/>
          </a:stretch>
        </p:blipFill>
        <p:spPr>
          <a:xfrm>
            <a:off x="3000000" y="1052825"/>
            <a:ext cx="2730834" cy="1837025"/>
          </a:xfrm>
          <a:prstGeom prst="rect">
            <a:avLst/>
          </a:prstGeom>
          <a:noFill/>
          <a:ln>
            <a:noFill/>
          </a:ln>
        </p:spPr>
      </p:pic>
      <p:pic>
        <p:nvPicPr>
          <p:cNvPr id="306" name="Google Shape;306;p42"/>
          <p:cNvPicPr preferRelativeResize="0"/>
          <p:nvPr/>
        </p:nvPicPr>
        <p:blipFill>
          <a:blip r:embed="rId5">
            <a:alphaModFix/>
          </a:blip>
          <a:stretch>
            <a:fillRect/>
          </a:stretch>
        </p:blipFill>
        <p:spPr>
          <a:xfrm>
            <a:off x="6035634" y="1052825"/>
            <a:ext cx="2656482" cy="1837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3"/>
          <p:cNvSpPr txBox="1"/>
          <p:nvPr>
            <p:ph idx="1" type="body"/>
          </p:nvPr>
        </p:nvSpPr>
        <p:spPr>
          <a:xfrm>
            <a:off x="311700" y="1304875"/>
            <a:ext cx="4038000" cy="24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'blocked', 'locked', 'race', 'dead-lock', 'deadlock',, 'atomic',,,, 'starvation', 'suspension', 'order violation', 'atomicity violation', 'single variable atomicity violation', 'multi variable atomicity violation', 'livelock’,  ‘live-lock']</a:t>
            </a:r>
            <a:endParaRPr/>
          </a:p>
        </p:txBody>
      </p:sp>
      <p:sp>
        <p:nvSpPr>
          <p:cNvPr id="312" name="Google Shape;312;p43"/>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Results - C</a:t>
            </a:r>
            <a:r>
              <a:rPr lang="en">
                <a:solidFill>
                  <a:srgbClr val="000000"/>
                </a:solidFill>
              </a:rPr>
              <a:t>loud Concurrency Bugs </a:t>
            </a:r>
            <a:endParaRPr>
              <a:solidFill>
                <a:srgbClr val="000000"/>
              </a:solidFill>
            </a:endParaRPr>
          </a:p>
        </p:txBody>
      </p:sp>
      <p:cxnSp>
        <p:nvCxnSpPr>
          <p:cNvPr id="313" name="Google Shape;313;p43"/>
          <p:cNvCxnSpPr/>
          <p:nvPr/>
        </p:nvCxnSpPr>
        <p:spPr>
          <a:xfrm>
            <a:off x="349050" y="865325"/>
            <a:ext cx="8445900" cy="35100"/>
          </a:xfrm>
          <a:prstGeom prst="straightConnector1">
            <a:avLst/>
          </a:prstGeom>
          <a:noFill/>
          <a:ln cap="flat" cmpd="sng" w="76200">
            <a:solidFill>
              <a:srgbClr val="990000"/>
            </a:solidFill>
            <a:prstDash val="solid"/>
            <a:round/>
            <a:headEnd len="med" w="med" type="none"/>
            <a:tailEnd len="med" w="med" type="none"/>
          </a:ln>
        </p:spPr>
      </p:cxnSp>
      <p:sp>
        <p:nvSpPr>
          <p:cNvPr id="314" name="Google Shape;314;p43"/>
          <p:cNvSpPr txBox="1"/>
          <p:nvPr/>
        </p:nvSpPr>
        <p:spPr>
          <a:xfrm>
            <a:off x="335775" y="3861450"/>
            <a:ext cx="3920100" cy="10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Dataset is imbalance. Cannot accept to giv better results. Need more analysis on </a:t>
            </a:r>
            <a:endParaRPr/>
          </a:p>
        </p:txBody>
      </p:sp>
      <p:pic>
        <p:nvPicPr>
          <p:cNvPr id="315" name="Google Shape;315;p43"/>
          <p:cNvPicPr preferRelativeResize="0"/>
          <p:nvPr/>
        </p:nvPicPr>
        <p:blipFill>
          <a:blip r:embed="rId3">
            <a:alphaModFix/>
          </a:blip>
          <a:stretch>
            <a:fillRect/>
          </a:stretch>
        </p:blipFill>
        <p:spPr>
          <a:xfrm>
            <a:off x="4502100" y="1052825"/>
            <a:ext cx="4489500" cy="376661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Results - Cloud Concurrency Bugs</a:t>
            </a:r>
            <a:endParaRPr>
              <a:solidFill>
                <a:srgbClr val="000000"/>
              </a:solidFill>
            </a:endParaRPr>
          </a:p>
        </p:txBody>
      </p:sp>
      <p:cxnSp>
        <p:nvCxnSpPr>
          <p:cNvPr id="321" name="Google Shape;321;p44"/>
          <p:cNvCxnSpPr/>
          <p:nvPr/>
        </p:nvCxnSpPr>
        <p:spPr>
          <a:xfrm>
            <a:off x="349050" y="865325"/>
            <a:ext cx="8445900" cy="35100"/>
          </a:xfrm>
          <a:prstGeom prst="straightConnector1">
            <a:avLst/>
          </a:prstGeom>
          <a:noFill/>
          <a:ln cap="flat" cmpd="sng" w="76200">
            <a:solidFill>
              <a:srgbClr val="990000"/>
            </a:solidFill>
            <a:prstDash val="solid"/>
            <a:round/>
            <a:headEnd len="med" w="med" type="none"/>
            <a:tailEnd len="med" w="med" type="none"/>
          </a:ln>
        </p:spPr>
      </p:cxnSp>
      <p:graphicFrame>
        <p:nvGraphicFramePr>
          <p:cNvPr id="322" name="Google Shape;322;p44"/>
          <p:cNvGraphicFramePr/>
          <p:nvPr/>
        </p:nvGraphicFramePr>
        <p:xfrm>
          <a:off x="1066900" y="3042250"/>
          <a:ext cx="3000000" cy="3000000"/>
        </p:xfrm>
        <a:graphic>
          <a:graphicData uri="http://schemas.openxmlformats.org/drawingml/2006/table">
            <a:tbl>
              <a:tblPr>
                <a:noFill/>
                <a:tableStyleId>{F3A1622C-C68F-48DE-9BAE-CBF440ED7576}</a:tableStyleId>
              </a:tblPr>
              <a:tblGrid>
                <a:gridCol w="1781150"/>
                <a:gridCol w="1781150"/>
                <a:gridCol w="1781150"/>
                <a:gridCol w="1781150"/>
              </a:tblGrid>
              <a:tr h="407375">
                <a:tc>
                  <a:txBody>
                    <a:bodyPr/>
                    <a:lstStyle/>
                    <a:p>
                      <a:pPr indent="0" lvl="0" marL="0" rtl="0" algn="l">
                        <a:spcBef>
                          <a:spcPts val="0"/>
                        </a:spcBef>
                        <a:spcAft>
                          <a:spcPts val="0"/>
                        </a:spcAft>
                        <a:buNone/>
                      </a:pPr>
                      <a:r>
                        <a:rPr lang="en" sz="1600"/>
                        <a:t>ML Algorithm</a:t>
                      </a:r>
                      <a:endParaRPr sz="1600"/>
                    </a:p>
                  </a:txBody>
                  <a:tcPr marT="91425" marB="91425" marR="91425" marL="91425"/>
                </a:tc>
                <a:tc>
                  <a:txBody>
                    <a:bodyPr/>
                    <a:lstStyle/>
                    <a:p>
                      <a:pPr indent="0" lvl="0" marL="0" rtl="0" algn="l">
                        <a:spcBef>
                          <a:spcPts val="0"/>
                        </a:spcBef>
                        <a:spcAft>
                          <a:spcPts val="0"/>
                        </a:spcAft>
                        <a:buNone/>
                      </a:pPr>
                      <a:r>
                        <a:rPr lang="en" sz="1600"/>
                        <a:t>Precision</a:t>
                      </a:r>
                      <a:endParaRPr sz="1600"/>
                    </a:p>
                  </a:txBody>
                  <a:tcPr marT="91425" marB="91425" marR="91425" marL="91425"/>
                </a:tc>
                <a:tc>
                  <a:txBody>
                    <a:bodyPr/>
                    <a:lstStyle/>
                    <a:p>
                      <a:pPr indent="0" lvl="0" marL="0" rtl="0" algn="l">
                        <a:spcBef>
                          <a:spcPts val="0"/>
                        </a:spcBef>
                        <a:spcAft>
                          <a:spcPts val="0"/>
                        </a:spcAft>
                        <a:buNone/>
                      </a:pPr>
                      <a:r>
                        <a:rPr lang="en" sz="1600"/>
                        <a:t>Recall</a:t>
                      </a:r>
                      <a:endParaRPr sz="1600"/>
                    </a:p>
                  </a:txBody>
                  <a:tcPr marT="91425" marB="91425" marR="91425" marL="91425"/>
                </a:tc>
                <a:tc>
                  <a:txBody>
                    <a:bodyPr/>
                    <a:lstStyle/>
                    <a:p>
                      <a:pPr indent="0" lvl="0" marL="0" rtl="0" algn="l">
                        <a:spcBef>
                          <a:spcPts val="0"/>
                        </a:spcBef>
                        <a:spcAft>
                          <a:spcPts val="0"/>
                        </a:spcAft>
                        <a:buNone/>
                      </a:pPr>
                      <a:r>
                        <a:rPr lang="en" sz="1600"/>
                        <a:t>F Score</a:t>
                      </a:r>
                      <a:endParaRPr sz="1600"/>
                    </a:p>
                  </a:txBody>
                  <a:tcPr marT="91425" marB="91425" marR="91425" marL="91425"/>
                </a:tc>
              </a:tr>
              <a:tr h="407375">
                <a:tc>
                  <a:txBody>
                    <a:bodyPr/>
                    <a:lstStyle/>
                    <a:p>
                      <a:pPr indent="0" lvl="0" marL="0" rtl="0" algn="l">
                        <a:spcBef>
                          <a:spcPts val="0"/>
                        </a:spcBef>
                        <a:spcAft>
                          <a:spcPts val="0"/>
                        </a:spcAft>
                        <a:buNone/>
                      </a:pPr>
                      <a:r>
                        <a:rPr lang="en" sz="1600"/>
                        <a:t>Logistic</a:t>
                      </a:r>
                      <a:endParaRPr sz="1600"/>
                    </a:p>
                  </a:txBody>
                  <a:tcPr marT="91425" marB="91425" marR="91425" marL="91425"/>
                </a:tc>
                <a:tc>
                  <a:txBody>
                    <a:bodyPr/>
                    <a:lstStyle/>
                    <a:p>
                      <a:pPr indent="0" lvl="0" marL="0" rtl="0" algn="l">
                        <a:spcBef>
                          <a:spcPts val="0"/>
                        </a:spcBef>
                        <a:spcAft>
                          <a:spcPts val="0"/>
                        </a:spcAft>
                        <a:buNone/>
                      </a:pPr>
                      <a:r>
                        <a:rPr lang="en" sz="1600"/>
                        <a:t>0.64829</a:t>
                      </a:r>
                      <a:endParaRPr sz="1600"/>
                    </a:p>
                  </a:txBody>
                  <a:tcPr marT="91425" marB="91425" marR="91425" marL="91425"/>
                </a:tc>
                <a:tc>
                  <a:txBody>
                    <a:bodyPr/>
                    <a:lstStyle/>
                    <a:p>
                      <a:pPr indent="0" lvl="0" marL="0" rtl="0" algn="l">
                        <a:spcBef>
                          <a:spcPts val="0"/>
                        </a:spcBef>
                        <a:spcAft>
                          <a:spcPts val="0"/>
                        </a:spcAft>
                        <a:buNone/>
                      </a:pPr>
                      <a:r>
                        <a:rPr lang="en" sz="1600">
                          <a:solidFill>
                            <a:schemeClr val="dk1"/>
                          </a:solidFill>
                        </a:rPr>
                        <a:t>0.47557</a:t>
                      </a:r>
                      <a:endParaRPr sz="1600"/>
                    </a:p>
                  </a:txBody>
                  <a:tcPr marT="91425" marB="91425" marR="91425" marL="91425"/>
                </a:tc>
                <a:tc>
                  <a:txBody>
                    <a:bodyPr/>
                    <a:lstStyle/>
                    <a:p>
                      <a:pPr indent="0" lvl="0" marL="0" rtl="0" algn="l">
                        <a:spcBef>
                          <a:spcPts val="0"/>
                        </a:spcBef>
                        <a:spcAft>
                          <a:spcPts val="0"/>
                        </a:spcAft>
                        <a:buNone/>
                      </a:pPr>
                      <a:r>
                        <a:rPr lang="en" sz="1600">
                          <a:solidFill>
                            <a:schemeClr val="dk1"/>
                          </a:solidFill>
                        </a:rPr>
                        <a:t>0.54866</a:t>
                      </a:r>
                      <a:endParaRPr sz="1600"/>
                    </a:p>
                  </a:txBody>
                  <a:tcPr marT="91425" marB="91425" marR="91425" marL="91425"/>
                </a:tc>
              </a:tr>
              <a:tr h="407375">
                <a:tc>
                  <a:txBody>
                    <a:bodyPr/>
                    <a:lstStyle/>
                    <a:p>
                      <a:pPr indent="0" lvl="0" marL="0" rtl="0" algn="l">
                        <a:spcBef>
                          <a:spcPts val="0"/>
                        </a:spcBef>
                        <a:spcAft>
                          <a:spcPts val="0"/>
                        </a:spcAft>
                        <a:buNone/>
                      </a:pPr>
                      <a:r>
                        <a:rPr lang="en" sz="1600"/>
                        <a:t>Naive Bayes</a:t>
                      </a:r>
                      <a:endParaRPr sz="1600"/>
                    </a:p>
                  </a:txBody>
                  <a:tcPr marT="91425" marB="91425" marR="91425" marL="91425"/>
                </a:tc>
                <a:tc>
                  <a:txBody>
                    <a:bodyPr/>
                    <a:lstStyle/>
                    <a:p>
                      <a:pPr indent="0" lvl="0" marL="0" rtl="0" algn="l">
                        <a:spcBef>
                          <a:spcPts val="0"/>
                        </a:spcBef>
                        <a:spcAft>
                          <a:spcPts val="0"/>
                        </a:spcAft>
                        <a:buNone/>
                      </a:pPr>
                      <a:r>
                        <a:rPr lang="en" sz="1600"/>
                        <a:t>0.51747</a:t>
                      </a:r>
                      <a:endParaRPr sz="1600"/>
                    </a:p>
                  </a:txBody>
                  <a:tcPr marT="91425" marB="91425" marR="91425" marL="91425"/>
                </a:tc>
                <a:tc>
                  <a:txBody>
                    <a:bodyPr/>
                    <a:lstStyle/>
                    <a:p>
                      <a:pPr indent="0" lvl="0" marL="0" rtl="0" algn="l">
                        <a:spcBef>
                          <a:spcPts val="0"/>
                        </a:spcBef>
                        <a:spcAft>
                          <a:spcPts val="0"/>
                        </a:spcAft>
                        <a:buNone/>
                      </a:pPr>
                      <a:r>
                        <a:rPr lang="en" sz="1600"/>
                        <a:t>0.90544</a:t>
                      </a:r>
                      <a:endParaRPr sz="1600"/>
                    </a:p>
                  </a:txBody>
                  <a:tcPr marT="91425" marB="91425" marR="91425" marL="91425"/>
                </a:tc>
                <a:tc>
                  <a:txBody>
                    <a:bodyPr/>
                    <a:lstStyle/>
                    <a:p>
                      <a:pPr indent="0" lvl="0" marL="0" rtl="0" algn="l">
                        <a:spcBef>
                          <a:spcPts val="0"/>
                        </a:spcBef>
                        <a:spcAft>
                          <a:spcPts val="0"/>
                        </a:spcAft>
                        <a:buNone/>
                      </a:pPr>
                      <a:r>
                        <a:rPr lang="en" sz="1600"/>
                        <a:t>0.65857</a:t>
                      </a:r>
                      <a:endParaRPr sz="1600"/>
                    </a:p>
                  </a:txBody>
                  <a:tcPr marT="91425" marB="91425" marR="91425" marL="91425"/>
                </a:tc>
              </a:tr>
              <a:tr h="694150">
                <a:tc>
                  <a:txBody>
                    <a:bodyPr/>
                    <a:lstStyle/>
                    <a:p>
                      <a:pPr indent="0" lvl="0" marL="0" rtl="0" algn="l">
                        <a:spcBef>
                          <a:spcPts val="0"/>
                        </a:spcBef>
                        <a:spcAft>
                          <a:spcPts val="0"/>
                        </a:spcAft>
                        <a:buNone/>
                      </a:pPr>
                      <a:r>
                        <a:rPr lang="en" sz="1600"/>
                        <a:t>Random Forest</a:t>
                      </a:r>
                      <a:endParaRPr sz="1050">
                        <a:solidFill>
                          <a:schemeClr val="accent2"/>
                        </a:solidFill>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600"/>
                        <a:t>0.98572</a:t>
                      </a:r>
                      <a:endParaRPr sz="1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t>0.99507</a:t>
                      </a:r>
                      <a:endParaRPr sz="1600"/>
                    </a:p>
                    <a:p>
                      <a:pPr indent="0" lvl="0" marL="0" rtl="0" algn="l">
                        <a:spcBef>
                          <a:spcPts val="0"/>
                        </a:spcBef>
                        <a:spcAft>
                          <a:spcPts val="0"/>
                        </a:spcAft>
                        <a:buNone/>
                      </a:pPr>
                      <a:r>
                        <a:t/>
                      </a:r>
                      <a:endParaRPr sz="1600"/>
                    </a:p>
                  </a:txBody>
                  <a:tcPr marT="91425" marB="91425" marR="91425" marL="91425"/>
                </a:tc>
                <a:tc>
                  <a:txBody>
                    <a:bodyPr/>
                    <a:lstStyle/>
                    <a:p>
                      <a:pPr indent="0" lvl="0" marL="0" rtl="0" algn="l">
                        <a:spcBef>
                          <a:spcPts val="0"/>
                        </a:spcBef>
                        <a:spcAft>
                          <a:spcPts val="0"/>
                        </a:spcAft>
                        <a:buNone/>
                      </a:pPr>
                      <a:r>
                        <a:rPr lang="en" sz="1600"/>
                        <a:t>0.99037</a:t>
                      </a:r>
                      <a:endParaRPr sz="1600"/>
                    </a:p>
                  </a:txBody>
                  <a:tcPr marT="91425" marB="91425" marR="91425" marL="91425"/>
                </a:tc>
              </a:tr>
            </a:tbl>
          </a:graphicData>
        </a:graphic>
      </p:graphicFrame>
      <p:pic>
        <p:nvPicPr>
          <p:cNvPr id="323" name="Google Shape;323;p44"/>
          <p:cNvPicPr preferRelativeResize="0"/>
          <p:nvPr/>
        </p:nvPicPr>
        <p:blipFill>
          <a:blip r:embed="rId3">
            <a:alphaModFix/>
          </a:blip>
          <a:stretch>
            <a:fillRect/>
          </a:stretch>
        </p:blipFill>
        <p:spPr>
          <a:xfrm>
            <a:off x="152400" y="1052825"/>
            <a:ext cx="2609563" cy="1837025"/>
          </a:xfrm>
          <a:prstGeom prst="rect">
            <a:avLst/>
          </a:prstGeom>
          <a:noFill/>
          <a:ln>
            <a:noFill/>
          </a:ln>
        </p:spPr>
      </p:pic>
      <p:pic>
        <p:nvPicPr>
          <p:cNvPr id="324" name="Google Shape;324;p44"/>
          <p:cNvPicPr preferRelativeResize="0"/>
          <p:nvPr/>
        </p:nvPicPr>
        <p:blipFill>
          <a:blip r:embed="rId4">
            <a:alphaModFix/>
          </a:blip>
          <a:stretch>
            <a:fillRect/>
          </a:stretch>
        </p:blipFill>
        <p:spPr>
          <a:xfrm>
            <a:off x="2914363" y="1052825"/>
            <a:ext cx="2580797" cy="1837026"/>
          </a:xfrm>
          <a:prstGeom prst="rect">
            <a:avLst/>
          </a:prstGeom>
          <a:noFill/>
          <a:ln>
            <a:noFill/>
          </a:ln>
        </p:spPr>
      </p:pic>
      <p:pic>
        <p:nvPicPr>
          <p:cNvPr id="325" name="Google Shape;325;p44"/>
          <p:cNvPicPr preferRelativeResize="0"/>
          <p:nvPr/>
        </p:nvPicPr>
        <p:blipFill>
          <a:blip r:embed="rId5">
            <a:alphaModFix/>
          </a:blip>
          <a:stretch>
            <a:fillRect/>
          </a:stretch>
        </p:blipFill>
        <p:spPr>
          <a:xfrm>
            <a:off x="5647560" y="1052825"/>
            <a:ext cx="2675278" cy="1837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rPr>
              <a:t>Experiment was carried out only for one cloud project "Hadoop" and in the future we plan to increase the sample project size and analyse the performance to get a better idea on the results. </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In the current context, commit filtering was done using manually selected keywords and next step of the project is to use natural language processing help on commit filtering. </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rgbClr val="000000"/>
                </a:solidFill>
              </a:rPr>
              <a:t>Complement to filtering bugs through keywords, from recent studies it is observed that analysing system log of the cloud environment would be a better choice to find defected modules but from higher architecture level except of class level.</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31" name="Google Shape;331;p45"/>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Limitations</a:t>
            </a:r>
            <a:r>
              <a:rPr lang="en">
                <a:solidFill>
                  <a:srgbClr val="000000"/>
                </a:solidFill>
              </a:rPr>
              <a:t> and Future Work</a:t>
            </a:r>
            <a:endParaRPr>
              <a:solidFill>
                <a:srgbClr val="000000"/>
              </a:solidFill>
            </a:endParaRPr>
          </a:p>
        </p:txBody>
      </p:sp>
      <p:cxnSp>
        <p:nvCxnSpPr>
          <p:cNvPr id="332" name="Google Shape;332;p45"/>
          <p:cNvCxnSpPr/>
          <p:nvPr/>
        </p:nvCxnSpPr>
        <p:spPr>
          <a:xfrm>
            <a:off x="349050" y="865325"/>
            <a:ext cx="8445900" cy="351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6"/>
          <p:cNvSpPr txBox="1"/>
          <p:nvPr>
            <p:ph type="title"/>
          </p:nvPr>
        </p:nvSpPr>
        <p:spPr>
          <a:xfrm>
            <a:off x="311700" y="2150850"/>
            <a:ext cx="8520600" cy="841800"/>
          </a:xfrm>
          <a:prstGeom prst="rect">
            <a:avLst/>
          </a:prstGeom>
          <a:solidFill>
            <a:srgbClr val="FFFFFF"/>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RQ2: ASAT adoption</a:t>
            </a:r>
            <a:endParaRPr>
              <a:solidFill>
                <a:srgbClr val="000000"/>
              </a:solidFill>
            </a:endParaRPr>
          </a:p>
        </p:txBody>
      </p:sp>
      <p:cxnSp>
        <p:nvCxnSpPr>
          <p:cNvPr id="338" name="Google Shape;338;p46"/>
          <p:cNvCxnSpPr/>
          <p:nvPr/>
        </p:nvCxnSpPr>
        <p:spPr>
          <a:xfrm>
            <a:off x="441750" y="1016825"/>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7"/>
          <p:cNvSpPr txBox="1"/>
          <p:nvPr>
            <p:ph idx="1" type="body"/>
          </p:nvPr>
        </p:nvSpPr>
        <p:spPr>
          <a:xfrm>
            <a:off x="557275" y="1304875"/>
            <a:ext cx="80292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solidFill>
                  <a:schemeClr val="dk1"/>
                </a:solidFill>
              </a:rPr>
              <a:t>Automatic static analysis tools (ASATs)</a:t>
            </a:r>
            <a:endParaRPr sz="2000">
              <a:solidFill>
                <a:schemeClr val="dk1"/>
              </a:solidFill>
            </a:endParaRPr>
          </a:p>
          <a:p>
            <a:pPr indent="-355600" lvl="0" marL="457200" rtl="0" algn="l">
              <a:spcBef>
                <a:spcPts val="1000"/>
              </a:spcBef>
              <a:spcAft>
                <a:spcPts val="0"/>
              </a:spcAft>
              <a:buClr>
                <a:schemeClr val="dk1"/>
              </a:buClr>
              <a:buSzPts val="2000"/>
              <a:buChar char="●"/>
            </a:pPr>
            <a:r>
              <a:rPr lang="en" sz="2000">
                <a:solidFill>
                  <a:schemeClr val="dk1"/>
                </a:solidFill>
              </a:rPr>
              <a:t>Analysis of code without executing it</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Find defects, style violations, security issues, inefficiencies, …</a:t>
            </a:r>
            <a:endParaRPr sz="2000">
              <a:solidFill>
                <a:schemeClr val="dk1"/>
              </a:solidFill>
            </a:endParaRPr>
          </a:p>
          <a:p>
            <a:pPr indent="-355600" lvl="0" marL="457200" rtl="0" algn="l">
              <a:spcBef>
                <a:spcPts val="0"/>
              </a:spcBef>
              <a:spcAft>
                <a:spcPts val="0"/>
              </a:spcAft>
              <a:buClr>
                <a:srgbClr val="38761D"/>
              </a:buClr>
              <a:buSzPts val="2000"/>
              <a:buChar char="●"/>
            </a:pPr>
            <a:r>
              <a:rPr lang="en" sz="2000">
                <a:solidFill>
                  <a:srgbClr val="38761D"/>
                </a:solidFill>
              </a:rPr>
              <a:t>Automated: fast</a:t>
            </a:r>
            <a:endParaRPr sz="2000">
              <a:solidFill>
                <a:srgbClr val="38761D"/>
              </a:solidFill>
            </a:endParaRPr>
          </a:p>
          <a:p>
            <a:pPr indent="-355600" lvl="0" marL="457200" rtl="0" algn="l">
              <a:spcBef>
                <a:spcPts val="0"/>
              </a:spcBef>
              <a:spcAft>
                <a:spcPts val="0"/>
              </a:spcAft>
              <a:buClr>
                <a:srgbClr val="85200C"/>
              </a:buClr>
              <a:buSzPts val="2000"/>
              <a:buChar char="●"/>
            </a:pPr>
            <a:r>
              <a:rPr lang="en" sz="2000">
                <a:solidFill>
                  <a:srgbClr val="85200C"/>
                </a:solidFill>
              </a:rPr>
              <a:t>Low precision</a:t>
            </a:r>
            <a:endParaRPr sz="2000">
              <a:solidFill>
                <a:srgbClr val="85200C"/>
              </a:solidFill>
            </a:endParaRPr>
          </a:p>
        </p:txBody>
      </p:sp>
      <p:sp>
        <p:nvSpPr>
          <p:cNvPr id="344" name="Google Shape;344;p47"/>
          <p:cNvSpPr txBox="1"/>
          <p:nvPr>
            <p:ph type="title"/>
          </p:nvPr>
        </p:nvSpPr>
        <p:spPr>
          <a:xfrm>
            <a:off x="311700" y="36375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ASATs</a:t>
            </a:r>
            <a:endParaRPr>
              <a:solidFill>
                <a:srgbClr val="000000"/>
              </a:solidFill>
            </a:endParaRPr>
          </a:p>
        </p:txBody>
      </p:sp>
      <p:cxnSp>
        <p:nvCxnSpPr>
          <p:cNvPr id="345" name="Google Shape;345;p47"/>
          <p:cNvCxnSpPr/>
          <p:nvPr/>
        </p:nvCxnSpPr>
        <p:spPr>
          <a:xfrm>
            <a:off x="441750" y="1016825"/>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8"/>
          <p:cNvSpPr txBox="1"/>
          <p:nvPr>
            <p:ph idx="1" type="body"/>
          </p:nvPr>
        </p:nvSpPr>
        <p:spPr>
          <a:xfrm>
            <a:off x="3787300" y="1304875"/>
            <a:ext cx="45879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solidFill>
                  <a:schemeClr val="dk1"/>
                </a:solidFill>
              </a:rPr>
              <a:t>How do developers use ASATs for cloud applications?</a:t>
            </a:r>
            <a:endParaRPr sz="2000">
              <a:solidFill>
                <a:schemeClr val="dk1"/>
              </a:solidFill>
            </a:endParaRPr>
          </a:p>
          <a:p>
            <a:pPr indent="-355600" lvl="0" marL="457200" rtl="0" algn="l">
              <a:spcBef>
                <a:spcPts val="1000"/>
              </a:spcBef>
              <a:spcAft>
                <a:spcPts val="0"/>
              </a:spcAft>
              <a:buClr>
                <a:schemeClr val="dk1"/>
              </a:buClr>
              <a:buSzPts val="2000"/>
              <a:buChar char="●"/>
            </a:pPr>
            <a:r>
              <a:rPr lang="en" sz="2000">
                <a:solidFill>
                  <a:schemeClr val="dk1"/>
                </a:solidFill>
              </a:rPr>
              <a:t>What kind of ASATs are used in cloud apps (compared to non-cloud apps)?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How are ASATs configured in cloud apps?</a:t>
            </a:r>
            <a:endParaRPr sz="2000">
              <a:solidFill>
                <a:schemeClr val="dk1"/>
              </a:solidFill>
            </a:endParaRPr>
          </a:p>
          <a:p>
            <a:pPr indent="0" lvl="0" marL="0" rtl="0" algn="l">
              <a:spcBef>
                <a:spcPts val="1000"/>
              </a:spcBef>
              <a:spcAft>
                <a:spcPts val="1000"/>
              </a:spcAft>
              <a:buNone/>
            </a:pPr>
            <a:r>
              <a:t/>
            </a:r>
            <a:endParaRPr sz="2000">
              <a:solidFill>
                <a:schemeClr val="dk1"/>
              </a:solidFill>
            </a:endParaRPr>
          </a:p>
        </p:txBody>
      </p:sp>
      <p:pic>
        <p:nvPicPr>
          <p:cNvPr id="351" name="Google Shape;351;p48"/>
          <p:cNvPicPr preferRelativeResize="0"/>
          <p:nvPr/>
        </p:nvPicPr>
        <p:blipFill rotWithShape="1">
          <a:blip r:embed="rId3">
            <a:alphaModFix/>
          </a:blip>
          <a:srcRect b="0" l="25856" r="23304" t="0"/>
          <a:stretch/>
        </p:blipFill>
        <p:spPr>
          <a:xfrm>
            <a:off x="1053225" y="756525"/>
            <a:ext cx="1999400" cy="3932800"/>
          </a:xfrm>
          <a:prstGeom prst="rect">
            <a:avLst/>
          </a:prstGeom>
          <a:noFill/>
          <a:ln>
            <a:noFill/>
          </a:ln>
        </p:spPr>
      </p:pic>
      <p:sp>
        <p:nvSpPr>
          <p:cNvPr id="352" name="Google Shape;352;p48"/>
          <p:cNvSpPr txBox="1"/>
          <p:nvPr>
            <p:ph type="title"/>
          </p:nvPr>
        </p:nvSpPr>
        <p:spPr>
          <a:xfrm>
            <a:off x="311700" y="36375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Research Question</a:t>
            </a:r>
            <a:endParaRPr>
              <a:solidFill>
                <a:srgbClr val="000000"/>
              </a:solidFill>
            </a:endParaRPr>
          </a:p>
        </p:txBody>
      </p:sp>
      <p:cxnSp>
        <p:nvCxnSpPr>
          <p:cNvPr id="353" name="Google Shape;353;p48"/>
          <p:cNvCxnSpPr/>
          <p:nvPr/>
        </p:nvCxnSpPr>
        <p:spPr>
          <a:xfrm>
            <a:off x="441750" y="1016825"/>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9"/>
          <p:cNvSpPr txBox="1"/>
          <p:nvPr>
            <p:ph idx="1" type="body"/>
          </p:nvPr>
        </p:nvSpPr>
        <p:spPr>
          <a:xfrm>
            <a:off x="557275" y="1304875"/>
            <a:ext cx="8029200" cy="34164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chemeClr val="dk1"/>
              </a:buClr>
              <a:buSzPts val="2000"/>
              <a:buChar char="●"/>
            </a:pPr>
            <a:r>
              <a:rPr lang="en" sz="2000">
                <a:solidFill>
                  <a:schemeClr val="dk1"/>
                </a:solidFill>
              </a:rPr>
              <a:t>ASAT collection</a:t>
            </a:r>
            <a:endParaRPr sz="2000">
              <a:solidFill>
                <a:schemeClr val="dk1"/>
              </a:solidFill>
              <a:latin typeface="Courier New"/>
              <a:ea typeface="Courier New"/>
              <a:cs typeface="Courier New"/>
              <a:sym typeface="Courier New"/>
            </a:endParaRPr>
          </a:p>
          <a:p>
            <a:pPr indent="-355600" lvl="0" marL="457200" rtl="0" algn="l">
              <a:spcBef>
                <a:spcPts val="0"/>
              </a:spcBef>
              <a:spcAft>
                <a:spcPts val="0"/>
              </a:spcAft>
              <a:buClr>
                <a:schemeClr val="dk1"/>
              </a:buClr>
              <a:buSzPts val="2000"/>
              <a:buChar char="●"/>
            </a:pPr>
            <a:r>
              <a:rPr lang="en" sz="2000">
                <a:solidFill>
                  <a:schemeClr val="dk1"/>
                </a:solidFill>
              </a:rPr>
              <a:t>ASAT classification</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Cloud and non-cloud projects sampling</a:t>
            </a:r>
            <a:endParaRPr sz="2000">
              <a:solidFill>
                <a:schemeClr val="dk1"/>
              </a:solidFill>
              <a:latin typeface="Courier New"/>
              <a:ea typeface="Courier New"/>
              <a:cs typeface="Courier New"/>
              <a:sym typeface="Courier New"/>
            </a:endParaRPr>
          </a:p>
          <a:p>
            <a:pPr indent="-355600" lvl="0" marL="457200" rtl="0" algn="l">
              <a:spcBef>
                <a:spcPts val="0"/>
              </a:spcBef>
              <a:spcAft>
                <a:spcPts val="0"/>
              </a:spcAft>
              <a:buClr>
                <a:schemeClr val="dk1"/>
              </a:buClr>
              <a:buSzPts val="2000"/>
              <a:buChar char="●"/>
            </a:pPr>
            <a:r>
              <a:rPr lang="en" sz="2000">
                <a:solidFill>
                  <a:schemeClr val="dk1"/>
                </a:solidFill>
              </a:rPr>
              <a:t>ASAT usage extraction in the projects</a:t>
            </a:r>
            <a:endParaRPr sz="2000">
              <a:solidFill>
                <a:schemeClr val="dk1"/>
              </a:solidFill>
            </a:endParaRPr>
          </a:p>
        </p:txBody>
      </p:sp>
      <p:sp>
        <p:nvSpPr>
          <p:cNvPr id="359" name="Google Shape;359;p49"/>
          <p:cNvSpPr txBox="1"/>
          <p:nvPr>
            <p:ph type="title"/>
          </p:nvPr>
        </p:nvSpPr>
        <p:spPr>
          <a:xfrm>
            <a:off x="311700" y="36375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Methodology</a:t>
            </a:r>
            <a:endParaRPr>
              <a:solidFill>
                <a:srgbClr val="000000"/>
              </a:solidFill>
            </a:endParaRPr>
          </a:p>
        </p:txBody>
      </p:sp>
      <p:cxnSp>
        <p:nvCxnSpPr>
          <p:cNvPr id="360" name="Google Shape;360;p49"/>
          <p:cNvCxnSpPr/>
          <p:nvPr/>
        </p:nvCxnSpPr>
        <p:spPr>
          <a:xfrm>
            <a:off x="441750" y="1016825"/>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0"/>
          <p:cNvSpPr txBox="1"/>
          <p:nvPr>
            <p:ph idx="1" type="body"/>
          </p:nvPr>
        </p:nvSpPr>
        <p:spPr>
          <a:xfrm>
            <a:off x="557275" y="1304875"/>
            <a:ext cx="8029200" cy="34164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chemeClr val="dk1"/>
              </a:buClr>
              <a:buSzPts val="2000"/>
              <a:buChar char="●"/>
            </a:pPr>
            <a:r>
              <a:rPr lang="en" sz="2000">
                <a:solidFill>
                  <a:schemeClr val="dk1"/>
                </a:solidFill>
              </a:rPr>
              <a:t>~ 50 active ASATs for Go</a:t>
            </a:r>
            <a:endParaRPr sz="2000">
              <a:solidFill>
                <a:schemeClr val="dk1"/>
              </a:solidFill>
              <a:latin typeface="Courier New"/>
              <a:ea typeface="Courier New"/>
              <a:cs typeface="Courier New"/>
              <a:sym typeface="Courier New"/>
            </a:endParaRPr>
          </a:p>
          <a:p>
            <a:pPr indent="-355600" lvl="0" marL="457200" rtl="0" algn="l">
              <a:spcBef>
                <a:spcPts val="0"/>
              </a:spcBef>
              <a:spcAft>
                <a:spcPts val="0"/>
              </a:spcAft>
              <a:buClr>
                <a:schemeClr val="dk1"/>
              </a:buClr>
              <a:buSzPts val="2000"/>
              <a:buChar char="●"/>
            </a:pPr>
            <a:r>
              <a:rPr lang="en" sz="2000">
                <a:solidFill>
                  <a:schemeClr val="dk1"/>
                </a:solidFill>
              </a:rPr>
              <a:t>Mostly highly specialized</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2 linter aggregators</a:t>
            </a:r>
            <a:endParaRPr sz="2000">
              <a:solidFill>
                <a:schemeClr val="dk1"/>
              </a:solidFill>
            </a:endParaRPr>
          </a:p>
        </p:txBody>
      </p:sp>
      <p:sp>
        <p:nvSpPr>
          <p:cNvPr id="366" name="Google Shape;366;p50"/>
          <p:cNvSpPr txBox="1"/>
          <p:nvPr>
            <p:ph type="title"/>
          </p:nvPr>
        </p:nvSpPr>
        <p:spPr>
          <a:xfrm>
            <a:off x="311700" y="36375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ASAT Collection</a:t>
            </a:r>
            <a:endParaRPr>
              <a:solidFill>
                <a:srgbClr val="000000"/>
              </a:solidFill>
            </a:endParaRPr>
          </a:p>
        </p:txBody>
      </p:sp>
      <p:cxnSp>
        <p:nvCxnSpPr>
          <p:cNvPr id="367" name="Google Shape;367;p50"/>
          <p:cNvCxnSpPr/>
          <p:nvPr/>
        </p:nvCxnSpPr>
        <p:spPr>
          <a:xfrm>
            <a:off x="441750" y="1016825"/>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1"/>
          <p:cNvSpPr txBox="1"/>
          <p:nvPr>
            <p:ph idx="1" type="body"/>
          </p:nvPr>
        </p:nvSpPr>
        <p:spPr>
          <a:xfrm>
            <a:off x="557275" y="1304875"/>
            <a:ext cx="8029200" cy="34164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chemeClr val="dk1"/>
              </a:buClr>
              <a:buSzPts val="2000"/>
              <a:buChar char="●"/>
            </a:pPr>
            <a:r>
              <a:rPr lang="en" sz="2000">
                <a:solidFill>
                  <a:schemeClr val="dk1"/>
                </a:solidFill>
              </a:rPr>
              <a:t>4 categories:</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Readability</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Efficiency</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Correctness</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Security</a:t>
            </a:r>
            <a:endParaRPr sz="2000">
              <a:solidFill>
                <a:schemeClr val="dk1"/>
              </a:solidFill>
            </a:endParaRPr>
          </a:p>
        </p:txBody>
      </p:sp>
      <p:sp>
        <p:nvSpPr>
          <p:cNvPr id="373" name="Google Shape;373;p51"/>
          <p:cNvSpPr txBox="1"/>
          <p:nvPr>
            <p:ph type="title"/>
          </p:nvPr>
        </p:nvSpPr>
        <p:spPr>
          <a:xfrm>
            <a:off x="311700" y="36375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ASAT Classification</a:t>
            </a:r>
            <a:endParaRPr>
              <a:solidFill>
                <a:srgbClr val="000000"/>
              </a:solidFill>
            </a:endParaRPr>
          </a:p>
        </p:txBody>
      </p:sp>
      <p:cxnSp>
        <p:nvCxnSpPr>
          <p:cNvPr id="374" name="Google Shape;374;p51"/>
          <p:cNvCxnSpPr/>
          <p:nvPr/>
        </p:nvCxnSpPr>
        <p:spPr>
          <a:xfrm>
            <a:off x="441750" y="1016825"/>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4235125" y="1162403"/>
            <a:ext cx="4842875" cy="3535475"/>
          </a:xfrm>
          <a:prstGeom prst="rect">
            <a:avLst/>
          </a:prstGeom>
          <a:noFill/>
          <a:ln>
            <a:noFill/>
          </a:ln>
        </p:spPr>
      </p:pic>
      <p:sp>
        <p:nvSpPr>
          <p:cNvPr id="81" name="Google Shape;81;p16"/>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82" name="Google Shape;82;p16"/>
          <p:cNvSpPr txBox="1"/>
          <p:nvPr>
            <p:ph idx="1" type="body"/>
          </p:nvPr>
        </p:nvSpPr>
        <p:spPr>
          <a:xfrm>
            <a:off x="388450" y="1170125"/>
            <a:ext cx="43404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Char char="●"/>
            </a:pPr>
            <a:r>
              <a:rPr lang="en" sz="3000">
                <a:solidFill>
                  <a:schemeClr val="dk1"/>
                </a:solidFill>
              </a:rPr>
              <a:t>Increase use of cloud applications</a:t>
            </a:r>
            <a:endParaRPr sz="3000">
              <a:solidFill>
                <a:schemeClr val="dk1"/>
              </a:solidFill>
            </a:endParaRPr>
          </a:p>
          <a:p>
            <a:pPr indent="0" lvl="0" marL="0" rtl="0" algn="l">
              <a:spcBef>
                <a:spcPts val="1600"/>
              </a:spcBef>
              <a:spcAft>
                <a:spcPts val="0"/>
              </a:spcAft>
              <a:buNone/>
            </a:pPr>
            <a:r>
              <a:rPr lang="en" sz="2000">
                <a:solidFill>
                  <a:schemeClr val="dk1"/>
                </a:solidFill>
              </a:rPr>
              <a:t>	</a:t>
            </a:r>
            <a:r>
              <a:rPr b="1" lang="en" sz="3000">
                <a:solidFill>
                  <a:schemeClr val="dk1"/>
                </a:solidFill>
              </a:rPr>
              <a:t>But,</a:t>
            </a:r>
            <a:endParaRPr b="1" sz="3000">
              <a:solidFill>
                <a:schemeClr val="dk1"/>
              </a:solidFill>
            </a:endParaRPr>
          </a:p>
          <a:p>
            <a:pPr indent="0" lvl="0" marL="457200" rtl="0" algn="l">
              <a:spcBef>
                <a:spcPts val="1600"/>
              </a:spcBef>
              <a:spcAft>
                <a:spcPts val="0"/>
              </a:spcAft>
              <a:buNone/>
            </a:pPr>
            <a:r>
              <a:rPr lang="en" sz="2500">
                <a:solidFill>
                  <a:srgbClr val="980000"/>
                </a:solidFill>
              </a:rPr>
              <a:t>Software maintenance      using existing tools is limited</a:t>
            </a:r>
            <a:endParaRPr sz="2500">
              <a:solidFill>
                <a:srgbClr val="980000"/>
              </a:solidFill>
            </a:endParaRPr>
          </a:p>
          <a:p>
            <a:pPr indent="0" lvl="0" marL="0" rtl="0" algn="l">
              <a:spcBef>
                <a:spcPts val="1600"/>
              </a:spcBef>
              <a:spcAft>
                <a:spcPts val="0"/>
              </a:spcAft>
              <a:buNone/>
            </a:pPr>
            <a:r>
              <a:rPr b="1" lang="en" sz="3000">
                <a:solidFill>
                  <a:schemeClr val="dk1"/>
                </a:solidFill>
              </a:rPr>
              <a:t>    </a:t>
            </a:r>
            <a:endParaRPr b="1" sz="2000">
              <a:solidFill>
                <a:schemeClr val="dk1"/>
              </a:solidFill>
            </a:endParaRPr>
          </a:p>
          <a:p>
            <a:pPr indent="0" lvl="0" marL="0" rtl="0" algn="l">
              <a:spcBef>
                <a:spcPts val="1600"/>
              </a:spcBef>
              <a:spcAft>
                <a:spcPts val="0"/>
              </a:spcAft>
              <a:buNone/>
            </a:pPr>
            <a:r>
              <a:t/>
            </a:r>
            <a:endParaRPr b="1" sz="3000">
              <a:solidFill>
                <a:schemeClr val="dk1"/>
              </a:solidFill>
            </a:endParaRPr>
          </a:p>
          <a:p>
            <a:pPr indent="0" lvl="0" marL="0" rtl="0" algn="l">
              <a:spcBef>
                <a:spcPts val="1600"/>
              </a:spcBef>
              <a:spcAft>
                <a:spcPts val="1600"/>
              </a:spcAft>
              <a:buNone/>
            </a:pPr>
            <a:r>
              <a:t/>
            </a:r>
            <a:endParaRPr/>
          </a:p>
        </p:txBody>
      </p:sp>
      <p:cxnSp>
        <p:nvCxnSpPr>
          <p:cNvPr id="83" name="Google Shape;83;p16"/>
          <p:cNvCxnSpPr/>
          <p:nvPr/>
        </p:nvCxnSpPr>
        <p:spPr>
          <a:xfrm>
            <a:off x="441750" y="1112900"/>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2"/>
          <p:cNvSpPr txBox="1"/>
          <p:nvPr>
            <p:ph idx="1" type="body"/>
          </p:nvPr>
        </p:nvSpPr>
        <p:spPr>
          <a:xfrm>
            <a:off x="557275" y="1304875"/>
            <a:ext cx="3446700" cy="30693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400">
                <a:solidFill>
                  <a:schemeClr val="dk1"/>
                </a:solidFill>
              </a:rPr>
              <a:t>Readability</a:t>
            </a:r>
            <a:endParaRPr b="1" sz="1400">
              <a:solidFill>
                <a:schemeClr val="dk1"/>
              </a:solidFill>
            </a:endParaRPr>
          </a:p>
          <a:p>
            <a:pPr indent="0" lvl="0" marL="0" rtl="0" algn="l">
              <a:lnSpc>
                <a:spcPct val="50000"/>
              </a:lnSpc>
              <a:spcBef>
                <a:spcPts val="1000"/>
              </a:spcBef>
              <a:spcAft>
                <a:spcPts val="0"/>
              </a:spcAft>
              <a:buNone/>
            </a:pPr>
            <a:r>
              <a:rPr lang="en" sz="900">
                <a:solidFill>
                  <a:schemeClr val="dk1"/>
                </a:solidFill>
              </a:rPr>
              <a:t>wsl (enforcing empty lines at the right places)</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whitespace (unnecessary new lines)</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nakedret (unused function arguments)</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misspell (misspelled words)</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lll (file line length)</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gosimple (simplifying code)</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golint (coding style issues)</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gofmt (code formatting)</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gocyclo (cyclomatic complexities)</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goconst (Repeated strings that could be replaced by a constant)</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flen (function length)</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errcheck (error return values)</a:t>
            </a:r>
            <a:endParaRPr sz="900">
              <a:solidFill>
                <a:schemeClr val="dk1"/>
              </a:solidFill>
            </a:endParaRPr>
          </a:p>
          <a:p>
            <a:pPr indent="0" lvl="0" marL="0" rtl="0" algn="l">
              <a:lnSpc>
                <a:spcPct val="50000"/>
              </a:lnSpc>
              <a:spcBef>
                <a:spcPts val="1000"/>
              </a:spcBef>
              <a:spcAft>
                <a:spcPts val="1000"/>
              </a:spcAft>
              <a:buNone/>
            </a:pPr>
            <a:r>
              <a:rPr lang="en" sz="900">
                <a:solidFill>
                  <a:schemeClr val="dk1"/>
                </a:solidFill>
              </a:rPr>
              <a:t>dupl (duplicated code)</a:t>
            </a:r>
            <a:endParaRPr sz="900">
              <a:solidFill>
                <a:schemeClr val="dk1"/>
              </a:solidFill>
            </a:endParaRPr>
          </a:p>
        </p:txBody>
      </p:sp>
      <p:sp>
        <p:nvSpPr>
          <p:cNvPr id="380" name="Google Shape;380;p52"/>
          <p:cNvSpPr txBox="1"/>
          <p:nvPr>
            <p:ph type="title"/>
          </p:nvPr>
        </p:nvSpPr>
        <p:spPr>
          <a:xfrm>
            <a:off x="311700" y="36375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ASAT Classification</a:t>
            </a:r>
            <a:endParaRPr>
              <a:solidFill>
                <a:srgbClr val="000000"/>
              </a:solidFill>
            </a:endParaRPr>
          </a:p>
        </p:txBody>
      </p:sp>
      <p:cxnSp>
        <p:nvCxnSpPr>
          <p:cNvPr id="381" name="Google Shape;381;p52"/>
          <p:cNvCxnSpPr/>
          <p:nvPr/>
        </p:nvCxnSpPr>
        <p:spPr>
          <a:xfrm>
            <a:off x="441750" y="1016825"/>
            <a:ext cx="8270100" cy="900"/>
          </a:xfrm>
          <a:prstGeom prst="straightConnector1">
            <a:avLst/>
          </a:prstGeom>
          <a:noFill/>
          <a:ln cap="flat" cmpd="sng" w="76200">
            <a:solidFill>
              <a:srgbClr val="990000"/>
            </a:solidFill>
            <a:prstDash val="solid"/>
            <a:round/>
            <a:headEnd len="med" w="med" type="none"/>
            <a:tailEnd len="med" w="med" type="none"/>
          </a:ln>
        </p:spPr>
      </p:cxnSp>
      <p:sp>
        <p:nvSpPr>
          <p:cNvPr id="382" name="Google Shape;382;p52"/>
          <p:cNvSpPr txBox="1"/>
          <p:nvPr>
            <p:ph idx="1" type="body"/>
          </p:nvPr>
        </p:nvSpPr>
        <p:spPr>
          <a:xfrm>
            <a:off x="4003975" y="3653275"/>
            <a:ext cx="1560900" cy="9702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400">
                <a:solidFill>
                  <a:schemeClr val="dk1"/>
                </a:solidFill>
              </a:rPr>
              <a:t>Security</a:t>
            </a:r>
            <a:endParaRPr b="1" sz="1400">
              <a:solidFill>
                <a:schemeClr val="dk1"/>
              </a:solidFill>
            </a:endParaRPr>
          </a:p>
          <a:p>
            <a:pPr indent="0" lvl="0" marL="0" rtl="0" algn="l">
              <a:lnSpc>
                <a:spcPct val="50000"/>
              </a:lnSpc>
              <a:spcBef>
                <a:spcPts val="1000"/>
              </a:spcBef>
              <a:spcAft>
                <a:spcPts val="0"/>
              </a:spcAft>
              <a:buNone/>
            </a:pPr>
            <a:r>
              <a:rPr lang="en" sz="900">
                <a:solidFill>
                  <a:schemeClr val="dk1"/>
                </a:solidFill>
              </a:rPr>
              <a:t>gosec (security problems)</a:t>
            </a:r>
            <a:endParaRPr sz="900">
              <a:solidFill>
                <a:schemeClr val="dk1"/>
              </a:solidFill>
            </a:endParaRPr>
          </a:p>
          <a:p>
            <a:pPr indent="0" lvl="0" marL="0" rtl="0" algn="l">
              <a:lnSpc>
                <a:spcPct val="50000"/>
              </a:lnSpc>
              <a:spcBef>
                <a:spcPts val="1000"/>
              </a:spcBef>
              <a:spcAft>
                <a:spcPts val="1000"/>
              </a:spcAft>
              <a:buNone/>
            </a:pPr>
            <a:r>
              <a:rPr lang="en" sz="900">
                <a:solidFill>
                  <a:schemeClr val="dk1"/>
                </a:solidFill>
              </a:rPr>
              <a:t>safesql (SQL injections)</a:t>
            </a:r>
            <a:endParaRPr sz="900">
              <a:solidFill>
                <a:schemeClr val="dk1"/>
              </a:solidFill>
            </a:endParaRPr>
          </a:p>
        </p:txBody>
      </p:sp>
      <p:sp>
        <p:nvSpPr>
          <p:cNvPr id="383" name="Google Shape;383;p52"/>
          <p:cNvSpPr txBox="1"/>
          <p:nvPr>
            <p:ph idx="1" type="body"/>
          </p:nvPr>
        </p:nvSpPr>
        <p:spPr>
          <a:xfrm>
            <a:off x="5780700" y="3653275"/>
            <a:ext cx="2973300" cy="9702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400">
                <a:solidFill>
                  <a:schemeClr val="dk1"/>
                </a:solidFill>
              </a:rPr>
              <a:t>Correctness</a:t>
            </a:r>
            <a:endParaRPr b="1" sz="14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govet (code correctness)</a:t>
            </a:r>
            <a:endParaRPr sz="900">
              <a:solidFill>
                <a:schemeClr val="dk1"/>
              </a:solidFill>
            </a:endParaRPr>
          </a:p>
          <a:p>
            <a:pPr indent="0" lvl="0" marL="0" rtl="0" algn="l">
              <a:lnSpc>
                <a:spcPct val="50000"/>
              </a:lnSpc>
              <a:spcBef>
                <a:spcPts val="1000"/>
              </a:spcBef>
              <a:spcAft>
                <a:spcPts val="1000"/>
              </a:spcAft>
              <a:buNone/>
            </a:pPr>
            <a:r>
              <a:rPr lang="en" sz="900">
                <a:solidFill>
                  <a:schemeClr val="dk1"/>
                </a:solidFill>
              </a:rPr>
              <a:t>goimports (missing or unreferenced package imports)</a:t>
            </a:r>
            <a:endParaRPr sz="900">
              <a:solidFill>
                <a:schemeClr val="dk1"/>
              </a:solidFill>
            </a:endParaRPr>
          </a:p>
        </p:txBody>
      </p:sp>
      <p:sp>
        <p:nvSpPr>
          <p:cNvPr id="384" name="Google Shape;384;p52"/>
          <p:cNvSpPr txBox="1"/>
          <p:nvPr>
            <p:ph idx="1" type="body"/>
          </p:nvPr>
        </p:nvSpPr>
        <p:spPr>
          <a:xfrm>
            <a:off x="3935075" y="1304875"/>
            <a:ext cx="3310500" cy="23484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400">
                <a:solidFill>
                  <a:schemeClr val="dk1"/>
                </a:solidFill>
              </a:rPr>
              <a:t>Efficiency</a:t>
            </a:r>
            <a:endParaRPr b="1" sz="14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varcheck (unused global variables and constants)</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unused (unused constants, variables, functions and types)</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unconvert (unnecessary type conversions)</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structcheck (unused struct fields)</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prealloc (slice declarations that could be preallocated)</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nargs (unused function arguments)</a:t>
            </a:r>
            <a:endParaRPr sz="900">
              <a:solidFill>
                <a:schemeClr val="dk1"/>
              </a:solidFill>
            </a:endParaRPr>
          </a:p>
          <a:p>
            <a:pPr indent="0" lvl="0" marL="0" rtl="0" algn="l">
              <a:lnSpc>
                <a:spcPct val="50000"/>
              </a:lnSpc>
              <a:spcBef>
                <a:spcPts val="1000"/>
              </a:spcBef>
              <a:spcAft>
                <a:spcPts val="0"/>
              </a:spcAft>
              <a:buClr>
                <a:schemeClr val="dk1"/>
              </a:buClr>
              <a:buSzPts val="1100"/>
              <a:buFont typeface="Arial"/>
              <a:buNone/>
            </a:pPr>
            <a:r>
              <a:rPr lang="en" sz="900">
                <a:solidFill>
                  <a:schemeClr val="dk1"/>
                </a:solidFill>
              </a:rPr>
              <a:t>ineffassign (ineffectual assignments)</a:t>
            </a:r>
            <a:endParaRPr sz="900">
              <a:solidFill>
                <a:schemeClr val="dk1"/>
              </a:solidFill>
            </a:endParaRPr>
          </a:p>
          <a:p>
            <a:pPr indent="0" lvl="0" marL="0" rtl="0" algn="l">
              <a:lnSpc>
                <a:spcPct val="50000"/>
              </a:lnSpc>
              <a:spcBef>
                <a:spcPts val="1000"/>
              </a:spcBef>
              <a:spcAft>
                <a:spcPts val="1000"/>
              </a:spcAft>
              <a:buNone/>
            </a:pPr>
            <a:r>
              <a:rPr lang="en" sz="900">
                <a:solidFill>
                  <a:schemeClr val="dk1"/>
                </a:solidFill>
              </a:rPr>
              <a:t>deadcode (unused code)</a:t>
            </a:r>
            <a:endParaRPr sz="9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3"/>
          <p:cNvSpPr txBox="1"/>
          <p:nvPr>
            <p:ph idx="1" type="body"/>
          </p:nvPr>
        </p:nvSpPr>
        <p:spPr>
          <a:xfrm>
            <a:off x="557275" y="1304875"/>
            <a:ext cx="8029200" cy="34164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chemeClr val="dk1"/>
              </a:buClr>
              <a:buSzPts val="2000"/>
              <a:buChar char="●"/>
            </a:pPr>
            <a:r>
              <a:rPr lang="en" sz="2000">
                <a:solidFill>
                  <a:schemeClr val="dk1"/>
                </a:solidFill>
              </a:rPr>
              <a:t>GitHub’s search functionality</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Go projects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&gt;500 stars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15 cloud projects</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query words: cloud, PaaS/SaaS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12 non-cloud projects (</a:t>
            </a:r>
            <a:r>
              <a:rPr lang="en" sz="2000">
                <a:solidFill>
                  <a:schemeClr val="dk1"/>
                </a:solidFill>
              </a:rPr>
              <a:t>initially</a:t>
            </a:r>
            <a:r>
              <a:rPr lang="en" sz="2000">
                <a:solidFill>
                  <a:schemeClr val="dk1"/>
                </a:solidFill>
              </a:rPr>
              <a:t> 15, but 3 did not use ASATs)</a:t>
            </a:r>
            <a:endParaRPr sz="2000">
              <a:solidFill>
                <a:schemeClr val="dk1"/>
              </a:solidFill>
            </a:endParaRPr>
          </a:p>
        </p:txBody>
      </p:sp>
      <p:sp>
        <p:nvSpPr>
          <p:cNvPr id="390" name="Google Shape;390;p53"/>
          <p:cNvSpPr txBox="1"/>
          <p:nvPr>
            <p:ph type="title"/>
          </p:nvPr>
        </p:nvSpPr>
        <p:spPr>
          <a:xfrm>
            <a:off x="311700" y="36375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Project Sampling</a:t>
            </a:r>
            <a:endParaRPr>
              <a:solidFill>
                <a:srgbClr val="000000"/>
              </a:solidFill>
            </a:endParaRPr>
          </a:p>
        </p:txBody>
      </p:sp>
      <p:cxnSp>
        <p:nvCxnSpPr>
          <p:cNvPr id="391" name="Google Shape;391;p53"/>
          <p:cNvCxnSpPr/>
          <p:nvPr/>
        </p:nvCxnSpPr>
        <p:spPr>
          <a:xfrm>
            <a:off x="441750" y="1016825"/>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4"/>
          <p:cNvSpPr txBox="1"/>
          <p:nvPr>
            <p:ph idx="1" type="body"/>
          </p:nvPr>
        </p:nvSpPr>
        <p:spPr>
          <a:xfrm>
            <a:off x="557275" y="1304875"/>
            <a:ext cx="8029200" cy="34164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Clr>
                <a:schemeClr val="dk1"/>
              </a:buClr>
              <a:buSzPts val="2000"/>
              <a:buChar char="●"/>
            </a:pPr>
            <a:r>
              <a:rPr lang="en" sz="2000">
                <a:solidFill>
                  <a:schemeClr val="dk1"/>
                </a:solidFill>
              </a:rPr>
              <a:t>Clone projects and scan files for ASAT commands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Filtering: </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comments, installation instructions, strings</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Common words: ‘unused’, ‘misspell’</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Text files (READMEs, txt files, html files)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Parsing GolangCI configuration files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Name, arguments, files</a:t>
            </a:r>
            <a:endParaRPr sz="2000">
              <a:solidFill>
                <a:schemeClr val="dk1"/>
              </a:solidFill>
            </a:endParaRPr>
          </a:p>
        </p:txBody>
      </p:sp>
      <p:sp>
        <p:nvSpPr>
          <p:cNvPr id="397" name="Google Shape;397;p54"/>
          <p:cNvSpPr txBox="1"/>
          <p:nvPr>
            <p:ph type="title"/>
          </p:nvPr>
        </p:nvSpPr>
        <p:spPr>
          <a:xfrm>
            <a:off x="311700" y="36375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ASAT usage extraction</a:t>
            </a:r>
            <a:endParaRPr>
              <a:solidFill>
                <a:srgbClr val="000000"/>
              </a:solidFill>
            </a:endParaRPr>
          </a:p>
        </p:txBody>
      </p:sp>
      <p:cxnSp>
        <p:nvCxnSpPr>
          <p:cNvPr id="398" name="Google Shape;398;p54"/>
          <p:cNvCxnSpPr/>
          <p:nvPr/>
        </p:nvCxnSpPr>
        <p:spPr>
          <a:xfrm>
            <a:off x="441750" y="1016825"/>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5"/>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Results</a:t>
            </a:r>
            <a:endParaRPr>
              <a:solidFill>
                <a:srgbClr val="000000"/>
              </a:solidFill>
            </a:endParaRPr>
          </a:p>
        </p:txBody>
      </p:sp>
      <p:sp>
        <p:nvSpPr>
          <p:cNvPr id="404" name="Google Shape;404;p55"/>
          <p:cNvSpPr txBox="1"/>
          <p:nvPr>
            <p:ph idx="1" type="body"/>
          </p:nvPr>
        </p:nvSpPr>
        <p:spPr>
          <a:xfrm>
            <a:off x="436950" y="1274750"/>
            <a:ext cx="3999900" cy="20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Cloud projects</a:t>
            </a:r>
            <a:endParaRPr sz="1600">
              <a:solidFill>
                <a:srgbClr val="000000"/>
              </a:solidFill>
            </a:endParaRPr>
          </a:p>
          <a:p>
            <a:pPr indent="0" lvl="0" marL="0" rtl="0" algn="l">
              <a:spcBef>
                <a:spcPts val="1000"/>
              </a:spcBef>
              <a:spcAft>
                <a:spcPts val="0"/>
              </a:spcAft>
              <a:buNone/>
            </a:pPr>
            <a:r>
              <a:rPr lang="en" sz="9600">
                <a:solidFill>
                  <a:srgbClr val="000000"/>
                </a:solidFill>
              </a:rPr>
              <a:t>12</a:t>
            </a:r>
            <a:endParaRPr sz="9600">
              <a:solidFill>
                <a:srgbClr val="000000"/>
              </a:solidFill>
            </a:endParaRPr>
          </a:p>
          <a:p>
            <a:pPr indent="0" lvl="0" marL="0" rtl="0" algn="l">
              <a:spcBef>
                <a:spcPts val="1000"/>
              </a:spcBef>
              <a:spcAft>
                <a:spcPts val="0"/>
              </a:spcAft>
              <a:buNone/>
            </a:pPr>
            <a:r>
              <a:t/>
            </a:r>
            <a:endParaRPr sz="1600">
              <a:solidFill>
                <a:srgbClr val="000000"/>
              </a:solidFill>
            </a:endParaRPr>
          </a:p>
          <a:p>
            <a:pPr indent="0" lvl="0" marL="0" rtl="0" algn="l">
              <a:spcBef>
                <a:spcPts val="1000"/>
              </a:spcBef>
              <a:spcAft>
                <a:spcPts val="1000"/>
              </a:spcAft>
              <a:buNone/>
            </a:pPr>
            <a:r>
              <a:t/>
            </a:r>
            <a:endParaRPr sz="1600">
              <a:solidFill>
                <a:srgbClr val="000000"/>
              </a:solidFill>
            </a:endParaRPr>
          </a:p>
        </p:txBody>
      </p:sp>
      <p:cxnSp>
        <p:nvCxnSpPr>
          <p:cNvPr id="405" name="Google Shape;405;p55"/>
          <p:cNvCxnSpPr/>
          <p:nvPr/>
        </p:nvCxnSpPr>
        <p:spPr>
          <a:xfrm>
            <a:off x="436950" y="1084650"/>
            <a:ext cx="8270100" cy="900"/>
          </a:xfrm>
          <a:prstGeom prst="straightConnector1">
            <a:avLst/>
          </a:prstGeom>
          <a:noFill/>
          <a:ln cap="flat" cmpd="sng" w="76200">
            <a:solidFill>
              <a:srgbClr val="990000"/>
            </a:solidFill>
            <a:prstDash val="solid"/>
            <a:round/>
            <a:headEnd len="med" w="med" type="none"/>
            <a:tailEnd len="med" w="med" type="none"/>
          </a:ln>
        </p:spPr>
      </p:cxnSp>
      <p:sp>
        <p:nvSpPr>
          <p:cNvPr id="406" name="Google Shape;406;p55"/>
          <p:cNvSpPr txBox="1"/>
          <p:nvPr>
            <p:ph idx="1" type="body"/>
          </p:nvPr>
        </p:nvSpPr>
        <p:spPr>
          <a:xfrm>
            <a:off x="4707150" y="1274750"/>
            <a:ext cx="3999900" cy="20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Non-cloud projects</a:t>
            </a:r>
            <a:endParaRPr sz="1600">
              <a:solidFill>
                <a:srgbClr val="000000"/>
              </a:solidFill>
            </a:endParaRPr>
          </a:p>
          <a:p>
            <a:pPr indent="0" lvl="0" marL="0" rtl="0" algn="l">
              <a:spcBef>
                <a:spcPts val="1000"/>
              </a:spcBef>
              <a:spcAft>
                <a:spcPts val="0"/>
              </a:spcAft>
              <a:buClr>
                <a:schemeClr val="dk1"/>
              </a:buClr>
              <a:buSzPts val="1100"/>
              <a:buFont typeface="Arial"/>
              <a:buNone/>
            </a:pPr>
            <a:r>
              <a:rPr lang="en" sz="9600">
                <a:solidFill>
                  <a:schemeClr val="dk1"/>
                </a:solidFill>
              </a:rPr>
              <a:t>5</a:t>
            </a:r>
            <a:endParaRPr sz="1600">
              <a:solidFill>
                <a:srgbClr val="000000"/>
              </a:solidFill>
            </a:endParaRPr>
          </a:p>
          <a:p>
            <a:pPr indent="0" lvl="0" marL="0" rtl="0" algn="l">
              <a:spcBef>
                <a:spcPts val="1000"/>
              </a:spcBef>
              <a:spcAft>
                <a:spcPts val="1000"/>
              </a:spcAft>
              <a:buNone/>
            </a:pPr>
            <a:r>
              <a:t/>
            </a:r>
            <a:endParaRPr sz="1600">
              <a:solidFill>
                <a:srgbClr val="000000"/>
              </a:solidFill>
            </a:endParaRPr>
          </a:p>
        </p:txBody>
      </p:sp>
      <p:sp>
        <p:nvSpPr>
          <p:cNvPr id="407" name="Google Shape;407;p55"/>
          <p:cNvSpPr txBox="1"/>
          <p:nvPr/>
        </p:nvSpPr>
        <p:spPr>
          <a:xfrm>
            <a:off x="2301675" y="3700025"/>
            <a:ext cx="2689800" cy="5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ASATs on average per project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6"/>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Results</a:t>
            </a:r>
            <a:endParaRPr>
              <a:solidFill>
                <a:srgbClr val="000000"/>
              </a:solidFill>
            </a:endParaRPr>
          </a:p>
        </p:txBody>
      </p:sp>
      <p:sp>
        <p:nvSpPr>
          <p:cNvPr id="413" name="Google Shape;413;p56"/>
          <p:cNvSpPr txBox="1"/>
          <p:nvPr>
            <p:ph idx="1" type="body"/>
          </p:nvPr>
        </p:nvSpPr>
        <p:spPr>
          <a:xfrm>
            <a:off x="436950" y="1274750"/>
            <a:ext cx="3999900" cy="20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Cloud projects</a:t>
            </a:r>
            <a:endParaRPr sz="55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00">
                <a:solidFill>
                  <a:schemeClr val="dk1"/>
                </a:solidFill>
              </a:rPr>
              <a:t>None: 1.3</a:t>
            </a:r>
            <a:endParaRPr sz="55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00">
                <a:solidFill>
                  <a:schemeClr val="dk1"/>
                </a:solidFill>
              </a:rPr>
              <a:t>Correctness: 1.7</a:t>
            </a:r>
            <a:endParaRPr sz="55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00">
                <a:solidFill>
                  <a:schemeClr val="dk1"/>
                </a:solidFill>
              </a:rPr>
              <a:t>Readability: 5.5</a:t>
            </a:r>
            <a:endParaRPr sz="550">
              <a:solidFill>
                <a:schemeClr val="dk1"/>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sz="1100">
                <a:solidFill>
                  <a:schemeClr val="dk1"/>
                </a:solidFill>
              </a:rPr>
              <a:t>Efficiency: 3.7</a:t>
            </a:r>
            <a:endParaRPr sz="55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100">
                <a:solidFill>
                  <a:schemeClr val="dk1"/>
                </a:solidFill>
              </a:rPr>
              <a:t>Security: 0.2</a:t>
            </a:r>
            <a:endParaRPr sz="9600">
              <a:solidFill>
                <a:srgbClr val="000000"/>
              </a:solidFill>
            </a:endParaRPr>
          </a:p>
          <a:p>
            <a:pPr indent="0" lvl="0" marL="0" rtl="0" algn="l">
              <a:spcBef>
                <a:spcPts val="1000"/>
              </a:spcBef>
              <a:spcAft>
                <a:spcPts val="0"/>
              </a:spcAft>
              <a:buNone/>
            </a:pPr>
            <a:r>
              <a:t/>
            </a:r>
            <a:endParaRPr sz="1600">
              <a:solidFill>
                <a:srgbClr val="000000"/>
              </a:solidFill>
            </a:endParaRPr>
          </a:p>
          <a:p>
            <a:pPr indent="0" lvl="0" marL="0" rtl="0" algn="l">
              <a:spcBef>
                <a:spcPts val="1000"/>
              </a:spcBef>
              <a:spcAft>
                <a:spcPts val="1000"/>
              </a:spcAft>
              <a:buNone/>
            </a:pPr>
            <a:r>
              <a:t/>
            </a:r>
            <a:endParaRPr sz="1600">
              <a:solidFill>
                <a:srgbClr val="000000"/>
              </a:solidFill>
            </a:endParaRPr>
          </a:p>
        </p:txBody>
      </p:sp>
      <p:cxnSp>
        <p:nvCxnSpPr>
          <p:cNvPr id="414" name="Google Shape;414;p56"/>
          <p:cNvCxnSpPr/>
          <p:nvPr/>
        </p:nvCxnSpPr>
        <p:spPr>
          <a:xfrm>
            <a:off x="436950" y="1084650"/>
            <a:ext cx="8270100" cy="900"/>
          </a:xfrm>
          <a:prstGeom prst="straightConnector1">
            <a:avLst/>
          </a:prstGeom>
          <a:noFill/>
          <a:ln cap="flat" cmpd="sng" w="76200">
            <a:solidFill>
              <a:srgbClr val="990000"/>
            </a:solidFill>
            <a:prstDash val="solid"/>
            <a:round/>
            <a:headEnd len="med" w="med" type="none"/>
            <a:tailEnd len="med" w="med" type="none"/>
          </a:ln>
        </p:spPr>
      </p:cxnSp>
      <p:sp>
        <p:nvSpPr>
          <p:cNvPr id="415" name="Google Shape;415;p56"/>
          <p:cNvSpPr txBox="1"/>
          <p:nvPr>
            <p:ph idx="1" type="body"/>
          </p:nvPr>
        </p:nvSpPr>
        <p:spPr>
          <a:xfrm>
            <a:off x="4707150" y="1274750"/>
            <a:ext cx="3999900" cy="20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Non-cloud projects</a:t>
            </a:r>
            <a:endParaRPr sz="1600">
              <a:solidFill>
                <a:srgbClr val="000000"/>
              </a:solidFill>
            </a:endParaRPr>
          </a:p>
          <a:p>
            <a:pPr indent="0" lvl="0" marL="0" rtl="0" algn="l">
              <a:spcBef>
                <a:spcPts val="1000"/>
              </a:spcBef>
              <a:spcAft>
                <a:spcPts val="0"/>
              </a:spcAft>
              <a:buClr>
                <a:schemeClr val="dk1"/>
              </a:buClr>
              <a:buSzPts val="1100"/>
              <a:buFont typeface="Arial"/>
              <a:buNone/>
            </a:pPr>
            <a:r>
              <a:rPr lang="en" sz="1100">
                <a:solidFill>
                  <a:schemeClr val="dk1"/>
                </a:solidFill>
              </a:rPr>
              <a:t>None: 0.5</a:t>
            </a:r>
            <a:endParaRPr sz="1100">
              <a:solidFill>
                <a:schemeClr val="dk1"/>
              </a:solidFill>
            </a:endParaRPr>
          </a:p>
          <a:p>
            <a:pPr indent="0" lvl="0" marL="0" rtl="0" algn="l">
              <a:spcBef>
                <a:spcPts val="1000"/>
              </a:spcBef>
              <a:spcAft>
                <a:spcPts val="0"/>
              </a:spcAft>
              <a:buClr>
                <a:schemeClr val="dk1"/>
              </a:buClr>
              <a:buSzPts val="1100"/>
              <a:buFont typeface="Arial"/>
              <a:buNone/>
            </a:pPr>
            <a:r>
              <a:rPr lang="en" sz="1100">
                <a:solidFill>
                  <a:schemeClr val="dk1"/>
                </a:solidFill>
              </a:rPr>
              <a:t>Correctness: 0.7</a:t>
            </a:r>
            <a:endParaRPr sz="1100">
              <a:solidFill>
                <a:schemeClr val="dk1"/>
              </a:solidFill>
            </a:endParaRPr>
          </a:p>
          <a:p>
            <a:pPr indent="0" lvl="0" marL="0" rtl="0" algn="l">
              <a:spcBef>
                <a:spcPts val="1000"/>
              </a:spcBef>
              <a:spcAft>
                <a:spcPts val="0"/>
              </a:spcAft>
              <a:buClr>
                <a:schemeClr val="dk1"/>
              </a:buClr>
              <a:buSzPts val="1100"/>
              <a:buFont typeface="Arial"/>
              <a:buNone/>
            </a:pPr>
            <a:r>
              <a:rPr lang="en" sz="1100">
                <a:solidFill>
                  <a:schemeClr val="dk1"/>
                </a:solidFill>
              </a:rPr>
              <a:t>Readability: 2.3</a:t>
            </a:r>
            <a:endParaRPr sz="1100">
              <a:solidFill>
                <a:schemeClr val="dk1"/>
              </a:solidFill>
            </a:endParaRPr>
          </a:p>
          <a:p>
            <a:pPr indent="0" lvl="0" marL="0" rtl="0" algn="l">
              <a:spcBef>
                <a:spcPts val="1000"/>
              </a:spcBef>
              <a:spcAft>
                <a:spcPts val="0"/>
              </a:spcAft>
              <a:buClr>
                <a:schemeClr val="dk1"/>
              </a:buClr>
              <a:buSzPts val="1100"/>
              <a:buFont typeface="Arial"/>
              <a:buNone/>
            </a:pPr>
            <a:r>
              <a:rPr lang="en" sz="1100">
                <a:solidFill>
                  <a:schemeClr val="dk1"/>
                </a:solidFill>
              </a:rPr>
              <a:t>Efficiency: 1.5</a:t>
            </a:r>
            <a:endParaRPr sz="1100">
              <a:solidFill>
                <a:schemeClr val="dk1"/>
              </a:solidFill>
            </a:endParaRPr>
          </a:p>
          <a:p>
            <a:pPr indent="0" lvl="0" marL="0" rtl="0" algn="l">
              <a:spcBef>
                <a:spcPts val="1000"/>
              </a:spcBef>
              <a:spcAft>
                <a:spcPts val="0"/>
              </a:spcAft>
              <a:buClr>
                <a:schemeClr val="dk1"/>
              </a:buClr>
              <a:buSzPts val="1100"/>
              <a:buFont typeface="Arial"/>
              <a:buNone/>
            </a:pPr>
            <a:r>
              <a:rPr lang="en" sz="1100">
                <a:solidFill>
                  <a:schemeClr val="dk1"/>
                </a:solidFill>
              </a:rPr>
              <a:t>Security: 0.0</a:t>
            </a:r>
            <a:endParaRPr sz="1100">
              <a:solidFill>
                <a:schemeClr val="dk1"/>
              </a:solidFill>
            </a:endParaRPr>
          </a:p>
          <a:p>
            <a:pPr indent="0" lvl="0" marL="0" rtl="0" algn="l">
              <a:spcBef>
                <a:spcPts val="1000"/>
              </a:spcBef>
              <a:spcAft>
                <a:spcPts val="1000"/>
              </a:spcAft>
              <a:buNone/>
            </a:pPr>
            <a:r>
              <a:t/>
            </a:r>
            <a:endParaRPr sz="1600">
              <a:solidFill>
                <a:srgbClr val="000000"/>
              </a:solidFill>
            </a:endParaRPr>
          </a:p>
        </p:txBody>
      </p:sp>
      <p:sp>
        <p:nvSpPr>
          <p:cNvPr id="416" name="Google Shape;416;p56"/>
          <p:cNvSpPr txBox="1"/>
          <p:nvPr/>
        </p:nvSpPr>
        <p:spPr>
          <a:xfrm>
            <a:off x="2301675" y="3700025"/>
            <a:ext cx="3999900" cy="5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ASATs on average per project (by category)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pic>
        <p:nvPicPr>
          <p:cNvPr id="421" name="Google Shape;421;p57"/>
          <p:cNvPicPr preferRelativeResize="0"/>
          <p:nvPr/>
        </p:nvPicPr>
        <p:blipFill>
          <a:blip r:embed="rId3">
            <a:alphaModFix/>
          </a:blip>
          <a:stretch>
            <a:fillRect/>
          </a:stretch>
        </p:blipFill>
        <p:spPr>
          <a:xfrm>
            <a:off x="152400" y="152400"/>
            <a:ext cx="4838700" cy="4838700"/>
          </a:xfrm>
          <a:prstGeom prst="rect">
            <a:avLst/>
          </a:prstGeom>
          <a:noFill/>
          <a:ln>
            <a:noFill/>
          </a:ln>
        </p:spPr>
      </p:pic>
      <p:pic>
        <p:nvPicPr>
          <p:cNvPr id="422" name="Google Shape;422;p57"/>
          <p:cNvPicPr preferRelativeResize="0"/>
          <p:nvPr/>
        </p:nvPicPr>
        <p:blipFill>
          <a:blip r:embed="rId4">
            <a:alphaModFix/>
          </a:blip>
          <a:stretch>
            <a:fillRect/>
          </a:stretch>
        </p:blipFill>
        <p:spPr>
          <a:xfrm>
            <a:off x="4714475" y="152400"/>
            <a:ext cx="4907374" cy="4907374"/>
          </a:xfrm>
          <a:prstGeom prst="rect">
            <a:avLst/>
          </a:prstGeom>
          <a:noFill/>
          <a:ln>
            <a:noFill/>
          </a:ln>
        </p:spPr>
      </p:pic>
      <p:sp>
        <p:nvSpPr>
          <p:cNvPr id="423" name="Google Shape;423;p57"/>
          <p:cNvSpPr txBox="1"/>
          <p:nvPr/>
        </p:nvSpPr>
        <p:spPr>
          <a:xfrm>
            <a:off x="736600" y="196450"/>
            <a:ext cx="37905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Cloud projects</a:t>
            </a:r>
            <a:endParaRPr/>
          </a:p>
        </p:txBody>
      </p:sp>
      <p:sp>
        <p:nvSpPr>
          <p:cNvPr id="424" name="Google Shape;424;p57"/>
          <p:cNvSpPr txBox="1"/>
          <p:nvPr/>
        </p:nvSpPr>
        <p:spPr>
          <a:xfrm>
            <a:off x="5353500" y="196450"/>
            <a:ext cx="37905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Non-c</a:t>
            </a:r>
            <a:r>
              <a:rPr lang="en"/>
              <a:t>loud projects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8"/>
          <p:cNvSpPr txBox="1"/>
          <p:nvPr>
            <p:ph idx="1" type="body"/>
          </p:nvPr>
        </p:nvSpPr>
        <p:spPr>
          <a:xfrm>
            <a:off x="311700" y="1026625"/>
            <a:ext cx="8520600" cy="38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											Non-cloud vs. cloud</a:t>
            </a:r>
            <a:endParaRPr sz="1500">
              <a:solidFill>
                <a:srgbClr val="000000"/>
              </a:solidFill>
            </a:endParaRPr>
          </a:p>
          <a:p>
            <a:pPr indent="-323850" lvl="0" marL="457200" rtl="0" algn="l">
              <a:spcBef>
                <a:spcPts val="1000"/>
              </a:spcBef>
              <a:spcAft>
                <a:spcPts val="0"/>
              </a:spcAft>
              <a:buClr>
                <a:srgbClr val="000000"/>
              </a:buClr>
              <a:buSzPts val="1500"/>
              <a:buChar char="●"/>
            </a:pPr>
            <a:r>
              <a:rPr lang="en" sz="1500">
                <a:solidFill>
                  <a:srgbClr val="000000"/>
                </a:solidFill>
              </a:rPr>
              <a:t>wsl (empty lines): 							8 vs. 33 %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unused (unused code): 						42 vs. 93 %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unconvert (unnecessary type conversions): 		0 vs. 27 %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misspell (misspellings): 						25 vs. 93 %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ineffassign (ineffectual assignments): 				17 vs. 60 %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govet (code correctness): 						58 vs. 87 %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gosimple (simplifying code): 					17 vs. 40 %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gosec (security issues): 						0 vs. 20 %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golint (coding style issues): 					33 vs. 80 %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goimports (package import issues): 				8 vs. 73 %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gofmt (formatting issues): 						50 vs. 93 %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errcheck (error return values): 					42 vs. 73 %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deadcode (unused code): 						17 vs. 60 %</a:t>
            </a:r>
            <a:endParaRPr sz="1500">
              <a:solidFill>
                <a:srgbClr val="000000"/>
              </a:solidFill>
            </a:endParaRPr>
          </a:p>
          <a:p>
            <a:pPr indent="0" lvl="0" marL="457200" rtl="0" algn="l">
              <a:spcBef>
                <a:spcPts val="1000"/>
              </a:spcBef>
              <a:spcAft>
                <a:spcPts val="1000"/>
              </a:spcAft>
              <a:buNone/>
            </a:pPr>
            <a:r>
              <a:t/>
            </a:r>
            <a:endParaRPr sz="1500">
              <a:solidFill>
                <a:srgbClr val="000000"/>
              </a:solidFill>
            </a:endParaRPr>
          </a:p>
        </p:txBody>
      </p:sp>
      <p:sp>
        <p:nvSpPr>
          <p:cNvPr id="430" name="Google Shape;430;p58"/>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Percentage of projects using a specific ASAT</a:t>
            </a:r>
            <a:endParaRPr>
              <a:solidFill>
                <a:srgbClr val="000000"/>
              </a:solidFill>
            </a:endParaRPr>
          </a:p>
        </p:txBody>
      </p:sp>
      <p:cxnSp>
        <p:nvCxnSpPr>
          <p:cNvPr id="431" name="Google Shape;431;p58"/>
          <p:cNvCxnSpPr/>
          <p:nvPr/>
        </p:nvCxnSpPr>
        <p:spPr>
          <a:xfrm>
            <a:off x="349050" y="865325"/>
            <a:ext cx="8445900" cy="351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9"/>
          <p:cNvSpPr txBox="1"/>
          <p:nvPr>
            <p:ph idx="1" type="body"/>
          </p:nvPr>
        </p:nvSpPr>
        <p:spPr>
          <a:xfrm>
            <a:off x="1183900" y="1054000"/>
            <a:ext cx="1435800" cy="5217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500">
                <a:solidFill>
                  <a:srgbClr val="000000"/>
                </a:solidFill>
              </a:rPr>
              <a:t>Cloud projects</a:t>
            </a:r>
            <a:endParaRPr sz="1500">
              <a:solidFill>
                <a:srgbClr val="000000"/>
              </a:solidFill>
            </a:endParaRPr>
          </a:p>
        </p:txBody>
      </p:sp>
      <p:sp>
        <p:nvSpPr>
          <p:cNvPr id="437" name="Google Shape;437;p59"/>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Percentage of projects using a ASAT category</a:t>
            </a:r>
            <a:endParaRPr>
              <a:solidFill>
                <a:srgbClr val="000000"/>
              </a:solidFill>
            </a:endParaRPr>
          </a:p>
        </p:txBody>
      </p:sp>
      <p:cxnSp>
        <p:nvCxnSpPr>
          <p:cNvPr id="438" name="Google Shape;438;p59"/>
          <p:cNvCxnSpPr/>
          <p:nvPr/>
        </p:nvCxnSpPr>
        <p:spPr>
          <a:xfrm>
            <a:off x="349050" y="865325"/>
            <a:ext cx="8445900" cy="35100"/>
          </a:xfrm>
          <a:prstGeom prst="straightConnector1">
            <a:avLst/>
          </a:prstGeom>
          <a:noFill/>
          <a:ln cap="flat" cmpd="sng" w="76200">
            <a:solidFill>
              <a:srgbClr val="990000"/>
            </a:solidFill>
            <a:prstDash val="solid"/>
            <a:round/>
            <a:headEnd len="med" w="med" type="none"/>
            <a:tailEnd len="med" w="med" type="none"/>
          </a:ln>
        </p:spPr>
      </p:cxnSp>
      <p:pic>
        <p:nvPicPr>
          <p:cNvPr id="439" name="Google Shape;439;p59"/>
          <p:cNvPicPr preferRelativeResize="0"/>
          <p:nvPr/>
        </p:nvPicPr>
        <p:blipFill>
          <a:blip r:embed="rId3">
            <a:alphaModFix/>
          </a:blip>
          <a:stretch>
            <a:fillRect/>
          </a:stretch>
        </p:blipFill>
        <p:spPr>
          <a:xfrm>
            <a:off x="111000" y="1462800"/>
            <a:ext cx="8922000" cy="1189600"/>
          </a:xfrm>
          <a:prstGeom prst="rect">
            <a:avLst/>
          </a:prstGeom>
          <a:noFill/>
          <a:ln>
            <a:noFill/>
          </a:ln>
        </p:spPr>
      </p:pic>
      <p:pic>
        <p:nvPicPr>
          <p:cNvPr id="440" name="Google Shape;440;p59"/>
          <p:cNvPicPr preferRelativeResize="0"/>
          <p:nvPr/>
        </p:nvPicPr>
        <p:blipFill>
          <a:blip r:embed="rId4">
            <a:alphaModFix/>
          </a:blip>
          <a:stretch>
            <a:fillRect/>
          </a:stretch>
        </p:blipFill>
        <p:spPr>
          <a:xfrm>
            <a:off x="152400" y="3214775"/>
            <a:ext cx="8839200" cy="1178560"/>
          </a:xfrm>
          <a:prstGeom prst="rect">
            <a:avLst/>
          </a:prstGeom>
          <a:noFill/>
          <a:ln>
            <a:noFill/>
          </a:ln>
        </p:spPr>
      </p:pic>
      <p:sp>
        <p:nvSpPr>
          <p:cNvPr id="441" name="Google Shape;441;p59"/>
          <p:cNvSpPr txBox="1"/>
          <p:nvPr>
            <p:ph idx="1" type="body"/>
          </p:nvPr>
        </p:nvSpPr>
        <p:spPr>
          <a:xfrm>
            <a:off x="1238500" y="2861100"/>
            <a:ext cx="2489700" cy="5217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500">
                <a:solidFill>
                  <a:srgbClr val="000000"/>
                </a:solidFill>
              </a:rPr>
              <a:t>Non-c</a:t>
            </a:r>
            <a:r>
              <a:rPr lang="en" sz="1500">
                <a:solidFill>
                  <a:srgbClr val="000000"/>
                </a:solidFill>
              </a:rPr>
              <a:t>loud projects</a:t>
            </a:r>
            <a:endParaRPr sz="150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0"/>
          <p:cNvSpPr txBox="1"/>
          <p:nvPr>
            <p:ph idx="1" type="body"/>
          </p:nvPr>
        </p:nvSpPr>
        <p:spPr>
          <a:xfrm>
            <a:off x="557275" y="1304875"/>
            <a:ext cx="2412000" cy="3416400"/>
          </a:xfrm>
          <a:prstGeom prst="rect">
            <a:avLst/>
          </a:prstGeom>
        </p:spPr>
        <p:txBody>
          <a:bodyPr anchorCtr="0" anchor="t" bIns="91425" lIns="91425" spcFirstLastPara="1" rIns="91425" wrap="square" tIns="91425">
            <a:noAutofit/>
          </a:bodyPr>
          <a:lstStyle/>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ASAT:  deadcode</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ASAT:  dupl</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    	Parameter: -files, 1/2</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ASAT:  errcheck</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    	Parameter: -ignorepkg, 3/11</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    	Parameter: -ignore, 2/11</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ASAT:  flen</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ASAT:  goconst</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ASAT:  gocritic</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ASAT:  gocyclo</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    	Parameter: -over, 1/3</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ASAT:  godox</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ASAT:  golint</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-go..., 3/12</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-vE, 5/12</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-set_exit_status, 6/12</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-min_confidence, 1/12</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-v, 3/12</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--invert-match, 1/12</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-E, 1/12</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-f, 1/12</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    	Parameter: -a, 1/12</a:t>
            </a:r>
            <a:endParaRPr sz="800">
              <a:solidFill>
                <a:schemeClr val="dk1"/>
              </a:solidFill>
            </a:endParaRPr>
          </a:p>
          <a:p>
            <a:pPr indent="0" lvl="0" marL="0" rtl="0" algn="l">
              <a:lnSpc>
                <a:spcPct val="30000"/>
              </a:lnSpc>
              <a:spcBef>
                <a:spcPts val="1000"/>
              </a:spcBef>
              <a:spcAft>
                <a:spcPts val="1000"/>
              </a:spcAft>
              <a:buNone/>
            </a:pPr>
            <a:r>
              <a:t/>
            </a:r>
            <a:endParaRPr sz="800">
              <a:solidFill>
                <a:schemeClr val="dk1"/>
              </a:solidFill>
            </a:endParaRPr>
          </a:p>
        </p:txBody>
      </p:sp>
      <p:sp>
        <p:nvSpPr>
          <p:cNvPr id="447" name="Google Shape;447;p60"/>
          <p:cNvSpPr txBox="1"/>
          <p:nvPr>
            <p:ph type="title"/>
          </p:nvPr>
        </p:nvSpPr>
        <p:spPr>
          <a:xfrm>
            <a:off x="311700" y="36375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ASAT configuration in cloud projects</a:t>
            </a:r>
            <a:endParaRPr>
              <a:solidFill>
                <a:srgbClr val="000000"/>
              </a:solidFill>
            </a:endParaRPr>
          </a:p>
        </p:txBody>
      </p:sp>
      <p:cxnSp>
        <p:nvCxnSpPr>
          <p:cNvPr id="448" name="Google Shape;448;p60"/>
          <p:cNvCxnSpPr/>
          <p:nvPr/>
        </p:nvCxnSpPr>
        <p:spPr>
          <a:xfrm>
            <a:off x="441750" y="1016825"/>
            <a:ext cx="8270100" cy="900"/>
          </a:xfrm>
          <a:prstGeom prst="straightConnector1">
            <a:avLst/>
          </a:prstGeom>
          <a:noFill/>
          <a:ln cap="flat" cmpd="sng" w="76200">
            <a:solidFill>
              <a:srgbClr val="990000"/>
            </a:solidFill>
            <a:prstDash val="solid"/>
            <a:round/>
            <a:headEnd len="med" w="med" type="none"/>
            <a:tailEnd len="med" w="med" type="none"/>
          </a:ln>
        </p:spPr>
      </p:cxnSp>
      <p:sp>
        <p:nvSpPr>
          <p:cNvPr id="449" name="Google Shape;449;p60"/>
          <p:cNvSpPr txBox="1"/>
          <p:nvPr>
            <p:ph idx="1" type="body"/>
          </p:nvPr>
        </p:nvSpPr>
        <p:spPr>
          <a:xfrm>
            <a:off x="3336875" y="1304875"/>
            <a:ext cx="2107200" cy="3634500"/>
          </a:xfrm>
          <a:prstGeom prst="rect">
            <a:avLst/>
          </a:prstGeom>
        </p:spPr>
        <p:txBody>
          <a:bodyPr anchorCtr="0" anchor="t" bIns="91425" lIns="91425" spcFirstLastPara="1" rIns="91425" wrap="square" tIns="91425">
            <a:noAutofit/>
          </a:bodyPr>
          <a:lstStyle/>
          <a:p>
            <a:pPr indent="0" lvl="0" marL="0" rtl="0" algn="l">
              <a:lnSpc>
                <a:spcPct val="30000"/>
              </a:lnSpc>
              <a:spcBef>
                <a:spcPts val="1000"/>
              </a:spcBef>
              <a:spcAft>
                <a:spcPts val="0"/>
              </a:spcAft>
              <a:buNone/>
            </a:pPr>
            <a:r>
              <a:rPr lang="en" sz="800">
                <a:solidFill>
                  <a:schemeClr val="dk1"/>
                </a:solidFill>
              </a:rPr>
              <a:t>ASAT:  gofmt</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-w, 12/14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-s, 12/14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-l, 10/14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-,,$@)/*.go, 1/14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-d, 8/14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-q, 1/14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-type, 3/14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-print, 1/14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-store/*, 1/14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-not, 1/14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-path, 2/14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-&gt;, 2/14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-r, 2/14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-v, 2/14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-name, 3/14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-z, 1/14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-o, 1/14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-print));, 1/14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-prune, 1/14</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-e, 2/14</a:t>
            </a:r>
            <a:endParaRPr sz="800">
              <a:solidFill>
                <a:schemeClr val="dk1"/>
              </a:solidFill>
            </a:endParaRPr>
          </a:p>
          <a:p>
            <a:pPr indent="0" lvl="0" marL="0" rtl="0" algn="l">
              <a:lnSpc>
                <a:spcPct val="30000"/>
              </a:lnSpc>
              <a:spcBef>
                <a:spcPts val="1000"/>
              </a:spcBef>
              <a:spcAft>
                <a:spcPts val="0"/>
              </a:spcAft>
              <a:buNone/>
            </a:pPr>
            <a:r>
              <a:t/>
            </a:r>
            <a:endParaRPr sz="800">
              <a:solidFill>
                <a:schemeClr val="dk1"/>
              </a:solidFill>
            </a:endParaRPr>
          </a:p>
          <a:p>
            <a:pPr indent="0" lvl="0" marL="0" rtl="0" algn="l">
              <a:lnSpc>
                <a:spcPct val="30000"/>
              </a:lnSpc>
              <a:spcBef>
                <a:spcPts val="1000"/>
              </a:spcBef>
              <a:spcAft>
                <a:spcPts val="1000"/>
              </a:spcAft>
              <a:buNone/>
            </a:pPr>
            <a:r>
              <a:t/>
            </a:r>
            <a:endParaRPr sz="800">
              <a:solidFill>
                <a:schemeClr val="dk1"/>
              </a:solidFill>
            </a:endParaRPr>
          </a:p>
        </p:txBody>
      </p:sp>
      <p:sp>
        <p:nvSpPr>
          <p:cNvPr id="450" name="Google Shape;450;p60"/>
          <p:cNvSpPr txBox="1"/>
          <p:nvPr>
            <p:ph idx="1" type="body"/>
          </p:nvPr>
        </p:nvSpPr>
        <p:spPr>
          <a:xfrm>
            <a:off x="5998650" y="1304875"/>
            <a:ext cx="2107200" cy="3416400"/>
          </a:xfrm>
          <a:prstGeom prst="rect">
            <a:avLst/>
          </a:prstGeom>
        </p:spPr>
        <p:txBody>
          <a:bodyPr anchorCtr="0" anchor="t" bIns="91425" lIns="91425" spcFirstLastPara="1" rIns="91425" wrap="square" tIns="91425">
            <a:noAutofit/>
          </a:bodyPr>
          <a:lstStyle/>
          <a:p>
            <a:pPr indent="0" lvl="0" marL="0" rtl="0" algn="l">
              <a:lnSpc>
                <a:spcPct val="30000"/>
              </a:lnSpc>
              <a:spcBef>
                <a:spcPts val="1000"/>
              </a:spcBef>
              <a:spcAft>
                <a:spcPts val="0"/>
              </a:spcAft>
              <a:buNone/>
            </a:pPr>
            <a:r>
              <a:rPr lang="en" sz="800">
                <a:solidFill>
                  <a:schemeClr val="dk1"/>
                </a:solidFill>
              </a:rPr>
              <a:t>ASAT:  goimports</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-w, 5/11</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-vE, 4/11</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-l, 6/11</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--enable, 1/11</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--vendor, 1/11</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-d, 2/11</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-eq, 1/11</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-e, 1/11</a:t>
            </a:r>
            <a:endParaRPr sz="800">
              <a:solidFill>
                <a:schemeClr val="dk1"/>
              </a:solidFill>
            </a:endParaRPr>
          </a:p>
          <a:p>
            <a:pPr indent="0" lvl="0" marL="0" rtl="0" algn="l">
              <a:lnSpc>
                <a:spcPct val="30000"/>
              </a:lnSpc>
              <a:spcBef>
                <a:spcPts val="1000"/>
              </a:spcBef>
              <a:spcAft>
                <a:spcPts val="0"/>
              </a:spcAft>
              <a:buNone/>
            </a:pPr>
            <a:r>
              <a:rPr lang="en" sz="800">
                <a:solidFill>
                  <a:schemeClr val="dk1"/>
                </a:solidFill>
              </a:rPr>
              <a:t>    	Parameter: -name, 1/11</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ASAT:  staticcheck</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    	Parameter: -go, 4/12</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    	Parameter: -ignore, 5/12</a:t>
            </a:r>
            <a:endParaRPr sz="800">
              <a:solidFill>
                <a:schemeClr val="dk1"/>
              </a:solidFill>
            </a:endParaRPr>
          </a:p>
          <a:p>
            <a:pPr indent="0" lvl="0" marL="0" rtl="0" algn="l">
              <a:lnSpc>
                <a:spcPct val="30000"/>
              </a:lnSpc>
              <a:spcBef>
                <a:spcPts val="1000"/>
              </a:spcBef>
              <a:spcAft>
                <a:spcPts val="0"/>
              </a:spcAft>
              <a:buClr>
                <a:schemeClr val="dk1"/>
              </a:buClr>
              <a:buSzPts val="1100"/>
              <a:buFont typeface="Arial"/>
              <a:buNone/>
            </a:pPr>
            <a:r>
              <a:rPr lang="en" sz="800">
                <a:solidFill>
                  <a:schemeClr val="dk1"/>
                </a:solidFill>
              </a:rPr>
              <a:t>    	Parameter: -ST1015, 4/12</a:t>
            </a:r>
            <a:endParaRPr sz="800">
              <a:solidFill>
                <a:schemeClr val="dk1"/>
              </a:solidFill>
            </a:endParaRPr>
          </a:p>
          <a:p>
            <a:pPr indent="0" lvl="0" marL="0" rtl="0" algn="l">
              <a:lnSpc>
                <a:spcPct val="30000"/>
              </a:lnSpc>
              <a:spcBef>
                <a:spcPts val="1000"/>
              </a:spcBef>
              <a:spcAft>
                <a:spcPts val="1000"/>
              </a:spcAft>
              <a:buNone/>
            </a:pPr>
            <a:r>
              <a:rPr lang="en" sz="800">
                <a:solidFill>
                  <a:schemeClr val="dk1"/>
                </a:solidFill>
              </a:rPr>
              <a:t>    	Parameter: -checks, 4/12</a:t>
            </a:r>
            <a:endParaRPr sz="8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61"/>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ASAT standard configuration</a:t>
            </a:r>
            <a:endParaRPr>
              <a:solidFill>
                <a:srgbClr val="000000"/>
              </a:solidFill>
            </a:endParaRPr>
          </a:p>
        </p:txBody>
      </p:sp>
      <p:sp>
        <p:nvSpPr>
          <p:cNvPr id="456" name="Google Shape;456;p61"/>
          <p:cNvSpPr txBox="1"/>
          <p:nvPr>
            <p:ph idx="1" type="body"/>
          </p:nvPr>
        </p:nvSpPr>
        <p:spPr>
          <a:xfrm>
            <a:off x="436950" y="1274750"/>
            <a:ext cx="3999900" cy="20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Cloud projects</a:t>
            </a:r>
            <a:endParaRPr sz="1600">
              <a:solidFill>
                <a:srgbClr val="000000"/>
              </a:solidFill>
            </a:endParaRPr>
          </a:p>
          <a:p>
            <a:pPr indent="0" lvl="0" marL="0" rtl="0" algn="l">
              <a:spcBef>
                <a:spcPts val="1000"/>
              </a:spcBef>
              <a:spcAft>
                <a:spcPts val="0"/>
              </a:spcAft>
              <a:buNone/>
            </a:pPr>
            <a:r>
              <a:rPr lang="en" sz="9600">
                <a:solidFill>
                  <a:srgbClr val="000000"/>
                </a:solidFill>
              </a:rPr>
              <a:t>65.8</a:t>
            </a:r>
            <a:endParaRPr sz="9600">
              <a:solidFill>
                <a:srgbClr val="000000"/>
              </a:solidFill>
            </a:endParaRPr>
          </a:p>
          <a:p>
            <a:pPr indent="0" lvl="0" marL="0" rtl="0" algn="l">
              <a:spcBef>
                <a:spcPts val="1000"/>
              </a:spcBef>
              <a:spcAft>
                <a:spcPts val="0"/>
              </a:spcAft>
              <a:buNone/>
            </a:pPr>
            <a:r>
              <a:t/>
            </a:r>
            <a:endParaRPr sz="1600">
              <a:solidFill>
                <a:srgbClr val="000000"/>
              </a:solidFill>
            </a:endParaRPr>
          </a:p>
          <a:p>
            <a:pPr indent="0" lvl="0" marL="0" rtl="0" algn="l">
              <a:spcBef>
                <a:spcPts val="1000"/>
              </a:spcBef>
              <a:spcAft>
                <a:spcPts val="1000"/>
              </a:spcAft>
              <a:buNone/>
            </a:pPr>
            <a:r>
              <a:t/>
            </a:r>
            <a:endParaRPr sz="1600">
              <a:solidFill>
                <a:srgbClr val="000000"/>
              </a:solidFill>
            </a:endParaRPr>
          </a:p>
        </p:txBody>
      </p:sp>
      <p:cxnSp>
        <p:nvCxnSpPr>
          <p:cNvPr id="457" name="Google Shape;457;p61"/>
          <p:cNvCxnSpPr/>
          <p:nvPr/>
        </p:nvCxnSpPr>
        <p:spPr>
          <a:xfrm>
            <a:off x="436950" y="1084650"/>
            <a:ext cx="8270100" cy="900"/>
          </a:xfrm>
          <a:prstGeom prst="straightConnector1">
            <a:avLst/>
          </a:prstGeom>
          <a:noFill/>
          <a:ln cap="flat" cmpd="sng" w="76200">
            <a:solidFill>
              <a:srgbClr val="990000"/>
            </a:solidFill>
            <a:prstDash val="solid"/>
            <a:round/>
            <a:headEnd len="med" w="med" type="none"/>
            <a:tailEnd len="med" w="med" type="none"/>
          </a:ln>
        </p:spPr>
      </p:cxnSp>
      <p:sp>
        <p:nvSpPr>
          <p:cNvPr id="458" name="Google Shape;458;p61"/>
          <p:cNvSpPr txBox="1"/>
          <p:nvPr>
            <p:ph idx="1" type="body"/>
          </p:nvPr>
        </p:nvSpPr>
        <p:spPr>
          <a:xfrm>
            <a:off x="4707150" y="1274750"/>
            <a:ext cx="3999900" cy="20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Non-cloud projects</a:t>
            </a:r>
            <a:endParaRPr sz="1600">
              <a:solidFill>
                <a:srgbClr val="000000"/>
              </a:solidFill>
            </a:endParaRPr>
          </a:p>
          <a:p>
            <a:pPr indent="0" lvl="0" marL="0" rtl="0" algn="l">
              <a:spcBef>
                <a:spcPts val="1000"/>
              </a:spcBef>
              <a:spcAft>
                <a:spcPts val="0"/>
              </a:spcAft>
              <a:buClr>
                <a:schemeClr val="dk1"/>
              </a:buClr>
              <a:buSzPts val="1100"/>
              <a:buFont typeface="Arial"/>
              <a:buNone/>
            </a:pPr>
            <a:r>
              <a:rPr lang="en" sz="9600">
                <a:solidFill>
                  <a:schemeClr val="dk1"/>
                </a:solidFill>
              </a:rPr>
              <a:t>68.3</a:t>
            </a:r>
            <a:endParaRPr sz="1600">
              <a:solidFill>
                <a:srgbClr val="000000"/>
              </a:solidFill>
            </a:endParaRPr>
          </a:p>
          <a:p>
            <a:pPr indent="0" lvl="0" marL="0" rtl="0" algn="l">
              <a:spcBef>
                <a:spcPts val="1000"/>
              </a:spcBef>
              <a:spcAft>
                <a:spcPts val="1000"/>
              </a:spcAft>
              <a:buNone/>
            </a:pPr>
            <a:r>
              <a:t/>
            </a:r>
            <a:endParaRPr sz="1600">
              <a:solidFill>
                <a:srgbClr val="000000"/>
              </a:solidFill>
            </a:endParaRPr>
          </a:p>
        </p:txBody>
      </p:sp>
      <p:sp>
        <p:nvSpPr>
          <p:cNvPr id="459" name="Google Shape;459;p61"/>
          <p:cNvSpPr txBox="1"/>
          <p:nvPr/>
        </p:nvSpPr>
        <p:spPr>
          <a:xfrm>
            <a:off x="2301675" y="3700025"/>
            <a:ext cx="5441100" cy="5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Percentage of ASATs for which projects use default </a:t>
            </a:r>
            <a:r>
              <a:rPr lang="en"/>
              <a:t>configuration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873000" y="1285175"/>
            <a:ext cx="49593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a:solidFill>
                  <a:schemeClr val="dk1"/>
                </a:solidFill>
              </a:rPr>
              <a:t>Use of hardware and software to deliver a service over a network .</a:t>
            </a:r>
            <a:endParaRPr sz="2000">
              <a:solidFill>
                <a:schemeClr val="dk1"/>
              </a:solidFill>
            </a:endParaRPr>
          </a:p>
          <a:p>
            <a:pPr indent="-355600" lvl="0" marL="457200" rtl="0" algn="l">
              <a:spcBef>
                <a:spcPts val="1000"/>
              </a:spcBef>
              <a:spcAft>
                <a:spcPts val="0"/>
              </a:spcAft>
              <a:buClr>
                <a:schemeClr val="dk1"/>
              </a:buClr>
              <a:buSzPts val="2000"/>
              <a:buChar char="●"/>
            </a:pPr>
            <a:r>
              <a:rPr lang="en" sz="2000">
                <a:solidFill>
                  <a:schemeClr val="dk1"/>
                </a:solidFill>
              </a:rPr>
              <a:t>On-demand availability of computer system resources.</a:t>
            </a:r>
            <a:endParaRPr sz="2000">
              <a:solidFill>
                <a:schemeClr val="dk1"/>
              </a:solidFill>
            </a:endParaRPr>
          </a:p>
          <a:p>
            <a:pPr indent="-355600" lvl="0" marL="457200" rtl="0" algn="l">
              <a:spcBef>
                <a:spcPts val="1000"/>
              </a:spcBef>
              <a:spcAft>
                <a:spcPts val="0"/>
              </a:spcAft>
              <a:buClr>
                <a:schemeClr val="dk1"/>
              </a:buClr>
              <a:buSzPts val="2000"/>
              <a:buChar char="●"/>
            </a:pPr>
            <a:r>
              <a:rPr lang="en" sz="2000">
                <a:solidFill>
                  <a:schemeClr val="dk1"/>
                </a:solidFill>
              </a:rPr>
              <a:t>No direct active management by the user.</a:t>
            </a:r>
            <a:endParaRPr sz="2000">
              <a:solidFill>
                <a:schemeClr val="dk1"/>
              </a:solidFill>
            </a:endParaRPr>
          </a:p>
          <a:p>
            <a:pPr indent="-355600" lvl="0" marL="457200" rtl="0" algn="l">
              <a:spcBef>
                <a:spcPts val="1000"/>
              </a:spcBef>
              <a:spcAft>
                <a:spcPts val="0"/>
              </a:spcAft>
              <a:buClr>
                <a:schemeClr val="dk1"/>
              </a:buClr>
              <a:buSzPts val="2000"/>
              <a:buChar char="●"/>
            </a:pPr>
            <a:r>
              <a:rPr lang="en" sz="2000">
                <a:solidFill>
                  <a:schemeClr val="dk1"/>
                </a:solidFill>
              </a:rPr>
              <a:t>More complex than simple, monolithic, single-server systems</a:t>
            </a:r>
            <a:endParaRPr sz="2000">
              <a:solidFill>
                <a:schemeClr val="dk1"/>
              </a:solidFill>
            </a:endParaRPr>
          </a:p>
          <a:p>
            <a:pPr indent="0" lvl="0" marL="457200" rtl="0" algn="l">
              <a:spcBef>
                <a:spcPts val="1000"/>
              </a:spcBef>
              <a:spcAft>
                <a:spcPts val="0"/>
              </a:spcAft>
              <a:buNone/>
            </a:pPr>
            <a:r>
              <a:t/>
            </a:r>
            <a:endParaRPr sz="2000">
              <a:solidFill>
                <a:schemeClr val="dk1"/>
              </a:solidFill>
            </a:endParaRPr>
          </a:p>
          <a:p>
            <a:pPr indent="0" lvl="0" marL="0" rtl="0" algn="l">
              <a:spcBef>
                <a:spcPts val="1000"/>
              </a:spcBef>
              <a:spcAft>
                <a:spcPts val="0"/>
              </a:spcAft>
              <a:buNone/>
            </a:pPr>
            <a:r>
              <a:t/>
            </a:r>
            <a:endParaRPr b="1" sz="2200">
              <a:solidFill>
                <a:srgbClr val="000000"/>
              </a:solidFill>
            </a:endParaRPr>
          </a:p>
          <a:p>
            <a:pPr indent="0" lvl="0" marL="0" rtl="0" algn="l">
              <a:spcBef>
                <a:spcPts val="1600"/>
              </a:spcBef>
              <a:spcAft>
                <a:spcPts val="1600"/>
              </a:spcAft>
              <a:buNone/>
            </a:pPr>
            <a:r>
              <a:t/>
            </a:r>
            <a:endParaRPr b="1" sz="2200">
              <a:solidFill>
                <a:srgbClr val="000000"/>
              </a:solidFill>
            </a:endParaRPr>
          </a:p>
        </p:txBody>
      </p:sp>
      <p:sp>
        <p:nvSpPr>
          <p:cNvPr id="89" name="Google Shape;89;p17"/>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a:t>What is cloud computing?</a:t>
            </a:r>
            <a:endParaRPr/>
          </a:p>
        </p:txBody>
      </p:sp>
      <p:cxnSp>
        <p:nvCxnSpPr>
          <p:cNvPr id="90" name="Google Shape;90;p17"/>
          <p:cNvCxnSpPr/>
          <p:nvPr/>
        </p:nvCxnSpPr>
        <p:spPr>
          <a:xfrm>
            <a:off x="441750" y="1112900"/>
            <a:ext cx="8270100" cy="900"/>
          </a:xfrm>
          <a:prstGeom prst="straightConnector1">
            <a:avLst/>
          </a:prstGeom>
          <a:noFill/>
          <a:ln cap="flat" cmpd="sng" w="76200">
            <a:solidFill>
              <a:srgbClr val="990000"/>
            </a:solidFill>
            <a:prstDash val="solid"/>
            <a:round/>
            <a:headEnd len="med" w="med" type="none"/>
            <a:tailEnd len="med" w="med" type="none"/>
          </a:ln>
        </p:spPr>
      </p:cxnSp>
      <p:pic>
        <p:nvPicPr>
          <p:cNvPr id="91" name="Google Shape;91;p17"/>
          <p:cNvPicPr preferRelativeResize="0"/>
          <p:nvPr/>
        </p:nvPicPr>
        <p:blipFill>
          <a:blip r:embed="rId3">
            <a:alphaModFix/>
          </a:blip>
          <a:stretch>
            <a:fillRect/>
          </a:stretch>
        </p:blipFill>
        <p:spPr>
          <a:xfrm>
            <a:off x="412500" y="1285175"/>
            <a:ext cx="3416400" cy="3416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2"/>
          <p:cNvSpPr txBox="1"/>
          <p:nvPr>
            <p:ph type="title"/>
          </p:nvPr>
        </p:nvSpPr>
        <p:spPr>
          <a:xfrm>
            <a:off x="311700" y="2926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Conclusion and Future Work</a:t>
            </a:r>
            <a:endParaRPr>
              <a:solidFill>
                <a:srgbClr val="000000"/>
              </a:solidFill>
            </a:endParaRPr>
          </a:p>
        </p:txBody>
      </p:sp>
      <p:cxnSp>
        <p:nvCxnSpPr>
          <p:cNvPr id="465" name="Google Shape;465;p62"/>
          <p:cNvCxnSpPr/>
          <p:nvPr/>
        </p:nvCxnSpPr>
        <p:spPr>
          <a:xfrm>
            <a:off x="349050" y="865325"/>
            <a:ext cx="8445900" cy="35100"/>
          </a:xfrm>
          <a:prstGeom prst="straightConnector1">
            <a:avLst/>
          </a:prstGeom>
          <a:noFill/>
          <a:ln cap="flat" cmpd="sng" w="76200">
            <a:solidFill>
              <a:srgbClr val="990000"/>
            </a:solidFill>
            <a:prstDash val="solid"/>
            <a:round/>
            <a:headEnd len="med" w="med" type="none"/>
            <a:tailEnd len="med" w="med" type="none"/>
          </a:ln>
        </p:spPr>
      </p:cxnSp>
      <p:sp>
        <p:nvSpPr>
          <p:cNvPr id="466" name="Google Shape;466;p62"/>
          <p:cNvSpPr txBox="1"/>
          <p:nvPr/>
        </p:nvSpPr>
        <p:spPr>
          <a:xfrm>
            <a:off x="459250" y="1209325"/>
            <a:ext cx="8335800" cy="3597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Cloud projects </a:t>
            </a:r>
            <a:endParaRPr sz="2000"/>
          </a:p>
          <a:p>
            <a:pPr indent="-355600" lvl="1" marL="914400" rtl="0" algn="l">
              <a:spcBef>
                <a:spcPts val="0"/>
              </a:spcBef>
              <a:spcAft>
                <a:spcPts val="0"/>
              </a:spcAft>
              <a:buSzPts val="2000"/>
              <a:buChar char="○"/>
            </a:pPr>
            <a:r>
              <a:rPr lang="en" sz="2000"/>
              <a:t>use more ASATs</a:t>
            </a:r>
            <a:endParaRPr sz="2000"/>
          </a:p>
          <a:p>
            <a:pPr indent="-355600" lvl="1" marL="914400" rtl="0" algn="l">
              <a:spcBef>
                <a:spcPts val="0"/>
              </a:spcBef>
              <a:spcAft>
                <a:spcPts val="0"/>
              </a:spcAft>
              <a:buSzPts val="2000"/>
              <a:buChar char="○"/>
            </a:pPr>
            <a:r>
              <a:rPr lang="en" sz="2000"/>
              <a:t>use a larger variety of ASATs</a:t>
            </a:r>
            <a:endParaRPr sz="2000"/>
          </a:p>
          <a:p>
            <a:pPr indent="-355600" lvl="1" marL="914400" rtl="0" algn="l">
              <a:spcBef>
                <a:spcPts val="0"/>
              </a:spcBef>
              <a:spcAft>
                <a:spcPts val="0"/>
              </a:spcAft>
              <a:buSzPts val="2000"/>
              <a:buChar char="○"/>
            </a:pPr>
            <a:r>
              <a:rPr lang="en" sz="2000"/>
              <a:t>typically use default configuration</a:t>
            </a:r>
            <a:endParaRPr sz="2000"/>
          </a:p>
          <a:p>
            <a:pPr indent="-355600" lvl="0" marL="457200" rtl="0" algn="l">
              <a:spcBef>
                <a:spcPts val="0"/>
              </a:spcBef>
              <a:spcAft>
                <a:spcPts val="0"/>
              </a:spcAft>
              <a:buSzPts val="2000"/>
              <a:buChar char="●"/>
            </a:pPr>
            <a:r>
              <a:rPr lang="en" sz="2000"/>
              <a:t>Future work:</a:t>
            </a:r>
            <a:endParaRPr sz="2000"/>
          </a:p>
          <a:p>
            <a:pPr indent="-355600" lvl="1" marL="914400" rtl="0" algn="l">
              <a:spcBef>
                <a:spcPts val="0"/>
              </a:spcBef>
              <a:spcAft>
                <a:spcPts val="0"/>
              </a:spcAft>
              <a:buSzPts val="2000"/>
              <a:buChar char="○"/>
            </a:pPr>
            <a:r>
              <a:rPr lang="en" sz="2000"/>
              <a:t>Increase project sample</a:t>
            </a:r>
            <a:endParaRPr sz="2000"/>
          </a:p>
          <a:p>
            <a:pPr indent="-355600" lvl="1" marL="914400" rtl="0" algn="l">
              <a:spcBef>
                <a:spcPts val="0"/>
              </a:spcBef>
              <a:spcAft>
                <a:spcPts val="0"/>
              </a:spcAft>
              <a:buSzPts val="2000"/>
              <a:buChar char="○"/>
            </a:pPr>
            <a:r>
              <a:rPr lang="en" sz="2000"/>
              <a:t>Configuration config files</a:t>
            </a:r>
            <a:endParaRPr sz="2000"/>
          </a:p>
          <a:p>
            <a:pPr indent="0" lvl="0" marL="0" rtl="0" algn="l">
              <a:spcBef>
                <a:spcPts val="0"/>
              </a:spcBef>
              <a:spcAft>
                <a:spcPts val="0"/>
              </a:spcAft>
              <a:buNone/>
            </a:pPr>
            <a:r>
              <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63"/>
          <p:cNvSpPr txBox="1"/>
          <p:nvPr>
            <p:ph type="title"/>
          </p:nvPr>
        </p:nvSpPr>
        <p:spPr>
          <a:xfrm>
            <a:off x="198825" y="1702675"/>
            <a:ext cx="8520600" cy="102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cxnSp>
        <p:nvCxnSpPr>
          <p:cNvPr id="472" name="Google Shape;472;p63"/>
          <p:cNvCxnSpPr/>
          <p:nvPr/>
        </p:nvCxnSpPr>
        <p:spPr>
          <a:xfrm>
            <a:off x="436950" y="1852300"/>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4"/>
          <p:cNvSpPr txBox="1"/>
          <p:nvPr>
            <p:ph type="title"/>
          </p:nvPr>
        </p:nvSpPr>
        <p:spPr>
          <a:xfrm>
            <a:off x="311700" y="4450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References</a:t>
            </a:r>
            <a:endParaRPr>
              <a:solidFill>
                <a:srgbClr val="000000"/>
              </a:solidFill>
            </a:endParaRPr>
          </a:p>
        </p:txBody>
      </p:sp>
      <p:sp>
        <p:nvSpPr>
          <p:cNvPr id="478" name="Google Shape;478;p64"/>
          <p:cNvSpPr txBox="1"/>
          <p:nvPr>
            <p:ph idx="1" type="body"/>
          </p:nvPr>
        </p:nvSpPr>
        <p:spPr>
          <a:xfrm>
            <a:off x="311700" y="1152475"/>
            <a:ext cx="8520600" cy="362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[1] G. Canfora, A. D. Lucia, M. D. Penta, R. Oliveto, A. Panichella, and S. Panichella. Defect prediction as a multiobjective optimization problem. Softw.Test., Verif. Reliab., 25(4):426–459, 2015.</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[2] H. S. Gunawi, M. Hao, T. Leesatapornwongsa, T. Patana-anake, T. Do, J. Adityatama, K. J. Eliazar, A. Laksono, J. F. Lukman, V. Martin, and A. D. Satria. What bugs live in the cloud? a study of 3000+ issues in cloud systems. In Proceedings of the ACM Symposium on Cloud Computing, SOCC ’14, pages 7:1–7:14, New York, NY, USA, 2014. ACM.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[3] H. Liu, X. Wang, G. Li, S. Lu, F. Ye, and C. Tian. Fcatch: Automatically detecting time-of-fault bugs in cloud systems. SIGPLAN Not., 53(2):419–431, Mar. 2018.</a:t>
            </a:r>
            <a:endParaRPr>
              <a:solidFill>
                <a:srgbClr val="000000"/>
              </a:solidFill>
            </a:endParaRPr>
          </a:p>
          <a:p>
            <a:pPr indent="0" lvl="0" marL="457200" rtl="0" algn="l">
              <a:spcBef>
                <a:spcPts val="1600"/>
              </a:spcBef>
              <a:spcAft>
                <a:spcPts val="1600"/>
              </a:spcAft>
              <a:buNone/>
            </a:pPr>
            <a:r>
              <a:t/>
            </a:r>
            <a:endParaRPr/>
          </a:p>
        </p:txBody>
      </p:sp>
      <p:cxnSp>
        <p:nvCxnSpPr>
          <p:cNvPr id="479" name="Google Shape;479;p64"/>
          <p:cNvCxnSpPr/>
          <p:nvPr/>
        </p:nvCxnSpPr>
        <p:spPr>
          <a:xfrm>
            <a:off x="436950" y="1084650"/>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65"/>
          <p:cNvSpPr txBox="1"/>
          <p:nvPr>
            <p:ph idx="1" type="body"/>
          </p:nvPr>
        </p:nvSpPr>
        <p:spPr>
          <a:xfrm>
            <a:off x="311700" y="166100"/>
            <a:ext cx="8520600" cy="487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[4] A. Panichella, C. V. Alexandru, S. Panichella, A. Bacchelli, and H. C. Gall. A search-based training algorithm for cost-aware defect prediction. In Proceedings of the 2016 on Genetic and Evolutionary Computation Conference, Denver, CO, USA, July 20 - 24, 2016, pages 1077–1084, 2016.</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[5] S. Panichella, V. Arnaoudova, M. D. Penta, and G. Antoniol. Would static analysis tools help developers with code reviews? In 22nd IEEE International Conference on Software Analysis, Evolution, and Reengineering, SANER 2015, Montreal, QC, Canada, March 2-6, 2015, pages 161–170, 2015.</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[6] C. Vassallo, S. Panichella, F. Palomba, S. Proksch, A. Zaidman, and H. C. Gall. Context is king: The developer perspective on the usage of static analysis tools.In 25th International Conference on Software Analysis, Evolution and Reengineering,SANER 2018, Campobasso, Italy, March 20-23, 2018, pages 38–49, 2018.</a:t>
            </a:r>
            <a:endParaRPr>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6"/>
          <p:cNvSpPr txBox="1"/>
          <p:nvPr>
            <p:ph idx="1" type="body"/>
          </p:nvPr>
        </p:nvSpPr>
        <p:spPr>
          <a:xfrm>
            <a:off x="311700" y="355900"/>
            <a:ext cx="8520600" cy="421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[7] </a:t>
            </a:r>
            <a:r>
              <a:rPr lang="en">
                <a:solidFill>
                  <a:srgbClr val="000000"/>
                </a:solidFill>
              </a:rPr>
              <a:t>A. Bacchelli and C. Bird. Expectations, outcomes, and challenges of modern code review. In Proceedings of the 2013 international conference on software engineering, pages 712–721. IEEE Press, 2013.</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[8] C. Inc. Effective management of static analysis vulnerabilities and defects. 2009.</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[9] M. Di Penta, L. Cerulo, and L. Aversano. The life and death of statically detected vulnerabilities: An empirical study. Information &amp; Software Technology, 51(10):1469–1484, 2009.</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[10] B. Johnson, Y. Song, E. R. Murphy-Hill, and R. W. Bowdidge. Why don’t software developers use static analysis tools to find bugs? In D. Notkin, B. H. C. Cheng, and K. Pohl, editors, 35th International Conference on Software Engineering, ICSE ’13, San Francisco, CA, USA, May 18-26, 2013, pages 672–681. IEEE Computer Society, 2013.</a:t>
            </a:r>
            <a:endParaRPr>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67"/>
          <p:cNvSpPr txBox="1"/>
          <p:nvPr>
            <p:ph idx="1" type="body"/>
          </p:nvPr>
        </p:nvSpPr>
        <p:spPr>
          <a:xfrm>
            <a:off x="311700" y="355900"/>
            <a:ext cx="8520600" cy="4212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[11] </a:t>
            </a:r>
            <a:r>
              <a:rPr lang="en">
                <a:solidFill>
                  <a:srgbClr val="000000"/>
                </a:solidFill>
              </a:rPr>
              <a:t>G. Canfora, A. D. Lucia, M. D. Penta, R. Oliveto, A. Panichella, and S. Panichella. Defect prediction as a multiobjective optimization problem. Softw. Test., Verif. Reliab., 25(4):426–459, 2015.</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[12] A. Panichella, C. V. Alexandru, S. Panichella, A. Bacchelli, and H. C. Gall. A search-based training algorithm for cost-aware defect prediction. In Proceedings of the 2016 on Genetic and Evolutionary Computation Conference, Denver, CO, USA, July 20 - 24, 2016, pages 1077–1084, 2016.</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150850"/>
            <a:ext cx="8520600" cy="841800"/>
          </a:xfrm>
          <a:prstGeom prst="rect">
            <a:avLst/>
          </a:prstGeom>
          <a:solidFill>
            <a:srgbClr val="FFFFFF"/>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RQ1: Bug Prediction</a:t>
            </a:r>
            <a:endParaRPr>
              <a:solidFill>
                <a:srgbClr val="000000"/>
              </a:solidFill>
            </a:endParaRPr>
          </a:p>
        </p:txBody>
      </p:sp>
      <p:cxnSp>
        <p:nvCxnSpPr>
          <p:cNvPr id="97" name="Google Shape;97;p18"/>
          <p:cNvCxnSpPr/>
          <p:nvPr/>
        </p:nvCxnSpPr>
        <p:spPr>
          <a:xfrm>
            <a:off x="441750" y="1016825"/>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6375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Bug Prediction</a:t>
            </a:r>
            <a:endParaRPr>
              <a:solidFill>
                <a:srgbClr val="000000"/>
              </a:solidFill>
            </a:endParaRPr>
          </a:p>
        </p:txBody>
      </p:sp>
      <p:cxnSp>
        <p:nvCxnSpPr>
          <p:cNvPr id="103" name="Google Shape;103;p19"/>
          <p:cNvCxnSpPr/>
          <p:nvPr/>
        </p:nvCxnSpPr>
        <p:spPr>
          <a:xfrm>
            <a:off x="441750" y="1016825"/>
            <a:ext cx="8270100" cy="900"/>
          </a:xfrm>
          <a:prstGeom prst="straightConnector1">
            <a:avLst/>
          </a:prstGeom>
          <a:noFill/>
          <a:ln cap="flat" cmpd="sng" w="76200">
            <a:solidFill>
              <a:srgbClr val="990000"/>
            </a:solidFill>
            <a:prstDash val="solid"/>
            <a:round/>
            <a:headEnd len="med" w="med" type="none"/>
            <a:tailEnd len="med" w="med" type="none"/>
          </a:ln>
        </p:spPr>
      </p:cxnSp>
      <p:pic>
        <p:nvPicPr>
          <p:cNvPr id="104" name="Google Shape;104;p19"/>
          <p:cNvPicPr preferRelativeResize="0"/>
          <p:nvPr/>
        </p:nvPicPr>
        <p:blipFill>
          <a:blip r:embed="rId3">
            <a:alphaModFix/>
          </a:blip>
          <a:stretch>
            <a:fillRect/>
          </a:stretch>
        </p:blipFill>
        <p:spPr>
          <a:xfrm>
            <a:off x="816975" y="1495225"/>
            <a:ext cx="4013875" cy="3010400"/>
          </a:xfrm>
          <a:prstGeom prst="rect">
            <a:avLst/>
          </a:prstGeom>
          <a:noFill/>
          <a:ln>
            <a:noFill/>
          </a:ln>
        </p:spPr>
      </p:pic>
      <p:sp>
        <p:nvSpPr>
          <p:cNvPr id="105" name="Google Shape;105;p19"/>
          <p:cNvSpPr txBox="1"/>
          <p:nvPr/>
        </p:nvSpPr>
        <p:spPr>
          <a:xfrm>
            <a:off x="5351300" y="1377725"/>
            <a:ext cx="2663700" cy="324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endParaRPr>
          </a:p>
          <a:p>
            <a:pPr indent="0" lvl="0" marL="0" rtl="0" algn="ctr">
              <a:lnSpc>
                <a:spcPct val="115000"/>
              </a:lnSpc>
              <a:spcBef>
                <a:spcPts val="1600"/>
              </a:spcBef>
              <a:spcAft>
                <a:spcPts val="1600"/>
              </a:spcAft>
              <a:buNone/>
            </a:pPr>
            <a:r>
              <a:rPr b="1" lang="en" sz="3000">
                <a:solidFill>
                  <a:schemeClr val="dk1"/>
                </a:solidFill>
              </a:rPr>
              <a:t>How to predict bugs in cloud applications?</a:t>
            </a:r>
            <a:endParaRPr b="1" sz="3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 sz="2000">
                <a:solidFill>
                  <a:srgbClr val="000000"/>
                </a:solidFill>
              </a:rPr>
              <a:t>Logic specific b</a:t>
            </a:r>
            <a:r>
              <a:rPr lang="en" sz="2000">
                <a:solidFill>
                  <a:srgbClr val="000000"/>
                </a:solidFill>
              </a:rPr>
              <a:t>ugs (errors, functional)</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Design issues (e.g. too much coupling)</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Code style violations (e.g. bad indentation)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Optimisation Bugs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Data Loss or Data Corruption</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Error Handling Bugs</a:t>
            </a:r>
            <a:endParaRPr sz="2000">
              <a:solidFill>
                <a:srgbClr val="000000"/>
              </a:solidFill>
            </a:endParaRPr>
          </a:p>
          <a:p>
            <a:pPr indent="-355600" lvl="0" marL="457200" rtl="0" algn="l">
              <a:spcBef>
                <a:spcPts val="0"/>
              </a:spcBef>
              <a:spcAft>
                <a:spcPts val="0"/>
              </a:spcAft>
              <a:buClr>
                <a:srgbClr val="000000"/>
              </a:buClr>
              <a:buSzPts val="2000"/>
              <a:buChar char="●"/>
            </a:pPr>
            <a:r>
              <a:rPr lang="en" sz="2000">
                <a:solidFill>
                  <a:srgbClr val="000000"/>
                </a:solidFill>
              </a:rPr>
              <a:t>Configuration Bugs</a:t>
            </a:r>
            <a:endParaRPr sz="2000">
              <a:solidFill>
                <a:srgbClr val="000000"/>
              </a:solidFill>
            </a:endParaRPr>
          </a:p>
          <a:p>
            <a:pPr indent="0" lvl="0" marL="457200" rtl="0" algn="l">
              <a:spcBef>
                <a:spcPts val="1600"/>
              </a:spcBef>
              <a:spcAft>
                <a:spcPts val="1600"/>
              </a:spcAft>
              <a:buNone/>
            </a:pPr>
            <a:r>
              <a:t/>
            </a:r>
            <a:endParaRPr sz="2000">
              <a:solidFill>
                <a:srgbClr val="000000"/>
              </a:solidFill>
            </a:endParaRPr>
          </a:p>
        </p:txBody>
      </p:sp>
      <p:pic>
        <p:nvPicPr>
          <p:cNvPr id="111" name="Google Shape;111;p20"/>
          <p:cNvPicPr preferRelativeResize="0"/>
          <p:nvPr/>
        </p:nvPicPr>
        <p:blipFill>
          <a:blip r:embed="rId3">
            <a:alphaModFix/>
          </a:blip>
          <a:stretch>
            <a:fillRect/>
          </a:stretch>
        </p:blipFill>
        <p:spPr>
          <a:xfrm>
            <a:off x="4791775" y="2326825"/>
            <a:ext cx="3664200" cy="2451675"/>
          </a:xfrm>
          <a:prstGeom prst="rect">
            <a:avLst/>
          </a:prstGeom>
          <a:noFill/>
          <a:ln>
            <a:noFill/>
          </a:ln>
        </p:spPr>
      </p:pic>
      <p:sp>
        <p:nvSpPr>
          <p:cNvPr id="112" name="Google Shape;112;p20"/>
          <p:cNvSpPr txBox="1"/>
          <p:nvPr>
            <p:ph type="title"/>
          </p:nvPr>
        </p:nvSpPr>
        <p:spPr>
          <a:xfrm>
            <a:off x="311700" y="363750"/>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Defects in </a:t>
            </a:r>
            <a:r>
              <a:rPr lang="en">
                <a:solidFill>
                  <a:srgbClr val="000000"/>
                </a:solidFill>
              </a:rPr>
              <a:t>Contemporary</a:t>
            </a:r>
            <a:r>
              <a:rPr lang="en">
                <a:solidFill>
                  <a:srgbClr val="000000"/>
                </a:solidFill>
              </a:rPr>
              <a:t> Projects</a:t>
            </a:r>
            <a:endParaRPr>
              <a:solidFill>
                <a:srgbClr val="000000"/>
              </a:solidFill>
            </a:endParaRPr>
          </a:p>
        </p:txBody>
      </p:sp>
      <p:cxnSp>
        <p:nvCxnSpPr>
          <p:cNvPr id="113" name="Google Shape;113;p20"/>
          <p:cNvCxnSpPr/>
          <p:nvPr/>
        </p:nvCxnSpPr>
        <p:spPr>
          <a:xfrm>
            <a:off x="441750" y="1016825"/>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139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rgbClr val="000000"/>
                </a:solidFill>
              </a:rPr>
              <a:t>Current </a:t>
            </a:r>
            <a:r>
              <a:rPr lang="en" sz="2000" u="sng">
                <a:solidFill>
                  <a:srgbClr val="000000"/>
                </a:solidFill>
              </a:rPr>
              <a:t>Defect Detection Methods</a:t>
            </a:r>
            <a:endParaRPr sz="2200" u="sng">
              <a:solidFill>
                <a:srgbClr val="000000"/>
              </a:solidFill>
            </a:endParaRPr>
          </a:p>
        </p:txBody>
      </p:sp>
      <p:graphicFrame>
        <p:nvGraphicFramePr>
          <p:cNvPr id="119" name="Google Shape;119;p21"/>
          <p:cNvGraphicFramePr/>
          <p:nvPr/>
        </p:nvGraphicFramePr>
        <p:xfrm>
          <a:off x="333625" y="824175"/>
          <a:ext cx="3000000" cy="3000000"/>
        </p:xfrm>
        <a:graphic>
          <a:graphicData uri="http://schemas.openxmlformats.org/drawingml/2006/table">
            <a:tbl>
              <a:tblPr>
                <a:noFill/>
                <a:tableStyleId>{F3A1622C-C68F-48DE-9BAE-CBF440ED7576}</a:tableStyleId>
              </a:tblPr>
              <a:tblGrid>
                <a:gridCol w="1204525"/>
                <a:gridCol w="3381050"/>
                <a:gridCol w="1749650"/>
                <a:gridCol w="1934850"/>
              </a:tblGrid>
              <a:tr h="719850">
                <a:tc>
                  <a:txBody>
                    <a:bodyPr/>
                    <a:lstStyle/>
                    <a:p>
                      <a:pPr indent="0" lvl="0" marL="0" rtl="0" algn="l">
                        <a:spcBef>
                          <a:spcPts val="0"/>
                        </a:spcBef>
                        <a:spcAft>
                          <a:spcPts val="0"/>
                        </a:spcAft>
                        <a:buNone/>
                      </a:pPr>
                      <a:r>
                        <a:rPr lang="en" sz="1800"/>
                        <a:t>Defect Detection</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1800"/>
                        <a:t>Positive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1800"/>
                        <a:t>Negative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CCCCC"/>
                    </a:solidFill>
                  </a:tcPr>
                </a:tc>
              </a:tr>
              <a:tr h="723550">
                <a:tc>
                  <a:txBody>
                    <a:bodyPr/>
                    <a:lstStyle/>
                    <a:p>
                      <a:pPr indent="0" lvl="0" marL="0" rtl="0" algn="l">
                        <a:spcBef>
                          <a:spcPts val="0"/>
                        </a:spcBef>
                        <a:spcAft>
                          <a:spcPts val="0"/>
                        </a:spcAft>
                        <a:buNone/>
                      </a:pPr>
                      <a:r>
                        <a:rPr lang="en" sz="1800"/>
                        <a:t>Manual</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Code Reviews [7]</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800">
                          <a:solidFill>
                            <a:schemeClr val="dk1"/>
                          </a:solidFill>
                        </a:rPr>
                        <a:t>Time Consuming</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Expensive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23550">
                <a:tc>
                  <a:txBody>
                    <a:bodyPr/>
                    <a:lstStyle/>
                    <a:p>
                      <a:pPr indent="0" lvl="0" marL="0" rtl="0" algn="l">
                        <a:spcBef>
                          <a:spcPts val="0"/>
                        </a:spcBef>
                        <a:spcAft>
                          <a:spcPts val="0"/>
                        </a:spcAft>
                        <a:buNone/>
                      </a:pPr>
                      <a:r>
                        <a:rPr lang="en" sz="1800"/>
                        <a:t>Automatic</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Testing [10]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Fast</a:t>
                      </a:r>
                      <a:endParaRPr sz="1800"/>
                    </a:p>
                    <a:p>
                      <a:pPr indent="0" lvl="0" marL="0" rtl="0" algn="l">
                        <a:spcBef>
                          <a:spcPts val="0"/>
                        </a:spcBef>
                        <a:spcAft>
                          <a:spcPts val="0"/>
                        </a:spcAft>
                        <a:buNone/>
                      </a:pPr>
                      <a:r>
                        <a:rPr lang="en" sz="1800"/>
                        <a:t>high precision</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Expensive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34350">
                <a:tc>
                  <a:txBody>
                    <a:bodyPr/>
                    <a:lstStyle/>
                    <a:p>
                      <a:pPr indent="0" lvl="0" marL="0" rtl="0" algn="l">
                        <a:spcBef>
                          <a:spcPts val="0"/>
                        </a:spcBef>
                        <a:spcAft>
                          <a:spcPts val="0"/>
                        </a:spcAft>
                        <a:buNone/>
                      </a:pPr>
                      <a:r>
                        <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Prediction  Tools [11,12]</a:t>
                      </a:r>
                      <a:endParaRPr sz="1800"/>
                    </a:p>
                    <a:p>
                      <a:pPr indent="0" lvl="0" marL="0" rtl="0" algn="l">
                        <a:spcBef>
                          <a:spcPts val="0"/>
                        </a:spcBef>
                        <a:spcAft>
                          <a:spcPts val="0"/>
                        </a:spcAft>
                        <a:buNone/>
                      </a:pPr>
                      <a:r>
                        <a:rPr lang="en" sz="1600"/>
                        <a:t>(</a:t>
                      </a:r>
                      <a:r>
                        <a:rPr lang="en" sz="1600"/>
                        <a:t>Based on historical analysis, using metrics as features for ML model)</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Fast</a:t>
                      </a:r>
                      <a:endParaRPr sz="1800"/>
                    </a:p>
                    <a:p>
                      <a:pPr indent="0" lvl="0" marL="0" rtl="0" algn="l">
                        <a:spcBef>
                          <a:spcPts val="0"/>
                        </a:spcBef>
                        <a:spcAft>
                          <a:spcPts val="0"/>
                        </a:spcAft>
                        <a:buNone/>
                      </a:pPr>
                      <a:r>
                        <a:rPr lang="en" sz="1800"/>
                        <a:t>Cheap</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934350">
                <a:tc>
                  <a:txBody>
                    <a:bodyPr/>
                    <a:lstStyle/>
                    <a:p>
                      <a:pPr indent="0" lvl="0" marL="0" rtl="0" algn="l">
                        <a:spcBef>
                          <a:spcPts val="0"/>
                        </a:spcBef>
                        <a:spcAft>
                          <a:spcPts val="0"/>
                        </a:spcAft>
                        <a:buNone/>
                      </a:pPr>
                      <a:r>
                        <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Automatic Static Analysis Tools</a:t>
                      </a:r>
                      <a:endParaRPr sz="1800"/>
                    </a:p>
                    <a:p>
                      <a:pPr indent="0" lvl="0" marL="0" rtl="0" algn="l">
                        <a:spcBef>
                          <a:spcPts val="0"/>
                        </a:spcBef>
                        <a:spcAft>
                          <a:spcPts val="0"/>
                        </a:spcAft>
                        <a:buNone/>
                      </a:pPr>
                      <a:r>
                        <a:rPr lang="en" sz="1600"/>
                        <a:t>(</a:t>
                      </a:r>
                      <a:r>
                        <a:rPr lang="en" sz="1600">
                          <a:solidFill>
                            <a:schemeClr val="dk1"/>
                          </a:solidFill>
                        </a:rPr>
                        <a:t>Tools that analyze code without program execution</a:t>
                      </a:r>
                      <a:r>
                        <a:rPr lang="en" sz="1600"/>
                        <a:t>) [8,9]</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Fast </a:t>
                      </a:r>
                      <a:endParaRPr sz="1800"/>
                    </a:p>
                    <a:p>
                      <a:pPr indent="0" lvl="0" marL="0" rtl="0" algn="l">
                        <a:spcBef>
                          <a:spcPts val="0"/>
                        </a:spcBef>
                        <a:spcAft>
                          <a:spcPts val="0"/>
                        </a:spcAft>
                        <a:buNone/>
                      </a:pPr>
                      <a:r>
                        <a:rPr lang="en" sz="1800"/>
                        <a:t>Cheap</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Low Precision</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20" name="Google Shape;120;p21"/>
          <p:cNvSpPr txBox="1"/>
          <p:nvPr>
            <p:ph type="title"/>
          </p:nvPr>
        </p:nvSpPr>
        <p:spPr>
          <a:xfrm>
            <a:off x="311700" y="-2225"/>
            <a:ext cx="8520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Defects in Contemporary Projects</a:t>
            </a:r>
            <a:endParaRPr>
              <a:solidFill>
                <a:srgbClr val="000000"/>
              </a:solidFill>
            </a:endParaRPr>
          </a:p>
        </p:txBody>
      </p:sp>
      <p:cxnSp>
        <p:nvCxnSpPr>
          <p:cNvPr id="121" name="Google Shape;121;p21"/>
          <p:cNvCxnSpPr/>
          <p:nvPr/>
        </p:nvCxnSpPr>
        <p:spPr>
          <a:xfrm>
            <a:off x="441750" y="650850"/>
            <a:ext cx="8270100" cy="9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