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57" r:id="rId6"/>
    <p:sldId id="261" r:id="rId7"/>
    <p:sldId id="259" r:id="rId8"/>
    <p:sldId id="260" r:id="rId9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406110-002A-4136-B6F6-CD828A745AB2}" v="2" dt="2022-12-02T13:13:55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40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1CC7-938B-C882-F5B3-7662EBE91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C4E05-8F99-0037-3B68-6F17E427F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A3C24-81FC-A89C-0814-8FBF13CA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FC84-92D2-4FE4-A731-7D667660EB1E}" type="datetimeFigureOut">
              <a:rPr lang="en-PK" smtClean="0"/>
              <a:t>02/12/2022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65149-8044-F3A5-2D73-28E789D0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9355E-818C-7E9B-B875-E018EAE7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9086-BD0A-4814-9161-90CE703491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7019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1704-C4D3-961C-227E-067434F9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DE24C-9DD1-F084-95A1-7F73FA357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1BFF4-5ECA-65A6-F8CB-801A66D66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FC84-92D2-4FE4-A731-7D667660EB1E}" type="datetimeFigureOut">
              <a:rPr lang="en-PK" smtClean="0"/>
              <a:t>02/12/2022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374EC-D8F1-6388-B598-A57AD470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11F7D-66D1-AE92-B2D7-0ABA6B8B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9086-BD0A-4814-9161-90CE703491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2921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E4E822-A6F3-1876-56CF-D59741202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68D5F-C968-7DE5-FB7A-4422DFC17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75A01-46E8-6528-EFCB-24328470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FC84-92D2-4FE4-A731-7D667660EB1E}" type="datetimeFigureOut">
              <a:rPr lang="en-PK" smtClean="0"/>
              <a:t>02/12/2022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4AEC1-0C67-A953-6422-4A5B3BB4E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5A99B-0E80-8AF6-4C59-3EA44599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9086-BD0A-4814-9161-90CE703491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5119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6E43-F021-8BA7-D2BD-891CE3DD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0F558-1D95-C97F-C9A9-7E81DF247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4AA3D-536F-4F45-71AF-3D9014F7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FC84-92D2-4FE4-A731-7D667660EB1E}" type="datetimeFigureOut">
              <a:rPr lang="en-PK" smtClean="0"/>
              <a:t>02/12/2022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63F15-4017-863C-8133-C8E955E7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D1AF5-D4BE-B9C5-F072-B60487582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9086-BD0A-4814-9161-90CE703491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2361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B08E-5C8C-75CE-7A6D-B70FF170E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EEBA4-4F02-1386-0AD9-F1204E69B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EC1EC-DAB0-11C7-0380-3191E80D7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FC84-92D2-4FE4-A731-7D667660EB1E}" type="datetimeFigureOut">
              <a:rPr lang="en-PK" smtClean="0"/>
              <a:t>02/12/2022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291A2-90CB-7DF6-AD4D-3EE23A3D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58B29-4AB8-7094-376E-31B1A994C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9086-BD0A-4814-9161-90CE703491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1371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0206-7931-681A-F923-552F3652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E6E10-0C24-E301-EA04-7DFDE5A75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02EC0-D9EA-9F5B-F3FB-DFDE45146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106D1-4C44-4CAB-EB9D-A633E65D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FC84-92D2-4FE4-A731-7D667660EB1E}" type="datetimeFigureOut">
              <a:rPr lang="en-PK" smtClean="0"/>
              <a:t>02/12/2022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4DA54-DEA9-D9EC-FC17-18F9E1EBB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8A2B0-A7F8-3167-3E0A-6B357576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9086-BD0A-4814-9161-90CE703491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4291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A409C-935B-44C1-4AE2-8EA11B5F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5295E-6F35-214C-81A7-E3AC8D053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C4F43-7186-08F1-620D-706C1D5BD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9387E1-F7BC-4479-5377-8DF198182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AB3701-DAEC-85C1-157D-484446375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7E5647-E300-3475-80F1-98887367B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FC84-92D2-4FE4-A731-7D667660EB1E}" type="datetimeFigureOut">
              <a:rPr lang="en-PK" smtClean="0"/>
              <a:t>02/12/2022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D5260D-88D9-AA85-7F2D-61D39EEB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5A8B5A-A4FD-C689-38C9-48989EA59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9086-BD0A-4814-9161-90CE703491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6793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084F-84B1-7116-E8C5-2269ED40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EF2A4-8C26-66C5-D317-3E524D59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FC84-92D2-4FE4-A731-7D667660EB1E}" type="datetimeFigureOut">
              <a:rPr lang="en-PK" smtClean="0"/>
              <a:t>02/12/2022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EA698-9B3F-19D9-C278-A902D2F8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02637-9842-018E-E1D9-CCDF3553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9086-BD0A-4814-9161-90CE703491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5966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5C743-FA8D-A85E-C30C-30F10DEC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FC84-92D2-4FE4-A731-7D667660EB1E}" type="datetimeFigureOut">
              <a:rPr lang="en-PK" smtClean="0"/>
              <a:t>02/12/2022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118D4-C5AF-9F37-0CE0-89843501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3A662-F228-B24A-5BD0-AB0B5C24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9086-BD0A-4814-9161-90CE703491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6517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00BE-D234-B521-CB65-D40A0199C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F5A7C-A47C-5F62-AEB1-ED8AE4C7B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838CD-5A49-1892-4A49-985035997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663B7-A34D-0F9E-845C-BBD22F42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FC84-92D2-4FE4-A731-7D667660EB1E}" type="datetimeFigureOut">
              <a:rPr lang="en-PK" smtClean="0"/>
              <a:t>02/12/2022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0BE7B-14B2-1BDA-0219-B04774D32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F340C-09B3-277E-494E-54D950AD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9086-BD0A-4814-9161-90CE703491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0804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B75C-42A2-8179-FAD3-E3B3CA3B5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957D5-E7DE-FDAC-6F65-BBD2F1E57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CE07D-A0D3-8133-D965-1E0F8E0A6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FDD93-E044-1D58-7584-63651B762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FC84-92D2-4FE4-A731-7D667660EB1E}" type="datetimeFigureOut">
              <a:rPr lang="en-PK" smtClean="0"/>
              <a:t>02/12/2022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8479B-381A-C836-F7EF-855F45F7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5B998-F541-EE21-7A3D-FC398B0C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9086-BD0A-4814-9161-90CE703491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193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07DD37-A044-0273-4ABF-978FD41E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02F2A-DA99-3D91-1901-8C298BA44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061BA-BC50-D7DF-2C93-ACB75D842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FFC84-92D2-4FE4-A731-7D667660EB1E}" type="datetimeFigureOut">
              <a:rPr lang="en-PK" smtClean="0"/>
              <a:t>02/12/2022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5FD9A-BD66-11C7-E046-A30327680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108CA-9854-698E-38D5-E45B0840D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79086-BD0A-4814-9161-90CE703491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2324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0CF18-42DF-B1F2-CC94-4517D4E5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Abdullah Amin </a:t>
            </a:r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Chotani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- 18658</a:t>
            </a:r>
            <a:b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A/B testing assignment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95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B59C75-8D22-2A29-94D9-E69A3CA84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/>
              <a:t>Survey creation</a:t>
            </a:r>
            <a:endParaRPr lang="en-PK" sz="3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DE38D-3AB4-655F-62BE-9C88783CF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4060909"/>
          </a:xfrm>
        </p:spPr>
        <p:txBody>
          <a:bodyPr>
            <a:normAutofit/>
          </a:bodyPr>
          <a:lstStyle/>
          <a:p>
            <a:pPr lvl="1"/>
            <a:r>
              <a:rPr lang="en-US" sz="1800" dirty="0"/>
              <a:t>In our A/B test, we are testing how subject lines effect click rates for an online silver </a:t>
            </a:r>
            <a:r>
              <a:rPr lang="en-US" sz="1800" dirty="0" err="1"/>
              <a:t>jewellery</a:t>
            </a:r>
            <a:r>
              <a:rPr lang="en-US" sz="1800" dirty="0"/>
              <a:t> store. We are testing two subject lines, one in English and the other in Roman Urdu.</a:t>
            </a:r>
          </a:p>
          <a:p>
            <a:pPr lvl="1"/>
            <a:r>
              <a:rPr lang="en-US" sz="1800" b="1" dirty="0"/>
              <a:t>Urdu Subject: </a:t>
            </a:r>
            <a:r>
              <a:rPr lang="en-US" sz="1800" dirty="0"/>
              <a:t>Ab karo 500 ki </a:t>
            </a:r>
            <a:r>
              <a:rPr lang="en-US" sz="1800" dirty="0" err="1"/>
              <a:t>bachat</a:t>
            </a:r>
            <a:r>
              <a:rPr lang="en-US" sz="1800" dirty="0"/>
              <a:t> agley order </a:t>
            </a:r>
            <a:r>
              <a:rPr lang="en-US" sz="1800" dirty="0" err="1"/>
              <a:t>pey</a:t>
            </a:r>
            <a:r>
              <a:rPr lang="en-US" sz="1800" dirty="0"/>
              <a:t>!</a:t>
            </a:r>
          </a:p>
          <a:p>
            <a:pPr lvl="1"/>
            <a:r>
              <a:rPr lang="en-US" sz="1800" b="1" dirty="0"/>
              <a:t>English Subject: </a:t>
            </a:r>
            <a:r>
              <a:rPr lang="en-US" sz="1800" dirty="0"/>
              <a:t>You get a 500 PKR voucher on your next order!</a:t>
            </a:r>
          </a:p>
          <a:p>
            <a:pPr lvl="1"/>
            <a:r>
              <a:rPr lang="en-US" sz="1800" dirty="0"/>
              <a:t>We gave the users a scale of 1 to 10 to decide if they would click the link and place an order.</a:t>
            </a:r>
          </a:p>
          <a:p>
            <a:pPr lvl="1"/>
            <a:r>
              <a:rPr lang="en-US" sz="1800" dirty="0"/>
              <a:t>We recorded 30 responses for each version.</a:t>
            </a:r>
          </a:p>
          <a:p>
            <a:pPr marL="0" indent="0">
              <a:buNone/>
            </a:pPr>
            <a:endParaRPr lang="en-PK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F8FED2-BC07-1098-4E7A-39A931BFC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744" y="517600"/>
            <a:ext cx="5803509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6501E3-C332-1E23-A232-D09BF6EBF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960" y="3464478"/>
            <a:ext cx="5856224" cy="310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8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9C75-8D22-2A29-94D9-E69A3CA84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200" dirty="0"/>
              <a:t>Prepared data</a:t>
            </a:r>
            <a:endParaRPr lang="en-PK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DE38D-3AB4-655F-62BE-9C88783CF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1800" dirty="0"/>
              <a:t>We created a “Version” column that has two categorical variables, </a:t>
            </a:r>
            <a:r>
              <a:rPr lang="en-US" sz="1800" b="1" dirty="0"/>
              <a:t>English </a:t>
            </a:r>
            <a:r>
              <a:rPr lang="en-US" sz="1800" dirty="0"/>
              <a:t>and</a:t>
            </a:r>
            <a:r>
              <a:rPr lang="en-US" sz="1800" b="1" dirty="0"/>
              <a:t> Urdu </a:t>
            </a:r>
            <a:r>
              <a:rPr lang="en-US" sz="1800" dirty="0"/>
              <a:t>which signify the version of the survey.</a:t>
            </a:r>
          </a:p>
          <a:p>
            <a:r>
              <a:rPr lang="en-US" sz="1800" dirty="0"/>
              <a:t>The “Response” column has the responses from </a:t>
            </a:r>
            <a:r>
              <a:rPr lang="en-US" sz="1800" b="1" dirty="0"/>
              <a:t>1</a:t>
            </a:r>
            <a:r>
              <a:rPr lang="en-US" sz="1800" dirty="0"/>
              <a:t> to </a:t>
            </a:r>
            <a:r>
              <a:rPr lang="en-US" sz="1800" b="1" dirty="0"/>
              <a:t>10</a:t>
            </a:r>
            <a:r>
              <a:rPr lang="en-US" sz="1800" dirty="0"/>
              <a:t>.</a:t>
            </a:r>
          </a:p>
          <a:p>
            <a:r>
              <a:rPr lang="en-US" sz="1800" dirty="0"/>
              <a:t>Columns such as I</a:t>
            </a:r>
            <a:r>
              <a:rPr lang="en-US" sz="1800" b="1" dirty="0"/>
              <a:t>P Address, Location, Email</a:t>
            </a:r>
            <a:r>
              <a:rPr lang="en-US" sz="1800" dirty="0"/>
              <a:t> and </a:t>
            </a:r>
            <a:r>
              <a:rPr lang="en-US" sz="1800" b="1" dirty="0"/>
              <a:t>Date</a:t>
            </a:r>
            <a:r>
              <a:rPr lang="en-US" sz="1800" dirty="0"/>
              <a:t> tell us about the information of the response. The rows with no email have a unique </a:t>
            </a:r>
            <a:r>
              <a:rPr lang="en-US" sz="1800" b="1" dirty="0"/>
              <a:t>IP Address</a:t>
            </a:r>
            <a:r>
              <a:rPr lang="en-US" sz="1800" dirty="0"/>
              <a:t> which signify their validity.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DC3F1-E0D9-D2D2-D8A1-6F411A042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56811"/>
            <a:ext cx="5487564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2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5EEBE-1D27-EB99-9F1B-6E34D1D8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2315"/>
          </a:xfrm>
        </p:spPr>
        <p:txBody>
          <a:bodyPr/>
          <a:lstStyle/>
          <a:p>
            <a:r>
              <a:rPr lang="en-US" dirty="0"/>
              <a:t>Hypothesis testing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67748-E7D2-6927-1ADF-E4291D8A6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/>
              <a:t>Step 1: State the hypothesis</a:t>
            </a:r>
          </a:p>
          <a:p>
            <a:r>
              <a:rPr lang="en-US" sz="2600" b="1" dirty="0"/>
              <a:t>H0 : </a:t>
            </a:r>
            <a:r>
              <a:rPr lang="en-US" sz="2600" dirty="0"/>
              <a:t>There no difference in the number of clicks of both the English and Urdu subject line.</a:t>
            </a:r>
          </a:p>
          <a:p>
            <a:r>
              <a:rPr lang="en-US" sz="2600" b="1" dirty="0"/>
              <a:t>H1</a:t>
            </a:r>
            <a:r>
              <a:rPr lang="en-US" sz="2600" dirty="0"/>
              <a:t>: There is a difference in the number of clicks of both the English and Urdu subject line.</a:t>
            </a:r>
          </a:p>
          <a:p>
            <a:pPr marL="0" indent="0">
              <a:buNone/>
            </a:pPr>
            <a:r>
              <a:rPr lang="en-US" sz="2600" b="1" dirty="0"/>
              <a:t>Step 2: Determine the type of test</a:t>
            </a:r>
          </a:p>
          <a:p>
            <a:pPr marL="0" indent="0">
              <a:buNone/>
            </a:pPr>
            <a:r>
              <a:rPr lang="en-US" sz="2600" b="1" dirty="0"/>
              <a:t>Is it one sided or two sided?</a:t>
            </a:r>
          </a:p>
          <a:p>
            <a:pPr marL="0" indent="0">
              <a:buNone/>
            </a:pPr>
            <a:r>
              <a:rPr lang="en-US" sz="2600" dirty="0"/>
              <a:t>It is a two tailed test as we are only concerned about the significance and not the direction.</a:t>
            </a:r>
          </a:p>
          <a:p>
            <a:pPr marL="0" indent="0">
              <a:buNone/>
            </a:pPr>
            <a:r>
              <a:rPr lang="en-US" sz="2600" b="1" dirty="0"/>
              <a:t>Is this an independent sample test?</a:t>
            </a:r>
          </a:p>
          <a:p>
            <a:pPr marL="0" indent="0">
              <a:buNone/>
            </a:pPr>
            <a:r>
              <a:rPr lang="en-US" sz="2600" dirty="0"/>
              <a:t>Yes. since there are two groups involved independent of each other</a:t>
            </a:r>
          </a:p>
          <a:p>
            <a:pPr marL="0" indent="0">
              <a:buNone/>
            </a:pPr>
            <a:r>
              <a:rPr lang="en-US" sz="2600" b="1" dirty="0"/>
              <a:t>Step 3: Determine the test statistics</a:t>
            </a:r>
          </a:p>
          <a:p>
            <a:pPr marL="0" indent="0">
              <a:buNone/>
            </a:pPr>
            <a:r>
              <a:rPr lang="en-US" sz="2600" dirty="0"/>
              <a:t>r = </a:t>
            </a:r>
            <a:r>
              <a:rPr lang="en-US" sz="2600" dirty="0" err="1"/>
              <a:t>t.test</a:t>
            </a:r>
            <a:r>
              <a:rPr lang="en-US" sz="2600" dirty="0"/>
              <a:t>(Response ~ Version, data = </a:t>
            </a:r>
            <a:r>
              <a:rPr lang="en-US" sz="2600" dirty="0" err="1"/>
              <a:t>mydata</a:t>
            </a:r>
            <a:r>
              <a:rPr lang="en-US" sz="2600" dirty="0"/>
              <a:t>, </a:t>
            </a:r>
            <a:r>
              <a:rPr lang="en-US" sz="2600" dirty="0" err="1"/>
              <a:t>var.equal</a:t>
            </a:r>
            <a:r>
              <a:rPr lang="en-US" sz="2600" dirty="0"/>
              <a:t>= TRUE, paired = FALSE)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9362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49943-FD8A-21A1-68EE-1BE98883B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Autofit/>
          </a:bodyPr>
          <a:lstStyle/>
          <a:p>
            <a:pPr marR="0" lvl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4: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Conclusion: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P value is 0.009 and less than 0.05. It is significant; therefore we reject the null hypothesis and establish that there is a difference in the click rates of the Urdu subject . The alternate hypothesis is therefore accepted.</a:t>
            </a:r>
            <a:endParaRPr lang="en-PK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D0DB7-56C3-865D-2A86-13C5C2CC9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As the </a:t>
            </a:r>
            <a:r>
              <a:rPr lang="en-US" sz="2000" dirty="0" err="1"/>
              <a:t>reponses</a:t>
            </a:r>
            <a:r>
              <a:rPr lang="en-US" sz="2000" dirty="0"/>
              <a:t> with the email subject in </a:t>
            </a:r>
            <a:r>
              <a:rPr lang="en-US" sz="2000" dirty="0" err="1"/>
              <a:t>urdu</a:t>
            </a:r>
            <a:r>
              <a:rPr lang="en-US" sz="2000" dirty="0"/>
              <a:t> have the higher mean, the </a:t>
            </a:r>
            <a:r>
              <a:rPr lang="en-US" sz="2000" dirty="0" err="1"/>
              <a:t>jewellery</a:t>
            </a:r>
            <a:r>
              <a:rPr lang="en-US" sz="2000" dirty="0"/>
              <a:t> store could use the Urdu  subject line to increase the click rate and better their sales.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1A58B4-6EF1-5DED-764E-B33EE8CB0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394" y="2776149"/>
            <a:ext cx="5167185" cy="30228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08E76B-5E3C-58EF-22B5-7A7453C46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66394"/>
            <a:ext cx="6105602" cy="264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1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6B4297E7C6448BB2E5C9ABDF55BC8" ma:contentTypeVersion="14" ma:contentTypeDescription="Create a new document." ma:contentTypeScope="" ma:versionID="bb227b6332e0a2f8eb825e7504282973">
  <xsd:schema xmlns:xsd="http://www.w3.org/2001/XMLSchema" xmlns:xs="http://www.w3.org/2001/XMLSchema" xmlns:p="http://schemas.microsoft.com/office/2006/metadata/properties" xmlns:ns3="1001501d-ece6-47f9-ade3-b88e1005ea3e" xmlns:ns4="1f220f54-32a5-47f5-a17c-56196fad73da" targetNamespace="http://schemas.microsoft.com/office/2006/metadata/properties" ma:root="true" ma:fieldsID="ec205e67fcde67bb4a636fbc54c4f801" ns3:_="" ns4:_="">
    <xsd:import namespace="1001501d-ece6-47f9-ade3-b88e1005ea3e"/>
    <xsd:import namespace="1f220f54-32a5-47f5-a17c-56196fad73d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01501d-ece6-47f9-ade3-b88e1005ea3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220f54-32a5-47f5-a17c-56196fad73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DB1B63-BC34-4A4E-B336-511039274D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01501d-ece6-47f9-ade3-b88e1005ea3e"/>
    <ds:schemaRef ds:uri="1f220f54-32a5-47f5-a17c-56196fad73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C0B905-9316-41A2-9BE9-FDB240A6DA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135820-85C8-4E0E-9C5E-AD90D92C4C74}">
  <ds:schemaRefs>
    <ds:schemaRef ds:uri="http://purl.org/dc/elements/1.1/"/>
    <ds:schemaRef ds:uri="http://purl.org/dc/dcmitype/"/>
    <ds:schemaRef ds:uri="1f220f54-32a5-47f5-a17c-56196fad73da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1001501d-ece6-47f9-ade3-b88e1005ea3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397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Abdullah Amin Chotani- 18658 A/B testing assignment</vt:lpstr>
      <vt:lpstr>Survey creation</vt:lpstr>
      <vt:lpstr>Prepared data</vt:lpstr>
      <vt:lpstr>Hypothesis testing</vt:lpstr>
      <vt:lpstr>Step 4: Conclusion: A P value is 0.009 and less than 0.05. It is significant; therefore we reject the null hypothesis and establish that there is a difference in the click rates of the Urdu subject . The alternate hypothesis is therefore accepted.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AMIN  CHOTANI - 18658</dc:creator>
  <cp:lastModifiedBy>ABDULLAH AMIN  CHOTANI - 18658</cp:lastModifiedBy>
  <cp:revision>2</cp:revision>
  <dcterms:created xsi:type="dcterms:W3CDTF">2022-12-02T06:42:40Z</dcterms:created>
  <dcterms:modified xsi:type="dcterms:W3CDTF">2022-12-02T14:02:13Z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0x010100B8C6B4297E7C6448BB2E5C9ABDF55BC8</vt:lpwstr>
  </property>
</Properties>
</file>