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1" r:id="rId5"/>
    <p:sldId id="262" r:id="rId6"/>
    <p:sldId id="263"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2" d="100"/>
          <a:sy n="62" d="100"/>
        </p:scale>
        <p:origin x="40"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62D17-2DC8-4DFC-A30A-A01B8D9BEB43}"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D76F819-C348-440C-925E-2623446CB0F6}"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50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2D17-2DC8-4DFC-A30A-A01B8D9BEB43}"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29287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2D17-2DC8-4DFC-A30A-A01B8D9BEB43}"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168211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2D17-2DC8-4DFC-A30A-A01B8D9BEB43}"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401948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62D17-2DC8-4DFC-A30A-A01B8D9BEB43}"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D76F819-C348-440C-925E-2623446CB0F6}"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31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62D17-2DC8-4DFC-A30A-A01B8D9BEB43}" type="datetimeFigureOut">
              <a:rPr lang="en-PK" smtClean="0"/>
              <a:t>09/12/2022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24784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62D17-2DC8-4DFC-A30A-A01B8D9BEB43}" type="datetimeFigureOut">
              <a:rPr lang="en-PK" smtClean="0"/>
              <a:t>09/12/2022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156317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62D17-2DC8-4DFC-A30A-A01B8D9BEB43}" type="datetimeFigureOut">
              <a:rPr lang="en-PK" smtClean="0"/>
              <a:t>09/12/2022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170078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62D17-2DC8-4DFC-A30A-A01B8D9BEB43}" type="datetimeFigureOut">
              <a:rPr lang="en-PK" smtClean="0"/>
              <a:t>09/12/2022</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388237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62D17-2DC8-4DFC-A30A-A01B8D9BEB43}" type="datetimeFigureOut">
              <a:rPr lang="en-PK" smtClean="0"/>
              <a:t>09/12/2022</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76F819-C348-440C-925E-2623446CB0F6}" type="slidenum">
              <a:rPr lang="en-PK" smtClean="0"/>
              <a:t>‹#›</a:t>
            </a:fld>
            <a:endParaRPr lang="en-PK"/>
          </a:p>
        </p:txBody>
      </p:sp>
    </p:spTree>
    <p:extLst>
      <p:ext uri="{BB962C8B-B14F-4D97-AF65-F5344CB8AC3E}">
        <p14:creationId xmlns:p14="http://schemas.microsoft.com/office/powerpoint/2010/main" val="342272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62D17-2DC8-4DFC-A30A-A01B8D9BEB43}" type="datetimeFigureOut">
              <a:rPr lang="en-PK" smtClean="0"/>
              <a:t>09/12/2022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D76F819-C348-440C-925E-2623446CB0F6}" type="slidenum">
              <a:rPr lang="en-PK" smtClean="0"/>
              <a:t>‹#›</a:t>
            </a:fld>
            <a:endParaRPr lang="en-PK"/>
          </a:p>
        </p:txBody>
      </p:sp>
    </p:spTree>
    <p:extLst>
      <p:ext uri="{BB962C8B-B14F-4D97-AF65-F5344CB8AC3E}">
        <p14:creationId xmlns:p14="http://schemas.microsoft.com/office/powerpoint/2010/main" val="428670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62D17-2DC8-4DFC-A30A-A01B8D9BEB43}" type="datetimeFigureOut">
              <a:rPr lang="en-PK" smtClean="0"/>
              <a:t>09/12/2022</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76F819-C348-440C-925E-2623446CB0F6}"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6775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208-59FC-27DB-B99F-37FAB58D2DE0}"/>
              </a:ext>
            </a:extLst>
          </p:cNvPr>
          <p:cNvSpPr>
            <a:spLocks noGrp="1"/>
          </p:cNvSpPr>
          <p:nvPr>
            <p:ph type="ctrTitle"/>
          </p:nvPr>
        </p:nvSpPr>
        <p:spPr>
          <a:xfrm>
            <a:off x="1066800" y="1130156"/>
            <a:ext cx="10058400" cy="1807943"/>
          </a:xfrm>
        </p:spPr>
        <p:txBody>
          <a:bodyPr>
            <a:normAutofit fontScale="90000"/>
          </a:bodyPr>
          <a:lstStyle/>
          <a:p>
            <a:r>
              <a:rPr lang="en-US" dirty="0" err="1"/>
              <a:t>Parsehub</a:t>
            </a:r>
            <a:r>
              <a:rPr lang="en-US" dirty="0"/>
              <a:t> -Web scraping Assignment </a:t>
            </a:r>
            <a:endParaRPr lang="en-PK" dirty="0"/>
          </a:p>
        </p:txBody>
      </p:sp>
      <p:sp>
        <p:nvSpPr>
          <p:cNvPr id="3" name="Subtitle 2">
            <a:extLst>
              <a:ext uri="{FF2B5EF4-FFF2-40B4-BE49-F238E27FC236}">
                <a16:creationId xmlns:a16="http://schemas.microsoft.com/office/drawing/2014/main" id="{77094C04-A2F6-32ED-3939-69E370910928}"/>
              </a:ext>
            </a:extLst>
          </p:cNvPr>
          <p:cNvSpPr>
            <a:spLocks noGrp="1"/>
          </p:cNvSpPr>
          <p:nvPr>
            <p:ph type="subTitle" idx="1"/>
          </p:nvPr>
        </p:nvSpPr>
        <p:spPr/>
        <p:txBody>
          <a:bodyPr/>
          <a:lstStyle/>
          <a:p>
            <a:r>
              <a:rPr lang="en-US" dirty="0"/>
              <a:t>Abdullah Amin </a:t>
            </a:r>
            <a:r>
              <a:rPr lang="en-US" dirty="0" err="1"/>
              <a:t>chotani</a:t>
            </a:r>
            <a:r>
              <a:rPr lang="en-US" dirty="0"/>
              <a:t> - 18658</a:t>
            </a:r>
            <a:endParaRPr lang="en-PK" dirty="0"/>
          </a:p>
        </p:txBody>
      </p:sp>
    </p:spTree>
    <p:extLst>
      <p:ext uri="{BB962C8B-B14F-4D97-AF65-F5344CB8AC3E}">
        <p14:creationId xmlns:p14="http://schemas.microsoft.com/office/powerpoint/2010/main" val="322753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3690257" cy="1450757"/>
          </a:xfrm>
        </p:spPr>
        <p:txBody>
          <a:bodyPr>
            <a:normAutofit/>
          </a:bodyPr>
          <a:lstStyle/>
          <a:p>
            <a:r>
              <a:rPr lang="en-US" dirty="0"/>
              <a:t>Scraped data</a:t>
            </a:r>
            <a:endParaRPr lang="en-PK" dirty="0"/>
          </a:p>
        </p:txBody>
      </p:sp>
      <p:pic>
        <p:nvPicPr>
          <p:cNvPr id="5" name="Content Placeholder 4">
            <a:extLst>
              <a:ext uri="{FF2B5EF4-FFF2-40B4-BE49-F238E27FC236}">
                <a16:creationId xmlns:a16="http://schemas.microsoft.com/office/drawing/2014/main" id="{0D47EF15-B804-100B-6805-C5A50F38CF50}"/>
              </a:ext>
            </a:extLst>
          </p:cNvPr>
          <p:cNvPicPr>
            <a:picLocks noChangeAspect="1"/>
          </p:cNvPicPr>
          <p:nvPr/>
        </p:nvPicPr>
        <p:blipFill>
          <a:blip r:embed="rId2"/>
          <a:stretch>
            <a:fillRect/>
          </a:stretch>
        </p:blipFill>
        <p:spPr>
          <a:xfrm>
            <a:off x="4842454" y="605176"/>
            <a:ext cx="6909801" cy="2678937"/>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1593910"/>
            <a:ext cx="3690257" cy="3670180"/>
          </a:xfrm>
        </p:spPr>
        <p:txBody>
          <a:bodyPr>
            <a:normAutofit fontScale="85000" lnSpcReduction="10000"/>
          </a:bodyPr>
          <a:lstStyle/>
          <a:p>
            <a:r>
              <a:rPr lang="en-US" dirty="0"/>
              <a:t>Scraped data consists of product details from Alibaba. Our data consists of 150+ rows and 5 columns.</a:t>
            </a:r>
          </a:p>
          <a:p>
            <a:r>
              <a:rPr lang="en-US" b="1" dirty="0" err="1"/>
              <a:t>Product_name</a:t>
            </a:r>
            <a:r>
              <a:rPr lang="en-US" b="1" dirty="0"/>
              <a:t> </a:t>
            </a:r>
            <a:r>
              <a:rPr lang="en-US" dirty="0"/>
              <a:t>: Name of the product</a:t>
            </a:r>
          </a:p>
          <a:p>
            <a:r>
              <a:rPr lang="en-US" b="1" dirty="0" err="1"/>
              <a:t>Product_Price</a:t>
            </a:r>
            <a:r>
              <a:rPr lang="en-US" dirty="0"/>
              <a:t> : Price of the product in USD</a:t>
            </a:r>
          </a:p>
          <a:p>
            <a:r>
              <a:rPr lang="en-US" b="1" dirty="0" err="1"/>
              <a:t>Product_Review</a:t>
            </a:r>
            <a:r>
              <a:rPr lang="en-US" dirty="0"/>
              <a:t>: Rating of the product based on reviews</a:t>
            </a:r>
          </a:p>
          <a:p>
            <a:r>
              <a:rPr lang="en-US" b="1" dirty="0" err="1"/>
              <a:t>Product_Quantity</a:t>
            </a:r>
            <a:r>
              <a:rPr lang="en-US" dirty="0"/>
              <a:t>: Quantity SOLD of the product</a:t>
            </a:r>
          </a:p>
          <a:p>
            <a:r>
              <a:rPr lang="en-US" b="1" dirty="0" err="1"/>
              <a:t>Product_Supplier</a:t>
            </a:r>
            <a:r>
              <a:rPr lang="en-US" b="1" dirty="0"/>
              <a:t>: </a:t>
            </a:r>
            <a:r>
              <a:rPr lang="en-US" dirty="0"/>
              <a:t>Supplier name of the product</a:t>
            </a:r>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D24DB62-988D-A91A-B26B-4B229FFB178E}"/>
              </a:ext>
            </a:extLst>
          </p:cNvPr>
          <p:cNvPicPr>
            <a:picLocks noChangeAspect="1"/>
          </p:cNvPicPr>
          <p:nvPr/>
        </p:nvPicPr>
        <p:blipFill>
          <a:blip r:embed="rId3"/>
          <a:stretch>
            <a:fillRect/>
          </a:stretch>
        </p:blipFill>
        <p:spPr>
          <a:xfrm>
            <a:off x="5757794" y="3308415"/>
            <a:ext cx="4435071" cy="3059143"/>
          </a:xfrm>
          <a:prstGeom prst="rect">
            <a:avLst/>
          </a:prstGeom>
        </p:spPr>
      </p:pic>
    </p:spTree>
    <p:extLst>
      <p:ext uri="{BB962C8B-B14F-4D97-AF65-F5344CB8AC3E}">
        <p14:creationId xmlns:p14="http://schemas.microsoft.com/office/powerpoint/2010/main" val="325732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3690257" cy="1450757"/>
          </a:xfrm>
        </p:spPr>
        <p:txBody>
          <a:bodyPr>
            <a:normAutofit/>
          </a:bodyPr>
          <a:lstStyle/>
          <a:p>
            <a:r>
              <a:rPr lang="en-US" dirty="0"/>
              <a:t>Data cleaning</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1593910"/>
            <a:ext cx="3690257" cy="3670180"/>
          </a:xfrm>
        </p:spPr>
        <p:txBody>
          <a:bodyPr>
            <a:normAutofit/>
          </a:bodyPr>
          <a:lstStyle/>
          <a:p>
            <a:r>
              <a:rPr lang="en-US" dirty="0"/>
              <a:t>First we removed a blank column. Then we cleaned the data by removing the “sold” after each quantity. We then changed the quantity in to numeric values.</a:t>
            </a:r>
          </a:p>
        </p:txBody>
      </p:sp>
      <p:pic>
        <p:nvPicPr>
          <p:cNvPr id="4" name="Picture 3">
            <a:extLst>
              <a:ext uri="{FF2B5EF4-FFF2-40B4-BE49-F238E27FC236}">
                <a16:creationId xmlns:a16="http://schemas.microsoft.com/office/drawing/2014/main" id="{DDEE9F64-E1EB-E3AD-9AE8-5DB3933ADF02}"/>
              </a:ext>
            </a:extLst>
          </p:cNvPr>
          <p:cNvPicPr>
            <a:picLocks noChangeAspect="1"/>
          </p:cNvPicPr>
          <p:nvPr/>
        </p:nvPicPr>
        <p:blipFill>
          <a:blip r:embed="rId2"/>
          <a:stretch>
            <a:fillRect/>
          </a:stretch>
        </p:blipFill>
        <p:spPr>
          <a:xfrm>
            <a:off x="5204872" y="1384273"/>
            <a:ext cx="6274677" cy="1247949"/>
          </a:xfrm>
          <a:prstGeom prst="rect">
            <a:avLst/>
          </a:prstGeom>
        </p:spPr>
      </p:pic>
    </p:spTree>
    <p:extLst>
      <p:ext uri="{BB962C8B-B14F-4D97-AF65-F5344CB8AC3E}">
        <p14:creationId xmlns:p14="http://schemas.microsoft.com/office/powerpoint/2010/main" val="21871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3690257" cy="1450757"/>
          </a:xfrm>
        </p:spPr>
        <p:txBody>
          <a:bodyPr>
            <a:normAutofit/>
          </a:bodyPr>
          <a:lstStyle/>
          <a:p>
            <a:r>
              <a:rPr lang="en-US" dirty="0"/>
              <a:t>Data Analysis</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1593910"/>
            <a:ext cx="3690257" cy="3670180"/>
          </a:xfrm>
        </p:spPr>
        <p:txBody>
          <a:bodyPr>
            <a:normAutofit/>
          </a:bodyPr>
          <a:lstStyle/>
          <a:p>
            <a:r>
              <a:rPr lang="en-US" dirty="0"/>
              <a:t>We wrote an SQL query to take out the average product reviews, prices and quantities and grouped them by suppliers ordering them with the highest price.</a:t>
            </a:r>
          </a:p>
          <a:p>
            <a:r>
              <a:rPr lang="en-US" dirty="0" err="1"/>
              <a:t>Zwatch</a:t>
            </a:r>
            <a:r>
              <a:rPr lang="en-US" dirty="0"/>
              <a:t> store has the most expensive items on average.</a:t>
            </a:r>
          </a:p>
        </p:txBody>
      </p:sp>
      <p:pic>
        <p:nvPicPr>
          <p:cNvPr id="3" name="Content Placeholder 4">
            <a:extLst>
              <a:ext uri="{FF2B5EF4-FFF2-40B4-BE49-F238E27FC236}">
                <a16:creationId xmlns:a16="http://schemas.microsoft.com/office/drawing/2014/main" id="{6F0F4852-5D97-5407-3C89-06362668B88A}"/>
              </a:ext>
            </a:extLst>
          </p:cNvPr>
          <p:cNvPicPr>
            <a:picLocks noChangeAspect="1"/>
          </p:cNvPicPr>
          <p:nvPr/>
        </p:nvPicPr>
        <p:blipFill>
          <a:blip r:embed="rId2"/>
          <a:stretch>
            <a:fillRect/>
          </a:stretch>
        </p:blipFill>
        <p:spPr>
          <a:xfrm>
            <a:off x="5191760" y="1593910"/>
            <a:ext cx="6026162" cy="3496163"/>
          </a:xfrm>
          <a:prstGeom prst="rect">
            <a:avLst/>
          </a:prstGeom>
        </p:spPr>
      </p:pic>
    </p:spTree>
    <p:extLst>
      <p:ext uri="{BB962C8B-B14F-4D97-AF65-F5344CB8AC3E}">
        <p14:creationId xmlns:p14="http://schemas.microsoft.com/office/powerpoint/2010/main" val="262847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4989706" cy="1450757"/>
          </a:xfrm>
        </p:spPr>
        <p:txBody>
          <a:bodyPr>
            <a:normAutofit/>
          </a:bodyPr>
          <a:lstStyle/>
          <a:p>
            <a:r>
              <a:rPr lang="en-US" dirty="0"/>
              <a:t>Outlier Analysis</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1593910"/>
            <a:ext cx="3690257" cy="3670180"/>
          </a:xfrm>
        </p:spPr>
        <p:txBody>
          <a:bodyPr>
            <a:normAutofit lnSpcReduction="10000"/>
          </a:bodyPr>
          <a:lstStyle/>
          <a:p>
            <a:r>
              <a:rPr lang="en-US" dirty="0"/>
              <a:t>We then checked the correlation and distribution of the overall data. Turns out, there are 3 outliers within the data with greater than 10000 quantity sold and one with a product price greater than 600. This product has a review of around 3 which is not good. It seems to have only one quantity sold. It seems that the product with the least prices have the most quantity sold. Suppliers can look to list products under $10 for increased sales.</a:t>
            </a:r>
          </a:p>
        </p:txBody>
      </p:sp>
      <p:pic>
        <p:nvPicPr>
          <p:cNvPr id="4" name="Picture 3">
            <a:extLst>
              <a:ext uri="{FF2B5EF4-FFF2-40B4-BE49-F238E27FC236}">
                <a16:creationId xmlns:a16="http://schemas.microsoft.com/office/drawing/2014/main" id="{B7E6AF8A-F1B7-350D-5279-218D84B0E64E}"/>
              </a:ext>
            </a:extLst>
          </p:cNvPr>
          <p:cNvPicPr>
            <a:picLocks noChangeAspect="1"/>
          </p:cNvPicPr>
          <p:nvPr/>
        </p:nvPicPr>
        <p:blipFill>
          <a:blip r:embed="rId2"/>
          <a:stretch>
            <a:fillRect/>
          </a:stretch>
        </p:blipFill>
        <p:spPr>
          <a:xfrm>
            <a:off x="5440242" y="418935"/>
            <a:ext cx="6039307" cy="4122242"/>
          </a:xfrm>
          <a:prstGeom prst="rect">
            <a:avLst/>
          </a:prstGeom>
        </p:spPr>
      </p:pic>
      <p:pic>
        <p:nvPicPr>
          <p:cNvPr id="8" name="Picture 7">
            <a:extLst>
              <a:ext uri="{FF2B5EF4-FFF2-40B4-BE49-F238E27FC236}">
                <a16:creationId xmlns:a16="http://schemas.microsoft.com/office/drawing/2014/main" id="{DBDDD48F-86EA-6E27-C6D6-FEE6141896F9}"/>
              </a:ext>
            </a:extLst>
          </p:cNvPr>
          <p:cNvPicPr>
            <a:picLocks noChangeAspect="1"/>
          </p:cNvPicPr>
          <p:nvPr/>
        </p:nvPicPr>
        <p:blipFill>
          <a:blip r:embed="rId3"/>
          <a:stretch>
            <a:fillRect/>
          </a:stretch>
        </p:blipFill>
        <p:spPr>
          <a:xfrm>
            <a:off x="5137079" y="4884647"/>
            <a:ext cx="6598783" cy="1457528"/>
          </a:xfrm>
          <a:prstGeom prst="rect">
            <a:avLst/>
          </a:prstGeom>
        </p:spPr>
      </p:pic>
    </p:spTree>
    <p:extLst>
      <p:ext uri="{BB962C8B-B14F-4D97-AF65-F5344CB8AC3E}">
        <p14:creationId xmlns:p14="http://schemas.microsoft.com/office/powerpoint/2010/main" val="2823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313660"/>
            <a:ext cx="6767136" cy="1450757"/>
          </a:xfrm>
        </p:spPr>
        <p:txBody>
          <a:bodyPr>
            <a:normAutofit/>
          </a:bodyPr>
          <a:lstStyle/>
          <a:p>
            <a:r>
              <a:rPr lang="en-US" dirty="0"/>
              <a:t>Do supplier reviews really make a difference?</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2230907"/>
            <a:ext cx="3690257" cy="3670180"/>
          </a:xfrm>
        </p:spPr>
        <p:txBody>
          <a:bodyPr>
            <a:normAutofit/>
          </a:bodyPr>
          <a:lstStyle/>
          <a:p>
            <a:r>
              <a:rPr lang="en-US" dirty="0"/>
              <a:t>Moving on, we see that there is no direct correlation between the reviews a product has and the quantity sold of the product. Products with average reviews have sold a lot of quantity.</a:t>
            </a:r>
          </a:p>
        </p:txBody>
      </p:sp>
      <p:pic>
        <p:nvPicPr>
          <p:cNvPr id="3" name="Picture 2">
            <a:extLst>
              <a:ext uri="{FF2B5EF4-FFF2-40B4-BE49-F238E27FC236}">
                <a16:creationId xmlns:a16="http://schemas.microsoft.com/office/drawing/2014/main" id="{C27690B4-8FE3-89F4-4BFB-EE9038C43BD2}"/>
              </a:ext>
            </a:extLst>
          </p:cNvPr>
          <p:cNvPicPr>
            <a:picLocks noChangeAspect="1"/>
          </p:cNvPicPr>
          <p:nvPr/>
        </p:nvPicPr>
        <p:blipFill>
          <a:blip r:embed="rId2"/>
          <a:stretch>
            <a:fillRect/>
          </a:stretch>
        </p:blipFill>
        <p:spPr>
          <a:xfrm>
            <a:off x="5294585" y="2345787"/>
            <a:ext cx="6642399" cy="3670180"/>
          </a:xfrm>
          <a:prstGeom prst="rect">
            <a:avLst/>
          </a:prstGeom>
        </p:spPr>
      </p:pic>
    </p:spTree>
    <p:extLst>
      <p:ext uri="{BB962C8B-B14F-4D97-AF65-F5344CB8AC3E}">
        <p14:creationId xmlns:p14="http://schemas.microsoft.com/office/powerpoint/2010/main" val="63671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395852"/>
            <a:ext cx="6767136" cy="1450757"/>
          </a:xfrm>
        </p:spPr>
        <p:txBody>
          <a:bodyPr>
            <a:normAutofit/>
          </a:bodyPr>
          <a:lstStyle/>
          <a:p>
            <a:r>
              <a:rPr lang="en-US" dirty="0"/>
              <a:t>Suppliers who sold the highest quantity</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49085" y="2066521"/>
            <a:ext cx="7031194" cy="3670180"/>
          </a:xfrm>
        </p:spPr>
        <p:txBody>
          <a:bodyPr>
            <a:normAutofit/>
          </a:bodyPr>
          <a:lstStyle/>
          <a:p>
            <a:r>
              <a:rPr lang="en-US" dirty="0"/>
              <a:t>We wrote an SQL query to view the top suppliers who sold the highest quantity and visualized the data on a bar graph.</a:t>
            </a:r>
          </a:p>
        </p:txBody>
      </p:sp>
      <p:pic>
        <p:nvPicPr>
          <p:cNvPr id="4" name="Picture 3">
            <a:extLst>
              <a:ext uri="{FF2B5EF4-FFF2-40B4-BE49-F238E27FC236}">
                <a16:creationId xmlns:a16="http://schemas.microsoft.com/office/drawing/2014/main" id="{91139193-C4A1-3620-8DE1-D5121AF08AA1}"/>
              </a:ext>
            </a:extLst>
          </p:cNvPr>
          <p:cNvPicPr>
            <a:picLocks noChangeAspect="1"/>
          </p:cNvPicPr>
          <p:nvPr/>
        </p:nvPicPr>
        <p:blipFill>
          <a:blip r:embed="rId2"/>
          <a:stretch>
            <a:fillRect/>
          </a:stretch>
        </p:blipFill>
        <p:spPr>
          <a:xfrm>
            <a:off x="6578105" y="3169689"/>
            <a:ext cx="4579630" cy="3070465"/>
          </a:xfrm>
          <a:prstGeom prst="rect">
            <a:avLst/>
          </a:prstGeom>
        </p:spPr>
      </p:pic>
      <p:pic>
        <p:nvPicPr>
          <p:cNvPr id="5" name="Picture 4">
            <a:extLst>
              <a:ext uri="{FF2B5EF4-FFF2-40B4-BE49-F238E27FC236}">
                <a16:creationId xmlns:a16="http://schemas.microsoft.com/office/drawing/2014/main" id="{D7127712-D2D9-0AF6-29A2-C3890D3C4A93}"/>
              </a:ext>
            </a:extLst>
          </p:cNvPr>
          <p:cNvPicPr>
            <a:picLocks noChangeAspect="1"/>
          </p:cNvPicPr>
          <p:nvPr/>
        </p:nvPicPr>
        <p:blipFill>
          <a:blip r:embed="rId3"/>
          <a:stretch>
            <a:fillRect/>
          </a:stretch>
        </p:blipFill>
        <p:spPr>
          <a:xfrm>
            <a:off x="712451" y="3291584"/>
            <a:ext cx="4480206" cy="2826677"/>
          </a:xfrm>
          <a:prstGeom prst="rect">
            <a:avLst/>
          </a:prstGeom>
        </p:spPr>
      </p:pic>
    </p:spTree>
    <p:extLst>
      <p:ext uri="{BB962C8B-B14F-4D97-AF65-F5344CB8AC3E}">
        <p14:creationId xmlns:p14="http://schemas.microsoft.com/office/powerpoint/2010/main" val="309266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6767136" cy="1450757"/>
          </a:xfrm>
        </p:spPr>
        <p:txBody>
          <a:bodyPr>
            <a:normAutofit fontScale="90000"/>
          </a:bodyPr>
          <a:lstStyle/>
          <a:p>
            <a:r>
              <a:rPr lang="en-US" dirty="0"/>
              <a:t>Suppliers who have the most listed items and quantity sold</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90182" y="1913677"/>
            <a:ext cx="6767136" cy="1450757"/>
          </a:xfrm>
        </p:spPr>
        <p:txBody>
          <a:bodyPr>
            <a:normAutofit lnSpcReduction="10000"/>
          </a:bodyPr>
          <a:lstStyle/>
          <a:p>
            <a:r>
              <a:rPr lang="en-US" dirty="0"/>
              <a:t>Clock promenade wrist watch store and world watches have the highest products listed. WEATE drop shipping has only two products listed with  the most quantity sold. Suppliers can look to start with listing 1-2 products and achieving economies of sales.</a:t>
            </a:r>
          </a:p>
        </p:txBody>
      </p:sp>
      <p:pic>
        <p:nvPicPr>
          <p:cNvPr id="3" name="Picture 2">
            <a:extLst>
              <a:ext uri="{FF2B5EF4-FFF2-40B4-BE49-F238E27FC236}">
                <a16:creationId xmlns:a16="http://schemas.microsoft.com/office/drawing/2014/main" id="{543B75DD-CA93-0E82-9B60-AB97A849D9A0}"/>
              </a:ext>
            </a:extLst>
          </p:cNvPr>
          <p:cNvPicPr>
            <a:picLocks noChangeAspect="1"/>
          </p:cNvPicPr>
          <p:nvPr/>
        </p:nvPicPr>
        <p:blipFill>
          <a:blip r:embed="rId2"/>
          <a:stretch>
            <a:fillRect/>
          </a:stretch>
        </p:blipFill>
        <p:spPr>
          <a:xfrm>
            <a:off x="613025" y="3281366"/>
            <a:ext cx="5125864" cy="2985870"/>
          </a:xfrm>
          <a:prstGeom prst="rect">
            <a:avLst/>
          </a:prstGeom>
        </p:spPr>
      </p:pic>
      <p:pic>
        <p:nvPicPr>
          <p:cNvPr id="6" name="Picture 5">
            <a:extLst>
              <a:ext uri="{FF2B5EF4-FFF2-40B4-BE49-F238E27FC236}">
                <a16:creationId xmlns:a16="http://schemas.microsoft.com/office/drawing/2014/main" id="{E7B9B68E-86D1-FCFF-EC59-BC63D4B742DE}"/>
              </a:ext>
            </a:extLst>
          </p:cNvPr>
          <p:cNvPicPr>
            <a:picLocks noChangeAspect="1"/>
          </p:cNvPicPr>
          <p:nvPr/>
        </p:nvPicPr>
        <p:blipFill>
          <a:blip r:embed="rId3"/>
          <a:stretch>
            <a:fillRect/>
          </a:stretch>
        </p:blipFill>
        <p:spPr>
          <a:xfrm>
            <a:off x="6708195" y="3364434"/>
            <a:ext cx="5125864" cy="2939391"/>
          </a:xfrm>
          <a:prstGeom prst="rect">
            <a:avLst/>
          </a:prstGeom>
        </p:spPr>
      </p:pic>
    </p:spTree>
    <p:extLst>
      <p:ext uri="{BB962C8B-B14F-4D97-AF65-F5344CB8AC3E}">
        <p14:creationId xmlns:p14="http://schemas.microsoft.com/office/powerpoint/2010/main" val="74660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732-429D-44A0-7657-1A8A65BA5BA9}"/>
              </a:ext>
            </a:extLst>
          </p:cNvPr>
          <p:cNvSpPr>
            <a:spLocks noGrp="1"/>
          </p:cNvSpPr>
          <p:nvPr>
            <p:ph type="title"/>
          </p:nvPr>
        </p:nvSpPr>
        <p:spPr>
          <a:xfrm>
            <a:off x="712451" y="-66484"/>
            <a:ext cx="6767136" cy="1450757"/>
          </a:xfrm>
        </p:spPr>
        <p:txBody>
          <a:bodyPr>
            <a:normAutofit/>
          </a:bodyPr>
          <a:lstStyle/>
          <a:p>
            <a:r>
              <a:rPr lang="en-US" dirty="0"/>
              <a:t>Highest selling product</a:t>
            </a:r>
            <a:endParaRPr lang="en-PK" dirty="0"/>
          </a:p>
        </p:txBody>
      </p:sp>
      <p:sp>
        <p:nvSpPr>
          <p:cNvPr id="9" name="Content Placeholder 8">
            <a:extLst>
              <a:ext uri="{FF2B5EF4-FFF2-40B4-BE49-F238E27FC236}">
                <a16:creationId xmlns:a16="http://schemas.microsoft.com/office/drawing/2014/main" id="{4C6B5663-F92F-DDF8-EFAB-A444E76BBCC6}"/>
              </a:ext>
            </a:extLst>
          </p:cNvPr>
          <p:cNvSpPr>
            <a:spLocks noGrp="1"/>
          </p:cNvSpPr>
          <p:nvPr>
            <p:ph idx="1"/>
          </p:nvPr>
        </p:nvSpPr>
        <p:spPr>
          <a:xfrm>
            <a:off x="890182" y="1913677"/>
            <a:ext cx="6767136" cy="1450757"/>
          </a:xfrm>
        </p:spPr>
        <p:txBody>
          <a:bodyPr>
            <a:normAutofit/>
          </a:bodyPr>
          <a:lstStyle/>
          <a:p>
            <a:endParaRPr lang="en-US" dirty="0"/>
          </a:p>
        </p:txBody>
      </p:sp>
      <p:pic>
        <p:nvPicPr>
          <p:cNvPr id="5" name="Picture 4">
            <a:extLst>
              <a:ext uri="{FF2B5EF4-FFF2-40B4-BE49-F238E27FC236}">
                <a16:creationId xmlns:a16="http://schemas.microsoft.com/office/drawing/2014/main" id="{FA4E5438-C7A9-B24D-D716-7CDC66329CE9}"/>
              </a:ext>
            </a:extLst>
          </p:cNvPr>
          <p:cNvPicPr>
            <a:picLocks noChangeAspect="1"/>
          </p:cNvPicPr>
          <p:nvPr/>
        </p:nvPicPr>
        <p:blipFill>
          <a:blip r:embed="rId2"/>
          <a:stretch>
            <a:fillRect/>
          </a:stretch>
        </p:blipFill>
        <p:spPr>
          <a:xfrm>
            <a:off x="890181" y="1965991"/>
            <a:ext cx="6767137" cy="3855694"/>
          </a:xfrm>
          <a:prstGeom prst="rect">
            <a:avLst/>
          </a:prstGeom>
        </p:spPr>
      </p:pic>
    </p:spTree>
    <p:extLst>
      <p:ext uri="{BB962C8B-B14F-4D97-AF65-F5344CB8AC3E}">
        <p14:creationId xmlns:p14="http://schemas.microsoft.com/office/powerpoint/2010/main" val="17321511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1185</TotalTime>
  <Words>373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Parsehub -Web scraping Assignment </vt:lpstr>
      <vt:lpstr>Scraped data</vt:lpstr>
      <vt:lpstr>Data cleaning</vt:lpstr>
      <vt:lpstr>Data Analysis</vt:lpstr>
      <vt:lpstr>Outlier Analysis</vt:lpstr>
      <vt:lpstr>Do supplier reviews really make a difference?</vt:lpstr>
      <vt:lpstr>Suppliers who sold the highest quantity</vt:lpstr>
      <vt:lpstr>Suppliers who have the most listed items and quantity sold</vt:lpstr>
      <vt:lpstr>Highest selling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Parsehub -Web scraping Assignment </dc:title>
  <dc:creator>ABDULLAH AMIN  CHOTANI - 18658</dc:creator>
  <cp:lastModifiedBy>ABDULLAH AMIN  CHOTANI - 18658</cp:lastModifiedBy>
  <cp:revision>13</cp:revision>
  <dcterms:created xsi:type="dcterms:W3CDTF">2022-12-07T04:10:38Z</dcterms:created>
  <dcterms:modified xsi:type="dcterms:W3CDTF">2022-12-09T15:24:15Z</dcterms:modified>
</cp:coreProperties>
</file>