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Nunito"/>
      <p:regular r:id="rId13"/>
      <p:bold r:id="rId14"/>
      <p:italic r:id="rId15"/>
      <p:boldItalic r:id="rId16"/>
    </p:embeddedFont>
    <p:embeddedFont>
      <p:font typeface="Maven Pro"/>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Nuni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avenPro-regular.fntdata"/><Relationship Id="rId16"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MavenPr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74E13"/>
        </a:solidFill>
      </p:bgPr>
    </p:bg>
    <p:spTree>
      <p:nvGrpSpPr>
        <p:cNvPr id="276" name="Shape 276"/>
        <p:cNvGrpSpPr/>
        <p:nvPr/>
      </p:nvGrpSpPr>
      <p:grpSpPr>
        <a:xfrm>
          <a:off x="0" y="0"/>
          <a:ext cx="0" cy="0"/>
          <a:chOff x="0" y="0"/>
          <a:chExt cx="0" cy="0"/>
        </a:xfrm>
      </p:grpSpPr>
      <p:sp>
        <p:nvSpPr>
          <p:cNvPr id="277" name="Shape 277"/>
          <p:cNvSpPr txBox="1"/>
          <p:nvPr/>
        </p:nvSpPr>
        <p:spPr>
          <a:xfrm>
            <a:off x="593700" y="553175"/>
            <a:ext cx="7956600" cy="393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                        Type of Project</a:t>
            </a:r>
            <a:endParaRPr sz="3000"/>
          </a:p>
          <a:p>
            <a:pPr indent="0" lvl="0" marL="0">
              <a:spcBef>
                <a:spcPts val="0"/>
              </a:spcBef>
              <a:spcAft>
                <a:spcPts val="0"/>
              </a:spcAft>
              <a:buNone/>
            </a:pPr>
            <a:r>
              <a:rPr lang="en" sz="3000"/>
              <a:t>Presentation on Topic</a:t>
            </a:r>
            <a:endParaRPr sz="3000"/>
          </a:p>
          <a:p>
            <a:pPr indent="0" lvl="0" marL="0" rtl="0">
              <a:spcBef>
                <a:spcPts val="0"/>
              </a:spcBef>
              <a:spcAft>
                <a:spcPts val="0"/>
              </a:spcAft>
              <a:buNone/>
            </a:pPr>
            <a:r>
              <a:rPr lang="en" sz="3000"/>
              <a:t>                    </a:t>
            </a:r>
            <a:r>
              <a:rPr lang="en" sz="2400"/>
              <a:t>Conservation of water through </a:t>
            </a:r>
            <a:endParaRPr sz="2400"/>
          </a:p>
          <a:p>
            <a:pPr indent="0" lvl="0" marL="0">
              <a:spcBef>
                <a:spcPts val="0"/>
              </a:spcBef>
              <a:spcAft>
                <a:spcPts val="0"/>
              </a:spcAft>
              <a:buNone/>
            </a:pPr>
            <a:r>
              <a:rPr lang="en" sz="2400"/>
              <a:t>                               </a:t>
            </a:r>
            <a:r>
              <a:rPr lang="en" sz="2400"/>
              <a:t>Rain water harvesting </a:t>
            </a:r>
            <a:endParaRPr sz="2400"/>
          </a:p>
          <a:p>
            <a:pPr indent="0" lvl="0" marL="0">
              <a:spcBef>
                <a:spcPts val="0"/>
              </a:spcBef>
              <a:spcAft>
                <a:spcPts val="0"/>
              </a:spcAft>
              <a:buNone/>
            </a:pPr>
            <a:r>
              <a:t/>
            </a:r>
            <a:endParaRPr sz="2400"/>
          </a:p>
          <a:p>
            <a:pPr indent="0" lvl="0" marL="0">
              <a:spcBef>
                <a:spcPts val="0"/>
              </a:spcBef>
              <a:spcAft>
                <a:spcPts val="0"/>
              </a:spcAft>
              <a:buNone/>
            </a:pPr>
            <a:r>
              <a:rPr lang="en" sz="1800"/>
              <a:t>Team name=vinayaki</a:t>
            </a:r>
            <a:endParaRPr sz="1800"/>
          </a:p>
          <a:p>
            <a:pPr indent="0" lvl="0" marL="0" rtl="0">
              <a:spcBef>
                <a:spcPts val="0"/>
              </a:spcBef>
              <a:spcAft>
                <a:spcPts val="0"/>
              </a:spcAft>
              <a:buNone/>
            </a:pPr>
            <a:r>
              <a:rPr lang="en" sz="1800"/>
              <a:t>Mail-id = kumar.vinayak8@gmail.com</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nvSpPr>
        <p:spPr>
          <a:xfrm>
            <a:off x="3689250" y="70625"/>
            <a:ext cx="1765500" cy="41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solidFill>
                  <a:srgbClr val="0000FF"/>
                </a:solidFill>
              </a:rPr>
              <a:t>PROBLEM</a:t>
            </a:r>
            <a:endParaRPr sz="2400">
              <a:solidFill>
                <a:srgbClr val="0000FF"/>
              </a:solidFill>
            </a:endParaRPr>
          </a:p>
          <a:p>
            <a:pPr indent="0" lvl="0" marL="0">
              <a:spcBef>
                <a:spcPts val="0"/>
              </a:spcBef>
              <a:spcAft>
                <a:spcPts val="0"/>
              </a:spcAft>
              <a:buNone/>
            </a:pPr>
            <a:r>
              <a:t/>
            </a:r>
            <a:endParaRPr sz="2400">
              <a:solidFill>
                <a:srgbClr val="0000FF"/>
              </a:solidFill>
            </a:endParaRPr>
          </a:p>
        </p:txBody>
      </p:sp>
      <p:sp>
        <p:nvSpPr>
          <p:cNvPr id="283" name="Shape 283"/>
          <p:cNvSpPr txBox="1"/>
          <p:nvPr/>
        </p:nvSpPr>
        <p:spPr>
          <a:xfrm>
            <a:off x="240600" y="659050"/>
            <a:ext cx="8662800" cy="4413900"/>
          </a:xfrm>
          <a:prstGeom prst="rect">
            <a:avLst/>
          </a:prstGeom>
          <a:noFill/>
          <a:ln>
            <a:noFill/>
          </a:ln>
        </p:spPr>
        <p:txBody>
          <a:bodyPr anchorCtr="0" anchor="t" bIns="91425" lIns="91425" spcFirstLastPara="1" rIns="91425" wrap="square" tIns="91425">
            <a:noAutofit/>
          </a:bodyPr>
          <a:lstStyle/>
          <a:p>
            <a:pPr indent="-342900" lvl="0" marL="457200" rtl="0">
              <a:spcBef>
                <a:spcPts val="0"/>
              </a:spcBef>
              <a:spcAft>
                <a:spcPts val="0"/>
              </a:spcAft>
              <a:buSzPts val="1800"/>
              <a:buAutoNum type="arabicPeriod"/>
            </a:pPr>
            <a:r>
              <a:rPr i="1" lang="en" sz="1800"/>
              <a:t>As we know that water is necessary for each and every individual for their survival, so by increasing population demand is also increasing and we cannot stop anyone for using it.</a:t>
            </a:r>
            <a:endParaRPr i="1" sz="1800"/>
          </a:p>
          <a:p>
            <a:pPr indent="-342900" lvl="0" marL="457200" rtl="0">
              <a:spcBef>
                <a:spcPts val="0"/>
              </a:spcBef>
              <a:spcAft>
                <a:spcPts val="0"/>
              </a:spcAft>
              <a:buSzPts val="1800"/>
              <a:buAutoNum type="arabicPeriod"/>
            </a:pPr>
            <a:r>
              <a:rPr i="1" lang="en" sz="1800"/>
              <a:t>Other than domestic use their is another use of fresh water is tremendously incresing that is for car washing in car washing center or by owner himself.</a:t>
            </a:r>
            <a:endParaRPr i="1" sz="1800"/>
          </a:p>
          <a:p>
            <a:pPr indent="-342900" lvl="0" marL="457200" rtl="0">
              <a:spcBef>
                <a:spcPts val="0"/>
              </a:spcBef>
              <a:spcAft>
                <a:spcPts val="0"/>
              </a:spcAft>
              <a:buSzPts val="1800"/>
              <a:buAutoNum type="arabicPeriod"/>
            </a:pPr>
            <a:r>
              <a:rPr i="1" lang="en" sz="1800"/>
              <a:t>According to some survey it is seen that 150 gallons of water is used for washing a small car per/month.</a:t>
            </a:r>
            <a:endParaRPr i="1" sz="1800"/>
          </a:p>
          <a:p>
            <a:pPr indent="-342900" lvl="0" marL="457200" rtl="0">
              <a:spcBef>
                <a:spcPts val="0"/>
              </a:spcBef>
              <a:spcAft>
                <a:spcPts val="0"/>
              </a:spcAft>
              <a:buSzPts val="1800"/>
              <a:buAutoNum type="arabicPeriod"/>
            </a:pPr>
            <a:r>
              <a:rPr i="1" lang="en" sz="1800"/>
              <a:t>Peolpe don’t get botherd about the critical condition of fresh water availability and they use abundant amount of water in this process.</a:t>
            </a:r>
            <a:endParaRPr i="1" sz="1800"/>
          </a:p>
          <a:p>
            <a:pPr indent="-342900" lvl="0" marL="457200" rtl="0">
              <a:spcBef>
                <a:spcPts val="0"/>
              </a:spcBef>
              <a:spcAft>
                <a:spcPts val="0"/>
              </a:spcAft>
              <a:buSzPts val="1800"/>
              <a:buAutoNum type="arabicPeriod"/>
            </a:pPr>
            <a:r>
              <a:rPr i="1" lang="en" sz="1800"/>
              <a:t>Almost in every part of rajasthan water harvesting is adopted and in other states of india also too.</a:t>
            </a:r>
            <a:endParaRPr i="1" sz="1800"/>
          </a:p>
          <a:p>
            <a:pPr indent="-342900" lvl="0" marL="457200" rtl="0">
              <a:spcBef>
                <a:spcPts val="0"/>
              </a:spcBef>
              <a:spcAft>
                <a:spcPts val="0"/>
              </a:spcAft>
              <a:buSzPts val="1800"/>
              <a:buAutoNum type="arabicPeriod"/>
            </a:pPr>
            <a:r>
              <a:rPr i="1" lang="en" sz="1800"/>
              <a:t>But people are not using harvested rain water for this purpose, because they are not encouraged or banded to do so.</a:t>
            </a:r>
            <a:endParaRPr i="1" sz="1800"/>
          </a:p>
          <a:p>
            <a:pPr indent="-342900" lvl="0" marL="457200" rtl="0">
              <a:spcBef>
                <a:spcPts val="0"/>
              </a:spcBef>
              <a:spcAft>
                <a:spcPts val="0"/>
              </a:spcAft>
              <a:buSzPts val="1800"/>
              <a:buAutoNum type="arabicPeriod"/>
            </a:pPr>
            <a:r>
              <a:rPr i="1" lang="en" sz="1800"/>
              <a:t>To make this possible what we have to do?</a:t>
            </a:r>
            <a:endParaRPr i="1" sz="1800"/>
          </a:p>
          <a:p>
            <a:pPr indent="0" lvl="0" marL="0" rtl="0">
              <a:spcBef>
                <a:spcPts val="0"/>
              </a:spcBef>
              <a:spcAft>
                <a:spcPts val="0"/>
              </a:spcAft>
              <a:buNone/>
            </a:pPr>
            <a:r>
              <a:t/>
            </a:r>
            <a:endParaRPr sz="1800"/>
          </a:p>
          <a:p>
            <a:pPr indent="0" lvl="0" marL="0" rtl="0">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nvSpPr>
        <p:spPr>
          <a:xfrm>
            <a:off x="823900" y="647350"/>
            <a:ext cx="7250400" cy="3272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400"/>
              <a:t>              AFFECTED COMMUNITY </a:t>
            </a:r>
            <a:endParaRPr sz="2400"/>
          </a:p>
          <a:p>
            <a:pPr indent="0" lvl="0" marL="0">
              <a:spcBef>
                <a:spcPts val="0"/>
              </a:spcBef>
              <a:spcAft>
                <a:spcPts val="0"/>
              </a:spcAft>
              <a:buNone/>
            </a:pPr>
            <a:r>
              <a:t/>
            </a:r>
            <a:endParaRPr sz="2400"/>
          </a:p>
          <a:p>
            <a:pPr indent="-342900" lvl="0" marL="457200" rtl="0">
              <a:spcBef>
                <a:spcPts val="0"/>
              </a:spcBef>
              <a:spcAft>
                <a:spcPts val="0"/>
              </a:spcAft>
              <a:buSzPts val="1800"/>
              <a:buAutoNum type="arabicPeriod"/>
            </a:pPr>
            <a:r>
              <a:rPr lang="en" sz="1800"/>
              <a:t>Human beings</a:t>
            </a:r>
            <a:endParaRPr sz="1800"/>
          </a:p>
          <a:p>
            <a:pPr indent="-342900" lvl="0" marL="457200" rtl="0">
              <a:spcBef>
                <a:spcPts val="0"/>
              </a:spcBef>
              <a:spcAft>
                <a:spcPts val="0"/>
              </a:spcAft>
              <a:buSzPts val="1800"/>
              <a:buAutoNum type="arabicPeriod"/>
            </a:pPr>
            <a:r>
              <a:rPr lang="en" sz="1800"/>
              <a:t>Plant kingdom</a:t>
            </a:r>
            <a:endParaRPr sz="1800"/>
          </a:p>
          <a:p>
            <a:pPr indent="-342900" lvl="0" marL="457200">
              <a:spcBef>
                <a:spcPts val="0"/>
              </a:spcBef>
              <a:spcAft>
                <a:spcPts val="0"/>
              </a:spcAft>
              <a:buSzPts val="1800"/>
              <a:buAutoNum type="arabicPeriod"/>
            </a:pPr>
            <a:r>
              <a:rPr lang="en" sz="1800"/>
              <a:t>Animal kingdom</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ctrTitle"/>
          </p:nvPr>
        </p:nvSpPr>
        <p:spPr>
          <a:xfrm>
            <a:off x="400275" y="341325"/>
            <a:ext cx="8627400" cy="1012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How long you are working on this idea and why?</a:t>
            </a:r>
            <a:endParaRPr sz="2400"/>
          </a:p>
        </p:txBody>
      </p:sp>
      <p:sp>
        <p:nvSpPr>
          <p:cNvPr id="294" name="Shape 294"/>
          <p:cNvSpPr txBox="1"/>
          <p:nvPr>
            <p:ph idx="1" type="subTitle"/>
          </p:nvPr>
        </p:nvSpPr>
        <p:spPr>
          <a:xfrm>
            <a:off x="2048075" y="1536550"/>
            <a:ext cx="4255500" cy="2736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We are working on this project for 7 days.  </a:t>
            </a:r>
            <a:endParaRPr sz="1800"/>
          </a:p>
          <a:p>
            <a:pPr indent="0" lvl="0" marL="0">
              <a:spcBef>
                <a:spcPts val="0"/>
              </a:spcBef>
              <a:spcAft>
                <a:spcPts val="0"/>
              </a:spcAft>
              <a:buNone/>
            </a:pPr>
            <a:r>
              <a:t/>
            </a:r>
            <a:endParaRPr sz="1800"/>
          </a:p>
          <a:p>
            <a:pPr indent="0" lvl="0" marL="0">
              <a:spcBef>
                <a:spcPts val="0"/>
              </a:spcBef>
              <a:spcAft>
                <a:spcPts val="0"/>
              </a:spcAft>
              <a:buNone/>
            </a:pPr>
            <a:r>
              <a:rPr lang="en" sz="1800"/>
              <a:t>We want that conservation of water should be properly adopted by the peoples.</a:t>
            </a:r>
            <a:endParaRPr sz="1800"/>
          </a:p>
          <a:p>
            <a:pPr indent="0" lvl="0" marL="0">
              <a:spcBef>
                <a:spcPts val="0"/>
              </a:spcBef>
              <a:spcAft>
                <a:spcPts val="0"/>
              </a:spcAft>
              <a:buNone/>
            </a:pPr>
            <a:r>
              <a:t/>
            </a:r>
            <a:endParaRPr sz="1800"/>
          </a:p>
          <a:p>
            <a:pPr indent="0" lvl="0" marL="0" rtl="0">
              <a:spcBef>
                <a:spcPts val="0"/>
              </a:spcBef>
              <a:spcAft>
                <a:spcPts val="0"/>
              </a:spcAft>
              <a:buNone/>
            </a:pPr>
            <a:r>
              <a:rPr lang="en" sz="1800"/>
              <a:t>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ph type="ctrTitle"/>
          </p:nvPr>
        </p:nvSpPr>
        <p:spPr>
          <a:xfrm>
            <a:off x="824000" y="248500"/>
            <a:ext cx="7450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Whether the idea is original or derived from some established technology or process</a:t>
            </a:r>
            <a:endParaRPr sz="2400"/>
          </a:p>
        </p:txBody>
      </p:sp>
      <p:sp>
        <p:nvSpPr>
          <p:cNvPr id="300" name="Shape 300"/>
          <p:cNvSpPr txBox="1"/>
          <p:nvPr>
            <p:ph idx="1" type="subTitle"/>
          </p:nvPr>
        </p:nvSpPr>
        <p:spPr>
          <a:xfrm>
            <a:off x="2518900" y="2701775"/>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2400"/>
              <a:t>Our idea is original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ctrTitle"/>
          </p:nvPr>
        </p:nvSpPr>
        <p:spPr>
          <a:xfrm>
            <a:off x="1412500" y="330875"/>
            <a:ext cx="66030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sz="2400"/>
              <a:t>Whether the solution is state of the art or conventional</a:t>
            </a:r>
            <a:endParaRPr sz="2400"/>
          </a:p>
        </p:txBody>
      </p:sp>
      <p:sp>
        <p:nvSpPr>
          <p:cNvPr id="306" name="Shape 306"/>
          <p:cNvSpPr txBox="1"/>
          <p:nvPr>
            <p:ph idx="1" type="subTitle"/>
          </p:nvPr>
        </p:nvSpPr>
        <p:spPr>
          <a:xfrm>
            <a:off x="2997425" y="2784175"/>
            <a:ext cx="4255500" cy="695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800"/>
              <a:t>My solution is state of art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nvSpPr>
        <p:spPr>
          <a:xfrm>
            <a:off x="3142575" y="200050"/>
            <a:ext cx="3978300" cy="91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3000"/>
              <a:t>SOLUTION</a:t>
            </a:r>
            <a:endParaRPr sz="3000"/>
          </a:p>
        </p:txBody>
      </p:sp>
      <p:sp>
        <p:nvSpPr>
          <p:cNvPr id="312" name="Shape 312"/>
          <p:cNvSpPr txBox="1"/>
          <p:nvPr/>
        </p:nvSpPr>
        <p:spPr>
          <a:xfrm>
            <a:off x="358350" y="1553650"/>
            <a:ext cx="8427300" cy="329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                </a:t>
            </a:r>
            <a:r>
              <a:rPr lang="en" sz="2400"/>
              <a:t> We make a IOT device whose working is following:</a:t>
            </a:r>
            <a:endParaRPr sz="2400"/>
          </a:p>
          <a:p>
            <a:pPr indent="0" lvl="0" marL="0">
              <a:spcBef>
                <a:spcPts val="0"/>
              </a:spcBef>
              <a:spcAft>
                <a:spcPts val="0"/>
              </a:spcAft>
              <a:buNone/>
            </a:pPr>
            <a:r>
              <a:t/>
            </a:r>
            <a:endParaRPr sz="2400"/>
          </a:p>
          <a:p>
            <a:pPr indent="-342900" lvl="0" marL="457200" rtl="0">
              <a:spcBef>
                <a:spcPts val="0"/>
              </a:spcBef>
              <a:spcAft>
                <a:spcPts val="0"/>
              </a:spcAft>
              <a:buSzPts val="1800"/>
              <a:buAutoNum type="arabicPeriod"/>
            </a:pPr>
            <a:r>
              <a:rPr lang="en"/>
              <a:t>It will differentiate</a:t>
            </a:r>
            <a:r>
              <a:rPr lang="en" sz="1800"/>
              <a:t> </a:t>
            </a:r>
            <a:r>
              <a:rPr lang="en"/>
              <a:t>rain water and fresh drinking water on the basis of Ph measurement and tds measurement. Ph range of rain water is 4.6 to 5.6 and for fresh drinking water is 6.5 to 8.5.</a:t>
            </a:r>
            <a:endParaRPr/>
          </a:p>
          <a:p>
            <a:pPr indent="-317500" lvl="0" marL="457200" rtl="0">
              <a:spcBef>
                <a:spcPts val="0"/>
              </a:spcBef>
              <a:spcAft>
                <a:spcPts val="0"/>
              </a:spcAft>
              <a:buSzPts val="1400"/>
              <a:buAutoNum type="arabicPeriod"/>
            </a:pPr>
            <a:r>
              <a:rPr lang="en"/>
              <a:t>The IOT device have programmed in that way for particular model of car that it will use only that much of water for washing in a month</a:t>
            </a:r>
            <a:endParaRPr/>
          </a:p>
          <a:p>
            <a:pPr indent="-317500" lvl="0" marL="457200" rtl="0">
              <a:spcBef>
                <a:spcPts val="0"/>
              </a:spcBef>
              <a:spcAft>
                <a:spcPts val="0"/>
              </a:spcAft>
              <a:buSzPts val="1400"/>
              <a:buAutoNum type="arabicPeriod"/>
            </a:pPr>
            <a:r>
              <a:rPr lang="en"/>
              <a:t>After crossing the limit of water uses it will notify the user 3 times, and in 4th time it will mark a fine charged by that device, and user have to pay that fine at deadline of one month after that the fine will getting increasing day by day.</a:t>
            </a:r>
            <a:endParaRPr/>
          </a:p>
          <a:p>
            <a:pPr indent="-317500" lvl="0" marL="457200" rtl="0">
              <a:spcBef>
                <a:spcPts val="0"/>
              </a:spcBef>
              <a:spcAft>
                <a:spcPts val="0"/>
              </a:spcAft>
              <a:buSzPts val="1400"/>
              <a:buAutoNum type="arabicPeriod"/>
            </a:pPr>
            <a:r>
              <a:rPr lang="en"/>
              <a:t>Device will not show any indication of  rain water falling on car body, so people will prefer to use rain water more as compare to fresh drinking water, for this they have no restriction no fine will be charged to use amount of water.</a:t>
            </a:r>
            <a:endParaRPr/>
          </a:p>
          <a:p>
            <a:pPr indent="-317500" lvl="0" marL="457200" rtl="0">
              <a:spcBef>
                <a:spcPts val="0"/>
              </a:spcBef>
              <a:spcAft>
                <a:spcPts val="0"/>
              </a:spcAft>
              <a:buSzPts val="1400"/>
              <a:buAutoNum type="arabicPeriod"/>
            </a:pPr>
            <a:r>
              <a:rPr lang="en"/>
              <a:t>So, in this way use rain water more instead for fresh drinking water for car washing purpose.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Shape 317"/>
          <p:cNvSpPr txBox="1"/>
          <p:nvPr>
            <p:ph type="title"/>
          </p:nvPr>
        </p:nvSpPr>
        <p:spPr>
          <a:xfrm>
            <a:off x="2001025" y="177875"/>
            <a:ext cx="4425300" cy="916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FUTURE ASPECTS</a:t>
            </a:r>
            <a:endParaRPr/>
          </a:p>
        </p:txBody>
      </p:sp>
      <p:sp>
        <p:nvSpPr>
          <p:cNvPr id="318" name="Shape 318"/>
          <p:cNvSpPr/>
          <p:nvPr/>
        </p:nvSpPr>
        <p:spPr>
          <a:xfrm>
            <a:off x="1188775" y="1706650"/>
            <a:ext cx="6991500" cy="282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t>By adopting this idea we increase the use of rain water for car washing and in future day will come that only neligible percentage of people will use fresh water for this purpose.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