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9" r:id="rId6"/>
    <p:sldId id="293" r:id="rId7"/>
    <p:sldId id="292" r:id="rId8"/>
    <p:sldId id="294" r:id="rId9"/>
    <p:sldId id="295" r:id="rId10"/>
    <p:sldId id="280" r:id="rId11"/>
    <p:sldId id="283" r:id="rId12"/>
    <p:sldId id="282" r:id="rId13"/>
    <p:sldId id="284" r:id="rId14"/>
    <p:sldId id="281" r:id="rId15"/>
    <p:sldId id="273" r:id="rId16"/>
    <p:sldId id="286" r:id="rId17"/>
    <p:sldId id="274" r:id="rId18"/>
    <p:sldId id="287" r:id="rId19"/>
    <p:sldId id="277" r:id="rId20"/>
    <p:sldId id="278" r:id="rId21"/>
    <p:sldId id="288" r:id="rId22"/>
    <p:sldId id="260" r:id="rId23"/>
    <p:sldId id="290" r:id="rId24"/>
    <p:sldId id="291" r:id="rId25"/>
    <p:sldId id="289" r:id="rId26"/>
    <p:sldId id="297" r:id="rId27"/>
    <p:sldId id="29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2"/>
          </p14:sldIdLst>
        </p14:section>
        <p14:section name="처리서버" id="{1908DE59-0BBD-4F6C-B709-4B842680DD30}">
          <p14:sldIdLst>
            <p14:sldId id="279"/>
            <p14:sldId id="293"/>
            <p14:sldId id="292"/>
            <p14:sldId id="294"/>
            <p14:sldId id="295"/>
          </p14:sldIdLst>
        </p14:section>
        <p14:section name="MQTT Broker" id="{B86E8F9F-36C7-4C64-9197-5FBA6426E847}">
          <p14:sldIdLst>
            <p14:sldId id="280"/>
            <p14:sldId id="283"/>
            <p14:sldId id="282"/>
            <p14:sldId id="284"/>
          </p14:sldIdLst>
        </p14:section>
        <p14:section name="파이어베이스" id="{616D0668-0961-4567-AAE5-315EEFD7FC60}">
          <p14:sldIdLst>
            <p14:sldId id="281"/>
            <p14:sldId id="273"/>
            <p14:sldId id="286"/>
            <p14:sldId id="274"/>
            <p14:sldId id="287"/>
            <p14:sldId id="277"/>
            <p14:sldId id="278"/>
            <p14:sldId id="288"/>
          </p14:sldIdLst>
        </p14:section>
        <p14:section name="얼굴인식 카메라 측" id="{1D759041-4EF5-48B4-9103-B96EA755C9A6}">
          <p14:sldIdLst>
            <p14:sldId id="260"/>
            <p14:sldId id="290"/>
            <p14:sldId id="291"/>
          </p14:sldIdLst>
        </p14:section>
        <p14:section name="얼굴인식 구현 및 서버연동" id="{68F4AF3F-11FE-4458-9BD4-4DCB843D5ACC}">
          <p14:sldIdLst>
            <p14:sldId id="289"/>
            <p14:sldId id="297"/>
            <p14:sldId id="296"/>
          </p14:sldIdLst>
        </p14:section>
        <p14:section name="기타" id="{6C2E2E8C-8C81-4E96-83CE-29FDB9931465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 autoAdjust="0"/>
    <p:restoredTop sz="94660"/>
  </p:normalViewPr>
  <p:slideViewPr>
    <p:cSldViewPr snapToGrid="0">
      <p:cViewPr>
        <p:scale>
          <a:sx n="66" d="100"/>
          <a:sy n="66" d="100"/>
        </p:scale>
        <p:origin x="-492" y="-8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1450" y="1365250"/>
            <a:ext cx="118427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2021.08.30 -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Broker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Broker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en-US" altLang="ko-KR" sz="1200" dirty="0" smtClean="0"/>
              <a:t>(AMQP 0-9-1 / MQTT 3.1.1)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사용되는 전체기기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(Python), </a:t>
            </a:r>
            <a:r>
              <a:rPr lang="en-US" altLang="ko-KR" sz="1000" dirty="0" err="1" smtClean="0"/>
              <a:t>webOS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서비스</a:t>
            </a:r>
            <a:r>
              <a:rPr lang="en-US" altLang="ko-KR" sz="1000" dirty="0" smtClean="0"/>
              <a:t>), </a:t>
            </a:r>
            <a:r>
              <a:rPr lang="ko-KR" altLang="en-US" sz="1000" dirty="0" err="1" smtClean="0"/>
              <a:t>아두이노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안드로이드</a:t>
            </a:r>
            <a:r>
              <a:rPr lang="en-US" altLang="ko-KR" sz="1000" dirty="0" smtClean="0"/>
              <a:t>)</a:t>
            </a:r>
            <a:r>
              <a:rPr lang="ko-KR" altLang="en-US" dirty="0" smtClean="0"/>
              <a:t>와 통신되는 것을 확인함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1" y="3656760"/>
            <a:ext cx="4042820" cy="3086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781992" y="3651686"/>
            <a:ext cx="5192427" cy="3091732"/>
            <a:chOff x="7057908" y="-3333750"/>
            <a:chExt cx="5781675" cy="3333750"/>
          </a:xfrm>
        </p:grpSpPr>
        <p:pic>
          <p:nvPicPr>
            <p:cNvPr id="6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70058" y="-3222171"/>
              <a:ext cx="1018227" cy="35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sp>
        <p:nvSpPr>
          <p:cNvPr id="4" name="AutoShape 4" descr="RabbitMq - First Hop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RabbitMq - First Hop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0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항목구성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33957" y="461500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/>
              <a:t>실제 데이터가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적재되는 </a:t>
            </a:r>
            <a:r>
              <a:rPr lang="en-US" altLang="ko-KR" sz="1400" dirty="0" smtClean="0"/>
              <a:t>Queue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88206" y="1683084"/>
            <a:ext cx="9245751" cy="4721726"/>
            <a:chOff x="745958" y="1574800"/>
            <a:chExt cx="10034337" cy="51244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574800"/>
              <a:ext cx="5622574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95"/>
            <a:stretch/>
          </p:blipFill>
          <p:spPr bwMode="auto">
            <a:xfrm>
              <a:off x="6860540" y="1574800"/>
              <a:ext cx="3539186" cy="512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오른쪽 중괄호 4"/>
            <p:cNvSpPr/>
            <p:nvPr/>
          </p:nvSpPr>
          <p:spPr>
            <a:xfrm>
              <a:off x="10431379" y="3340768"/>
              <a:ext cx="348916" cy="3296653"/>
            </a:xfrm>
            <a:prstGeom prst="righ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745958" y="3256547"/>
              <a:ext cx="296779" cy="3344779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0158" y="461500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메시지</a:t>
            </a:r>
            <a:endParaRPr lang="en-US" altLang="ko-KR" sz="1400" dirty="0" smtClean="0"/>
          </a:p>
          <a:p>
            <a:r>
              <a:rPr lang="ko-KR" altLang="en-US" sz="1400" dirty="0" smtClean="0"/>
              <a:t>자동분류 규칙</a:t>
            </a:r>
            <a:endParaRPr lang="en-US" altLang="ko-KR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72120" y="6471850"/>
            <a:ext cx="1830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RabbitMQ</a:t>
            </a:r>
            <a:r>
              <a:rPr lang="en-US" altLang="ko-KR" sz="1050" dirty="0" smtClean="0"/>
              <a:t> Exchange </a:t>
            </a:r>
            <a:r>
              <a:rPr lang="ko-KR" altLang="en-US" sz="1050" dirty="0" smtClean="0"/>
              <a:t>정보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7618864" y="6471850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en-US" altLang="ko-KR" sz="1050" dirty="0" err="1" smtClean="0"/>
              <a:t>RabbitMQ</a:t>
            </a:r>
            <a:r>
              <a:rPr lang="en-US" altLang="ko-KR" sz="1050" dirty="0" smtClean="0"/>
              <a:t> Queue </a:t>
            </a:r>
            <a:r>
              <a:rPr lang="ko-KR" altLang="en-US" sz="1050" dirty="0" smtClean="0"/>
              <a:t>정보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13" name="오른쪽 화살표 12"/>
          <p:cNvSpPr/>
          <p:nvPr/>
        </p:nvSpPr>
        <p:spPr>
          <a:xfrm>
            <a:off x="6310313" y="4043947"/>
            <a:ext cx="978408" cy="4846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규칙에 따라 각 </a:t>
            </a:r>
            <a:r>
              <a:rPr lang="en-US" altLang="ko-KR" sz="700" dirty="0" smtClean="0">
                <a:solidFill>
                  <a:schemeClr val="tx1"/>
                </a:solidFill>
              </a:rPr>
              <a:t>Queue</a:t>
            </a:r>
            <a:r>
              <a:rPr lang="ko-KR" altLang="en-US" sz="700" dirty="0" smtClean="0">
                <a:solidFill>
                  <a:schemeClr val="tx1"/>
                </a:solidFill>
              </a:rPr>
              <a:t>에 적재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5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동작구조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498601"/>
            <a:ext cx="11663363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타원 8"/>
          <p:cNvSpPr/>
          <p:nvPr/>
        </p:nvSpPr>
        <p:spPr>
          <a:xfrm>
            <a:off x="386080" y="402907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662920" y="4034156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3218" y="6529707"/>
            <a:ext cx="65404" cy="65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" y="6438405"/>
            <a:ext cx="321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모든 </a:t>
            </a:r>
            <a:r>
              <a:rPr lang="en-US" altLang="ko-KR" sz="1000" dirty="0" smtClean="0"/>
              <a:t>Client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Publisher</a:t>
            </a:r>
            <a:r>
              <a:rPr lang="ko-KR" altLang="en-US" sz="1000" dirty="0" smtClean="0"/>
              <a:t>이자 </a:t>
            </a:r>
            <a:r>
              <a:rPr lang="en-US" altLang="ko-KR" sz="1000" dirty="0" smtClean="0"/>
              <a:t>Consumer</a:t>
            </a:r>
            <a:r>
              <a:rPr lang="ko-KR" altLang="en-US" sz="1000" dirty="0" smtClean="0"/>
              <a:t>가 될 수 있음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서버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webOS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아두이노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안드로이드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33695" y="4205294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With</a:t>
            </a:r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RoutingKey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아두이노측에서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Consume </a:t>
            </a:r>
            <a:r>
              <a:rPr lang="ko-KR" altLang="en-US" dirty="0" err="1" smtClean="0"/>
              <a:t>진행종료시</a:t>
            </a:r>
            <a:r>
              <a:rPr lang="ko-KR" altLang="en-US" dirty="0" smtClean="0"/>
              <a:t> 설정내용이 변동되는 문제 수정 필요 </a:t>
            </a:r>
            <a:r>
              <a:rPr lang="en-US" altLang="ko-KR" dirty="0" smtClean="0"/>
              <a:t>(MQTT-Plugin </a:t>
            </a:r>
            <a:r>
              <a:rPr lang="ko-KR" altLang="en-US" dirty="0" smtClean="0"/>
              <a:t>옵션 설정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QoS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서비스품질</a:t>
            </a:r>
            <a:r>
              <a:rPr lang="en-US" altLang="ko-KR" dirty="0" smtClean="0"/>
              <a:t>)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에 따른 동작속도 및 안정성 비교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기기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, Android)</a:t>
            </a:r>
            <a:r>
              <a:rPr lang="ko-KR" altLang="en-US" dirty="0" smtClean="0"/>
              <a:t>로 부터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관련 내용을 전달받아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수정하는 프로그램 작성</a:t>
            </a:r>
            <a:endParaRPr lang="ko-KR" alt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2" y="791715"/>
            <a:ext cx="403446" cy="4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en-US" altLang="ko-KR" dirty="0" smtClean="0"/>
              <a:t>(DB)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7" b="69620"/>
          <a:stretch/>
        </p:blipFill>
        <p:spPr bwMode="auto">
          <a:xfrm>
            <a:off x="925513" y="2432050"/>
            <a:ext cx="4628481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5"/>
          <a:stretch/>
        </p:blipFill>
        <p:spPr bwMode="auto">
          <a:xfrm>
            <a:off x="925513" y="4870450"/>
            <a:ext cx="4628481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6" b="33671"/>
          <a:stretch/>
        </p:blipFill>
        <p:spPr bwMode="auto">
          <a:xfrm>
            <a:off x="925512" y="3644900"/>
            <a:ext cx="4628481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6750" y="3825359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자주 변경되는 데이터 저장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스마트홈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현상태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센서 정보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6750" y="2580759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참조용 데이터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계정명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스케쥴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사용자별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UI/UX </a:t>
            </a:r>
            <a:r>
              <a:rPr lang="ko-KR" altLang="en-US" dirty="0" smtClean="0">
                <a:sym typeface="Wingdings" pitchFamily="2" charset="2"/>
              </a:rPr>
              <a:t>정보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750" y="5022334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얼굴인식용 사진 데이터 저장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해당 기반으로 모델 구성</a:t>
            </a:r>
            <a:endParaRPr lang="ko-KR" altLang="en-US" dirty="0"/>
          </a:p>
        </p:txBody>
      </p:sp>
      <p:pic>
        <p:nvPicPr>
          <p:cNvPr id="4100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Authentication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61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사용자의 </a:t>
            </a:r>
            <a:r>
              <a:rPr lang="en-US" altLang="ko-KR" dirty="0" smtClean="0"/>
              <a:t>ID(Email)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PW, UID</a:t>
            </a:r>
            <a:r>
              <a:rPr lang="ko-KR" altLang="en-US" dirty="0" smtClean="0"/>
              <a:t>를 암호화하여 관리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25053"/>
            <a:ext cx="10377628" cy="4798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user_account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43931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</a:t>
                      </a:r>
                      <a:r>
                        <a:rPr lang="ko-KR" altLang="en-US" b="1" baseline="0" dirty="0" smtClean="0"/>
                        <a:t> </a:t>
                      </a:r>
                      <a:r>
                        <a:rPr lang="en-US" altLang="ko-KR" b="1" baseline="0" dirty="0" smtClean="0"/>
                        <a:t>(</a:t>
                      </a:r>
                      <a:r>
                        <a:rPr lang="ko-KR" altLang="en-US" b="1" baseline="0" dirty="0" smtClean="0"/>
                        <a:t>암시적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 smtClean="0">
                <a:solidFill>
                  <a:srgbClr val="00B0F0"/>
                </a:solidFill>
              </a:rPr>
              <a:t>→</a:t>
            </a:r>
            <a:endParaRPr lang="en-US" altLang="ko-KR" sz="1100" b="1" dirty="0" smtClean="0">
              <a:solidFill>
                <a:srgbClr val="00B0F0"/>
              </a:solidFill>
            </a:endParaRPr>
          </a:p>
          <a:p>
            <a:r>
              <a:rPr lang="en-US" altLang="ko-KR" sz="1100" b="1" dirty="0" smtClean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7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uiux_preset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35419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UID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String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각 사용자의 고유코드</a:t>
                      </a:r>
                      <a:endParaRPr lang="en-US" altLang="ko-KR" sz="1400" b="1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ui_mode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ux_mode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사용자의 사용패턴에 따른 </a:t>
                      </a:r>
                      <a:r>
                        <a:rPr lang="en-US" altLang="ko-KR" dirty="0" err="1" smtClean="0"/>
                        <a:t>ux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모드를 저장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92" y="294640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903448" y="3780333"/>
            <a:ext cx="0" cy="11726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FireStore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schedule_mode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56830"/>
              </p:ext>
            </p:extLst>
          </p:nvPr>
        </p:nvGraphicFramePr>
        <p:xfrm>
          <a:off x="968798" y="1936746"/>
          <a:ext cx="9970850" cy="454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629"/>
                <a:gridCol w="2068897"/>
                <a:gridCol w="6066324"/>
              </a:tblGrid>
              <a:tr h="30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필드명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타입 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암시적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설명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 지정</a:t>
                      </a:r>
                      <a:endParaRPr lang="en-US" altLang="ko-KR" sz="1200" b="1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String(-)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각 사용자의 고유코드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작업인지 구분 </a:t>
                      </a:r>
                      <a:r>
                        <a:rPr lang="en-US" altLang="ko-KR" sz="1200" dirty="0" smtClean="0"/>
                        <a:t>(once/</a:t>
                      </a:r>
                      <a:r>
                        <a:rPr lang="en-US" altLang="ko-KR" sz="1200" dirty="0" err="1" smtClean="0"/>
                        <a:t>repet</a:t>
                      </a:r>
                      <a:r>
                        <a:rPr lang="en-US" altLang="ko-KR" sz="1200" dirty="0" smtClean="0"/>
                        <a:t>/mode)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Active_date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단발성 작업의 동작시간을 설정함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Enabled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Bool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예약됨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Daysofweek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요일지정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일월화수목금토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Start_time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반복작업의 시작 시간 지정 </a:t>
                      </a:r>
                      <a:r>
                        <a:rPr lang="en-US" altLang="ko-KR" sz="1200" dirty="0" smtClean="0"/>
                        <a:t>ex)12</a:t>
                      </a:r>
                      <a:r>
                        <a:rPr lang="ko-KR" altLang="en-US" sz="1200" dirty="0" smtClean="0"/>
                        <a:t>시</a:t>
                      </a:r>
                      <a:r>
                        <a:rPr lang="en-US" altLang="ko-KR" sz="1200" dirty="0" smtClean="0"/>
                        <a:t>05</a:t>
                      </a:r>
                      <a:r>
                        <a:rPr lang="ko-KR" altLang="en-US" sz="1200" dirty="0" err="1" smtClean="0"/>
                        <a:t>분시작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-&gt; 1205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Devcie_aircon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strike="sngStrike" baseline="0" dirty="0" smtClean="0"/>
                        <a:t>설정온도</a:t>
                      </a:r>
                      <a:r>
                        <a:rPr lang="en-US" altLang="ko-KR" sz="1200" strike="sngStrike" baseline="0" dirty="0" smtClean="0"/>
                        <a:t>(number)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풍량</a:t>
                      </a:r>
                      <a:r>
                        <a:rPr lang="en-US" altLang="ko-KR" sz="1200" baseline="0" dirty="0" smtClean="0"/>
                        <a:t>(number:0~100)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Device_light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, number, String)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동작여부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밝기</a:t>
                      </a:r>
                      <a:r>
                        <a:rPr lang="en-US" altLang="ko-KR" sz="1200" dirty="0" smtClean="0"/>
                        <a:t>(number:0~100), </a:t>
                      </a:r>
                      <a:r>
                        <a:rPr lang="ko-KR" altLang="en-US" sz="1200" dirty="0" smtClean="0"/>
                        <a:t>색상</a:t>
                      </a:r>
                      <a:r>
                        <a:rPr lang="en-US" altLang="ko-KR" sz="1200" dirty="0" smtClean="0"/>
                        <a:t>(string), </a:t>
                      </a:r>
                      <a:r>
                        <a:rPr lang="ko-KR" altLang="en-US" sz="1200" dirty="0" smtClean="0"/>
                        <a:t>동작모드</a:t>
                      </a:r>
                      <a:r>
                        <a:rPr lang="en-US" altLang="ko-KR" sz="1200" dirty="0" smtClean="0"/>
                        <a:t>(String)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Device_gas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85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Device_window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Array 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열림닫힘여부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Bool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719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모드들을 기억함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5532" y="2296160"/>
            <a:ext cx="1398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Document ID </a:t>
            </a:r>
            <a:r>
              <a:rPr lang="ko-KR" altLang="en-US" sz="1100" b="1" dirty="0">
                <a:solidFill>
                  <a:srgbClr val="00B0F0"/>
                </a:solidFill>
              </a:rPr>
              <a:t>→</a:t>
            </a:r>
            <a:endParaRPr lang="en-US" altLang="ko-KR" sz="1100" b="1" dirty="0">
              <a:solidFill>
                <a:srgbClr val="00B0F0"/>
              </a:solidFill>
            </a:endParaRPr>
          </a:p>
          <a:p>
            <a:r>
              <a:rPr lang="en-US" altLang="ko-KR" sz="1100" b="1" dirty="0">
                <a:solidFill>
                  <a:srgbClr val="00B0F0"/>
                </a:solidFill>
              </a:rPr>
              <a:t>(Collection Name)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4480" y="648208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동작시</a:t>
            </a:r>
            <a:r>
              <a:rPr lang="ko-KR" altLang="en-US" dirty="0" smtClean="0"/>
              <a:t> 상관없음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은 그냥 값을 </a:t>
            </a:r>
            <a:r>
              <a:rPr lang="ko-KR" altLang="en-US" dirty="0" err="1" smtClean="0"/>
              <a:t>안넘겨주면됨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3448" y="4953000"/>
            <a:ext cx="0" cy="1529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03448" y="3389630"/>
            <a:ext cx="0" cy="390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36234" y="3390086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smtClean="0"/>
              <a:t>once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-36234" y="4158842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type</a:t>
            </a:r>
            <a:r>
              <a:rPr lang="ko-KR" altLang="en-US" sz="1100" dirty="0" smtClean="0"/>
              <a:t>이</a:t>
            </a:r>
            <a:endParaRPr lang="en-US" altLang="ko-KR" sz="1100" dirty="0" smtClean="0"/>
          </a:p>
          <a:p>
            <a:r>
              <a:rPr lang="en-US" altLang="ko-KR" sz="1100" dirty="0" err="1" smtClean="0"/>
              <a:t>repet</a:t>
            </a:r>
            <a:r>
              <a:rPr lang="ko-KR" altLang="en-US" sz="1100" dirty="0" smtClean="0"/>
              <a:t>인 경우</a:t>
            </a:r>
            <a:endParaRPr lang="ko-KR" altLang="en-US" sz="1100" dirty="0"/>
          </a:p>
        </p:txBody>
      </p:sp>
      <p:pic>
        <p:nvPicPr>
          <p:cNvPr id="12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Storage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사용자의 얼굴인식을 위한 사진을 보관하는 저장소</a:t>
            </a:r>
            <a:endParaRPr lang="en-US" altLang="ko-KR" dirty="0" smtClean="0"/>
          </a:p>
        </p:txBody>
      </p:sp>
      <p:pic>
        <p:nvPicPr>
          <p:cNvPr id="6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9" y="2984908"/>
            <a:ext cx="5450362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99" y="2239484"/>
            <a:ext cx="4508501" cy="3920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6300712" y="3856300"/>
            <a:ext cx="793748" cy="34319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250" y="4902200"/>
            <a:ext cx="0" cy="558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2200" y="5467350"/>
            <a:ext cx="33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사용자의 </a:t>
            </a:r>
            <a:r>
              <a:rPr lang="en-US" altLang="ko-KR" sz="1200" dirty="0" smtClean="0"/>
              <a:t>UID</a:t>
            </a:r>
            <a:r>
              <a:rPr lang="ko-KR" altLang="en-US" sz="1200" dirty="0" smtClean="0"/>
              <a:t>와 동일한 폴더에 사진을 저장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8199" y="6159500"/>
            <a:ext cx="4536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해당 사진들을 기반으로 학습시킨 모델을 </a:t>
            </a:r>
            <a:r>
              <a:rPr lang="ko-KR" altLang="en-US" sz="1200" dirty="0" err="1" smtClean="0"/>
              <a:t>얼굴인식시</a:t>
            </a:r>
            <a:r>
              <a:rPr lang="ko-KR" altLang="en-US" sz="1200" dirty="0" smtClean="0"/>
              <a:t> 사용함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30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 </a:t>
            </a:r>
            <a:r>
              <a:rPr lang="en-US" altLang="ko-KR" dirty="0" smtClean="0"/>
              <a:t>(80%)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(95%)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얼굴인식 카메라 측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클라이언트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(90%)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 및 서버 연동 </a:t>
            </a:r>
            <a:r>
              <a:rPr lang="en-US" altLang="ko-KR" dirty="0" smtClean="0"/>
              <a:t>(85%)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8" y="1943366"/>
            <a:ext cx="6841012" cy="4624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853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센싱값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현상태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7643" y="5708699"/>
            <a:ext cx="3358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스마트홈의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현상태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4284" y="2311449"/>
            <a:ext cx="22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각 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센싱값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저장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4468" y="2612359"/>
            <a:ext cx="326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</a:rPr>
              <a:t>스마트홈의</a:t>
            </a:r>
            <a:r>
              <a:rPr lang="ko-KR" altLang="en-US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온습도</a:t>
            </a:r>
            <a:r>
              <a:rPr lang="ko-KR" altLang="en-US" sz="1400" dirty="0" smtClean="0">
                <a:solidFill>
                  <a:srgbClr val="0070C0"/>
                </a:solidFill>
              </a:rPr>
              <a:t> 및 빗물감지 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9965" y="3849160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날씨 </a:t>
            </a:r>
            <a:r>
              <a:rPr lang="en-US" altLang="ko-KR" sz="1400" dirty="0" smtClean="0">
                <a:solidFill>
                  <a:srgbClr val="0070C0"/>
                </a:solidFill>
              </a:rPr>
              <a:t>API</a:t>
            </a:r>
            <a:r>
              <a:rPr lang="ko-KR" altLang="en-US" sz="1400" dirty="0" smtClean="0">
                <a:solidFill>
                  <a:srgbClr val="0070C0"/>
                </a:solidFill>
              </a:rPr>
              <a:t>를 통해 얻은 외부 날씨 정보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pic>
        <p:nvPicPr>
          <p:cNvPr id="15" name="Picture 4" descr="Firebase Developers – Mediu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5" r="12699" b="3195"/>
          <a:stretch/>
        </p:blipFill>
        <p:spPr bwMode="auto">
          <a:xfrm>
            <a:off x="354132" y="687121"/>
            <a:ext cx="445784" cy="58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58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측 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</a:t>
            </a:r>
            <a:r>
              <a:rPr lang="ko-KR" altLang="en-US" dirty="0" err="1"/>
              <a:t>캠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로지텍</a:t>
            </a:r>
            <a:r>
              <a:rPr lang="ko-KR" altLang="en-US" dirty="0" smtClean="0"/>
              <a:t> </a:t>
            </a:r>
            <a:r>
              <a:rPr lang="en-US" altLang="ko-KR" dirty="0" smtClean="0"/>
              <a:t>C310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스트리밍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: UV4L</a:t>
            </a:r>
            <a:r>
              <a:rPr lang="ko-KR" altLang="en-US" dirty="0" smtClean="0"/>
              <a:t>을 이용한 웹 </a:t>
            </a:r>
            <a:r>
              <a:rPr lang="ko-KR" altLang="en-US" dirty="0" err="1" smtClean="0"/>
              <a:t>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openVPN</a:t>
            </a:r>
            <a:r>
              <a:rPr lang="ko-KR" altLang="en-US" dirty="0" smtClean="0"/>
              <a:t>을 이용하여 서버에서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관계없이 접속가능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자동으로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점멸함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얼굴인식률 개선을 위한 밝기조절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20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측 기기 구성</a:t>
            </a:r>
            <a:endParaRPr lang="ko-KR" altLang="en-US" dirty="0"/>
          </a:p>
        </p:txBody>
      </p:sp>
      <p:pic>
        <p:nvPicPr>
          <p:cNvPr id="16386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6551" y="2200481"/>
            <a:ext cx="1137600" cy="109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Logitech C310 HD Webcam 960-000585 B&amp;amp;H Photo Vide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8949" y="4758438"/>
            <a:ext cx="1241381" cy="12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ow to quickly deploy an OpenVPN server - TechRepublic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7106" y="4822950"/>
            <a:ext cx="1155330" cy="106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igh Quality White LED Strip Constant Voltage AcuVivid™ 5500K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52068">
            <a:off x="10539260" y="4774906"/>
            <a:ext cx="1208446" cy="120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Arduino Light Sensors | Into Robotics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8279" y="2126830"/>
            <a:ext cx="1258790" cy="12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RabbitMQ Logo PNG Transparent &amp;amp; SVG Vector - Freebie Suppl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" y="2226602"/>
            <a:ext cx="985445" cy="10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522436" y="2829600"/>
            <a:ext cx="314211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65568" y="220048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MQTT </a:t>
            </a:r>
            <a:r>
              <a:rPr lang="ko-KR" altLang="en-US" sz="1600" dirty="0" smtClean="0"/>
              <a:t>메시지 전달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얼굴인식 시작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5961600" y="2576673"/>
            <a:ext cx="422141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15053" y="2031204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</a:t>
            </a:r>
            <a:r>
              <a:rPr lang="ko-KR" altLang="en-US" sz="1600" dirty="0" err="1" smtClean="0"/>
              <a:t>밝기값</a:t>
            </a:r>
            <a:r>
              <a:rPr lang="ko-KR" altLang="en-US" sz="1600" dirty="0" smtClean="0"/>
              <a:t> 전달</a:t>
            </a:r>
            <a:endParaRPr lang="ko-KR" altLang="en-US" sz="1600" dirty="0"/>
          </a:p>
        </p:txBody>
      </p:sp>
      <p:cxnSp>
        <p:nvCxnSpPr>
          <p:cNvPr id="19" name="꺾인 연결선 18"/>
          <p:cNvCxnSpPr/>
          <p:nvPr/>
        </p:nvCxnSpPr>
        <p:spPr>
          <a:xfrm>
            <a:off x="6069600" y="2894400"/>
            <a:ext cx="4113411" cy="2484729"/>
          </a:xfrm>
          <a:prstGeom prst="bentConnector3">
            <a:avLst>
              <a:gd name="adj1" fmla="val 75030"/>
            </a:avLst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97666" y="482295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LED ON/OFF</a:t>
            </a:r>
            <a:endParaRPr lang="ko-KR" altLang="en-US" sz="1600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12" y="4273298"/>
            <a:ext cx="2185988" cy="177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 flipH="1">
            <a:off x="5156249" y="5379129"/>
            <a:ext cx="1870592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3991" y="49085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영상 </a:t>
            </a:r>
            <a:r>
              <a:rPr lang="ko-KR" altLang="en-US" sz="1600" dirty="0" err="1" smtClean="0"/>
              <a:t>스트리밍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09636" y="47584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서버에서</a:t>
            </a:r>
            <a:endParaRPr lang="en-US" altLang="ko-KR" sz="1600" dirty="0" smtClean="0"/>
          </a:p>
          <a:p>
            <a:r>
              <a:rPr lang="ko-KR" altLang="en-US" sz="1600" dirty="0" smtClean="0"/>
              <a:t>영상접</a:t>
            </a:r>
            <a:r>
              <a:rPr lang="ko-KR" altLang="en-US" sz="1600" dirty="0"/>
              <a:t>근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522437" y="5379129"/>
            <a:ext cx="124956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048" y="3288450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RabbitMQ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23728" y="3305499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카메라측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라즈비안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51078" y="334579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조도센서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14333" y="5608530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[LED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스트랩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91326" y="613279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웹캠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C310]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36061" y="614669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[WEB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스트리밍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9298" y="613279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openVPN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pic>
        <p:nvPicPr>
          <p:cNvPr id="28" name="Picture 4" descr="Vector Camera Icon, Camera Icons, Camera Clipart, Camera PNG and Vector  with Transparent Background for Free 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t="22891" r="12344" b="22943"/>
          <a:stretch/>
        </p:blipFill>
        <p:spPr bwMode="auto">
          <a:xfrm>
            <a:off x="363326" y="806400"/>
            <a:ext cx="477825" cy="3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인증서를 통해 자동으로 </a:t>
            </a:r>
            <a:r>
              <a:rPr lang="en-US" altLang="ko-KR" dirty="0" smtClean="0"/>
              <a:t>VPN</a:t>
            </a:r>
            <a:r>
              <a:rPr lang="ko-KR" altLang="en-US" dirty="0" smtClean="0"/>
              <a:t>에 접속하도록 프로그램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부팅시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Queue</a:t>
            </a:r>
            <a:r>
              <a:rPr lang="ko-KR" altLang="en-US" dirty="0" smtClean="0"/>
              <a:t>에 접근하도록 수정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72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얼굴인식 구현 및 서버연동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를 이용하여 얼굴인식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UV4L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통해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되는 영상을 불러와서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VPN </a:t>
            </a:r>
            <a:r>
              <a:rPr lang="ko-KR" altLang="en-US" dirty="0" smtClean="0"/>
              <a:t>구성을 </a:t>
            </a:r>
            <a:r>
              <a:rPr lang="ko-KR" altLang="en-US" dirty="0" smtClean="0"/>
              <a:t>통해 </a:t>
            </a:r>
            <a:r>
              <a:rPr lang="en-US" altLang="ko-KR" dirty="0" smtClean="0"/>
              <a:t>UV4L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기기로 직접 연결</a:t>
            </a: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얼굴인식 테스트</a:t>
            </a: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9" y="3564000"/>
            <a:ext cx="4391367" cy="2901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특정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초 이상 인식될 경우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만약 일정시간이상 인식을 실패할 경우 작업 취소</a:t>
            </a:r>
            <a:endParaRPr lang="ko-KR" altLang="en-US" dirty="0"/>
          </a:p>
        </p:txBody>
      </p:sp>
      <p:pic>
        <p:nvPicPr>
          <p:cNvPr id="21509" name="Picture 5" descr="File:Sample User Icon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269" y="3758398"/>
            <a:ext cx="1737625" cy="17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5875200" y="4824000"/>
            <a:ext cx="1584000" cy="525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15359" y="5349600"/>
            <a:ext cx="391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[UID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]</a:t>
            </a:r>
          </a:p>
          <a:p>
            <a:pPr algn="ctr"/>
            <a:r>
              <a:rPr lang="en-US" altLang="ko-KR" dirty="0" smtClean="0"/>
              <a:t>dcsE1Q8BPXSpqiFfWFp1WKb2GZR2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10400" y="447332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얼굴인식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성공시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차량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부터 얼굴인식 요청을 받는 연동 테스트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얼굴인식 처리속도가 매</a:t>
            </a:r>
            <a:r>
              <a:rPr lang="en-US" altLang="ko-KR" dirty="0" smtClean="0"/>
              <a:t>~</a:t>
            </a:r>
            <a:r>
              <a:rPr lang="ko-KR" altLang="en-US" dirty="0" smtClean="0"/>
              <a:t>우 느림 </a:t>
            </a:r>
            <a:r>
              <a:rPr lang="en-US" altLang="ko-KR" dirty="0" smtClean="0"/>
              <a:t>!! (30</a:t>
            </a:r>
            <a:r>
              <a:rPr lang="ko-KR" altLang="en-US" dirty="0" smtClean="0"/>
              <a:t>초 </a:t>
            </a:r>
            <a:r>
              <a:rPr lang="en-US" altLang="ko-KR" dirty="0" smtClean="0"/>
              <a:t>+)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14340" name="Picture 4" descr="Media Kit - OpenC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8" y="791714"/>
            <a:ext cx="461802" cy="42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8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처리서버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라즈비안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/>
              <a:t>브로커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RabbitMQ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DataBase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파이어베이스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301750" y="1524000"/>
            <a:ext cx="9488348" cy="5259070"/>
            <a:chOff x="1301750" y="12700"/>
            <a:chExt cx="9488348" cy="68770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902" y="31750"/>
              <a:ext cx="9388196" cy="6858000"/>
            </a:xfrm>
            <a:prstGeom prst="rect">
              <a:avLst/>
            </a:prstGeom>
          </p:spPr>
        </p:pic>
        <p:sp>
          <p:nvSpPr>
            <p:cNvPr id="2" name="L 도형 1"/>
            <p:cNvSpPr/>
            <p:nvPr/>
          </p:nvSpPr>
          <p:spPr>
            <a:xfrm flipV="1">
              <a:off x="1301750" y="12700"/>
              <a:ext cx="6203950" cy="3136900"/>
            </a:xfrm>
            <a:prstGeom prst="corner">
              <a:avLst>
                <a:gd name="adj1" fmla="val 34008"/>
                <a:gd name="adj2" fmla="val 43449"/>
              </a:avLst>
            </a:prstGeom>
            <a:noFill/>
            <a:ln w="381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14450" y="25400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C000"/>
                  </a:solidFill>
                </a:rPr>
                <a:t>VPN</a:t>
              </a:r>
              <a:endParaRPr lang="ko-KR" altLang="en-US" sz="12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H="1">
              <a:off x="4505325" y="4165600"/>
              <a:ext cx="18129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4533900" y="3035300"/>
              <a:ext cx="0" cy="11303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41636" y="3722985"/>
              <a:ext cx="1063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200" b="1" dirty="0" err="1" smtClean="0"/>
                <a:t>RealTimeDB</a:t>
              </a:r>
              <a:endParaRPr lang="en-US" altLang="ko-KR" sz="1200" b="1" dirty="0" smtClean="0"/>
            </a:p>
            <a:p>
              <a:pPr algn="r"/>
              <a:r>
                <a:rPr lang="ko-KR" altLang="en-US" sz="1200" b="1" dirty="0" smtClean="0"/>
                <a:t>업데이</a:t>
              </a:r>
              <a:r>
                <a:rPr lang="ko-KR" altLang="en-US" sz="1200" b="1" dirty="0"/>
                <a:t>트</a:t>
              </a:r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 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 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openVPN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얼굴인식용 </a:t>
            </a:r>
            <a:r>
              <a:rPr lang="ko-KR" altLang="en-US" dirty="0" err="1" smtClean="0"/>
              <a:t>카메라측과</a:t>
            </a:r>
            <a:r>
              <a:rPr lang="ko-KR" altLang="en-US" dirty="0" smtClean="0"/>
              <a:t> 직접연결을 위함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상황별</a:t>
            </a:r>
            <a:r>
              <a:rPr lang="ko-KR" altLang="en-US" dirty="0" smtClean="0"/>
              <a:t> 처리 프로그램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통한 실시간 날씨를 확인하는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MQTT </a:t>
            </a:r>
            <a:r>
              <a:rPr lang="ko-KR" altLang="en-US" dirty="0" err="1"/>
              <a:t>메세지별</a:t>
            </a:r>
            <a:r>
              <a:rPr lang="ko-KR" altLang="en-US" dirty="0"/>
              <a:t> 처리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값 확인 및 업데이트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oepnCV</a:t>
            </a:r>
            <a:r>
              <a:rPr lang="ko-KR" altLang="en-US" dirty="0" smtClean="0"/>
              <a:t>를 통한 얼굴인식 진행 </a:t>
            </a:r>
            <a:r>
              <a:rPr lang="en-US" altLang="ko-KR" sz="1400" dirty="0" smtClean="0">
                <a:sym typeface="Wingdings" pitchFamily="2" charset="2"/>
              </a:rPr>
              <a:t>(  </a:t>
            </a:r>
            <a:r>
              <a:rPr lang="ko-KR" altLang="en-US" sz="1400" dirty="0" smtClean="0">
                <a:sym typeface="Wingdings" pitchFamily="2" charset="2"/>
              </a:rPr>
              <a:t>다른 장에서 다룸</a:t>
            </a:r>
            <a:r>
              <a:rPr lang="en-US" altLang="ko-KR" sz="1400" dirty="0" smtClean="0">
                <a:sym typeface="Wingdings" pitchFamily="2" charset="2"/>
              </a:rPr>
              <a:t>)</a:t>
            </a:r>
            <a:endParaRPr lang="en-US" altLang="ko-KR" sz="1400" dirty="0" smtClean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openVPN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얼굴인식용 </a:t>
            </a:r>
            <a:r>
              <a:rPr lang="ko-KR" altLang="en-US" dirty="0" err="1" smtClean="0"/>
              <a:t>카메라측과</a:t>
            </a:r>
            <a:r>
              <a:rPr lang="ko-KR" altLang="en-US" dirty="0" smtClean="0"/>
              <a:t> 안전한 직접연결을 위하여 </a:t>
            </a:r>
            <a:r>
              <a:rPr lang="en-US" altLang="ko-KR" dirty="0" smtClean="0"/>
              <a:t>VPN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10.8.0.n </a:t>
            </a:r>
            <a:r>
              <a:rPr lang="ko-KR" altLang="en-US" dirty="0" smtClean="0"/>
              <a:t>대역에 각 </a:t>
            </a:r>
            <a:r>
              <a:rPr lang="ko-KR" altLang="en-US" dirty="0" err="1" smtClean="0"/>
              <a:t>기기별</a:t>
            </a:r>
            <a:r>
              <a:rPr lang="ko-KR" altLang="en-US" dirty="0" smtClean="0"/>
              <a:t> 고정된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를 부여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인증서 기준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10.8.0.1 : Server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10.8.0.2 : Camera Device</a:t>
            </a:r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00" y="3722740"/>
            <a:ext cx="4075199" cy="274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" t="83036" r="50012" b="8482"/>
          <a:stretch/>
        </p:blipFill>
        <p:spPr bwMode="auto">
          <a:xfrm>
            <a:off x="2572383" y="5873750"/>
            <a:ext cx="3867318" cy="46793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366800" y="5946109"/>
            <a:ext cx="1993900" cy="32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585750" y="6125829"/>
            <a:ext cx="7245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1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날씨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Open Weather Map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통하여 실시간 날씨 데이터 수집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수집한 데이터를 실시</a:t>
            </a:r>
            <a:r>
              <a:rPr lang="ko-KR" altLang="en-US" dirty="0"/>
              <a:t>간</a:t>
            </a:r>
            <a:r>
              <a:rPr lang="en-US" altLang="ko-KR" dirty="0" smtClean="0"/>
              <a:t> DB</a:t>
            </a:r>
            <a:r>
              <a:rPr lang="ko-KR" altLang="en-US" dirty="0" smtClean="0"/>
              <a:t>에 업데이트하여 다른 기기에 공유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6" y="3751200"/>
            <a:ext cx="3195099" cy="248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 descr="https://postfiles.pstatic.net/MjAyMTA4MTRfMjE0/MDAxNjI4ODcwNjQxODYw.15Drmy82CGKxQuxDpT9ckDawGVuJcVsClwGMEeUZVk8g.n6GRMyV_RNq7Nfl4EAyuucswyyPIjAVjgpRH6I2hxNgg.PNG.chgy2131/image.png?type=w9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732" y="3751200"/>
            <a:ext cx="2350190" cy="24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14" y="4374957"/>
            <a:ext cx="2744638" cy="1401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38444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503205" y="4993200"/>
            <a:ext cx="11413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3333" y="625680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[API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요청 프로그램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840" y="6256800"/>
            <a:ext cx="2289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openweathermap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 Server]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5499" y="624960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ko-KR" sz="1400" dirty="0" err="1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2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 </a:t>
            </a:r>
            <a:r>
              <a:rPr lang="ko-KR" altLang="en-US" dirty="0" err="1" smtClean="0"/>
              <a:t>메세지별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</a:t>
            </a:r>
            <a:endParaRPr lang="en-US" altLang="ko-KR" dirty="0" smtClean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5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및 개선방향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스마트홈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측에 전달되는 명령을 확인하여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동작들이 정상적으로 수행되었는지 체크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Picture 2" descr="라즈베리 파이 관련 레퍼런스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463" y="762914"/>
            <a:ext cx="454487" cy="4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907</Words>
  <Application>Microsoft Office PowerPoint</Application>
  <PresentationFormat>사용자 지정</PresentationFormat>
  <Paragraphs>194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webOS 공모전 개발현황</vt:lpstr>
      <vt:lpstr>업무분담</vt:lpstr>
      <vt:lpstr>서버 구축</vt:lpstr>
      <vt:lpstr>서버 구축 - 네트워크 구성 목록</vt:lpstr>
      <vt:lpstr>처리 서버</vt:lpstr>
      <vt:lpstr>openVPN 서버</vt:lpstr>
      <vt:lpstr>날씨 API</vt:lpstr>
      <vt:lpstr>MQTT 메세지별 처리</vt:lpstr>
      <vt:lpstr>계획 및 개선방향</vt:lpstr>
      <vt:lpstr>MQTT Broker</vt:lpstr>
      <vt:lpstr>항목구성</vt:lpstr>
      <vt:lpstr>동작구조</vt:lpstr>
      <vt:lpstr>계획 및 개선방향</vt:lpstr>
      <vt:lpstr>파이어베이스(DB)</vt:lpstr>
      <vt:lpstr>Authentication</vt:lpstr>
      <vt:lpstr>FireStore - user_account</vt:lpstr>
      <vt:lpstr>FireStore - uiux_preset</vt:lpstr>
      <vt:lpstr>FireStore - schedule_mode</vt:lpstr>
      <vt:lpstr>Storage</vt:lpstr>
      <vt:lpstr>RealTime DB</vt:lpstr>
      <vt:lpstr>계획 및 개선방향</vt:lpstr>
      <vt:lpstr>카메라 측 기기</vt:lpstr>
      <vt:lpstr>카메라 측 기기 구성</vt:lpstr>
      <vt:lpstr>계획 및 개선방향</vt:lpstr>
      <vt:lpstr>얼굴인식 구현 및 서버연동</vt:lpstr>
      <vt:lpstr>얼굴인식 테스트</vt:lpstr>
      <vt:lpstr>계획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282</cp:revision>
  <dcterms:created xsi:type="dcterms:W3CDTF">2021-07-15T04:09:33Z</dcterms:created>
  <dcterms:modified xsi:type="dcterms:W3CDTF">2021-08-31T04:36:30Z</dcterms:modified>
</cp:coreProperties>
</file>