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79" r:id="rId6"/>
    <p:sldId id="293" r:id="rId7"/>
    <p:sldId id="292" r:id="rId8"/>
    <p:sldId id="294" r:id="rId9"/>
    <p:sldId id="295" r:id="rId10"/>
    <p:sldId id="280" r:id="rId11"/>
    <p:sldId id="283" r:id="rId12"/>
    <p:sldId id="282" r:id="rId13"/>
    <p:sldId id="284" r:id="rId14"/>
    <p:sldId id="281" r:id="rId15"/>
    <p:sldId id="273" r:id="rId16"/>
    <p:sldId id="286" r:id="rId17"/>
    <p:sldId id="274" r:id="rId18"/>
    <p:sldId id="287" r:id="rId19"/>
    <p:sldId id="277" r:id="rId20"/>
    <p:sldId id="278" r:id="rId21"/>
    <p:sldId id="288" r:id="rId22"/>
    <p:sldId id="260" r:id="rId23"/>
    <p:sldId id="290" r:id="rId24"/>
    <p:sldId id="291" r:id="rId25"/>
    <p:sldId id="289" r:id="rId26"/>
    <p:sldId id="297" r:id="rId27"/>
    <p:sldId id="296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6D53BB72-83DF-41F4-B891-26D2B603D907}">
          <p14:sldIdLst>
            <p14:sldId id="256"/>
            <p14:sldId id="257"/>
          </p14:sldIdLst>
        </p14:section>
        <p14:section name="서버구축" id="{3D613656-01FE-48A1-93F6-16AF1F5682D6}">
          <p14:sldIdLst>
            <p14:sldId id="258"/>
            <p14:sldId id="262"/>
          </p14:sldIdLst>
        </p14:section>
        <p14:section name="처리서버" id="{1908DE59-0BBD-4F6C-B709-4B842680DD30}">
          <p14:sldIdLst>
            <p14:sldId id="279"/>
            <p14:sldId id="293"/>
            <p14:sldId id="292"/>
            <p14:sldId id="294"/>
            <p14:sldId id="295"/>
          </p14:sldIdLst>
        </p14:section>
        <p14:section name="MQTT Broker" id="{B86E8F9F-36C7-4C64-9197-5FBA6426E847}">
          <p14:sldIdLst>
            <p14:sldId id="280"/>
            <p14:sldId id="283"/>
            <p14:sldId id="282"/>
            <p14:sldId id="284"/>
          </p14:sldIdLst>
        </p14:section>
        <p14:section name="파이어베이스" id="{616D0668-0961-4567-AAE5-315EEFD7FC60}">
          <p14:sldIdLst>
            <p14:sldId id="281"/>
            <p14:sldId id="273"/>
            <p14:sldId id="286"/>
            <p14:sldId id="274"/>
            <p14:sldId id="287"/>
            <p14:sldId id="277"/>
            <p14:sldId id="278"/>
            <p14:sldId id="288"/>
          </p14:sldIdLst>
        </p14:section>
        <p14:section name="얼굴인식 카메라 측" id="{1D759041-4EF5-48B4-9103-B96EA755C9A6}">
          <p14:sldIdLst>
            <p14:sldId id="260"/>
            <p14:sldId id="290"/>
            <p14:sldId id="291"/>
          </p14:sldIdLst>
        </p14:section>
        <p14:section name="얼굴인식 구현 및 서버연동" id="{68F4AF3F-11FE-4458-9BD4-4DCB843D5ACC}">
          <p14:sldIdLst>
            <p14:sldId id="289"/>
            <p14:sldId id="297"/>
            <p14:sldId id="296"/>
          </p14:sldIdLst>
        </p14:section>
        <p14:section name="기타" id="{6C2E2E8C-8C81-4E96-83CE-29FDB9931465}">
          <p14:sldIdLst/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ED7EF8-193B-49A7-991D-E0C5C26BFEB5}" v="741" dt="2021-08-31T07:36:03.499"/>
    <p1510:client id="{AB8365FB-CB7D-4086-B33F-153A0FC5910D}" v="73" dt="2021-08-31T07:49:05.8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47" autoAdjust="0"/>
    <p:restoredTop sz="94660"/>
  </p:normalViewPr>
  <p:slideViewPr>
    <p:cSldViewPr snapToGrid="0">
      <p:cViewPr>
        <p:scale>
          <a:sx n="66" d="100"/>
          <a:sy n="66" d="100"/>
        </p:scale>
        <p:origin x="-492" y="-84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712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C9453-0358-4B2E-A5E7-7F5A98A5D4D3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A0DB-5BD7-41C1-A7D7-252CB32A4B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678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C9453-0358-4B2E-A5E7-7F5A98A5D4D3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A0DB-5BD7-41C1-A7D7-252CB32A4B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565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C9453-0358-4B2E-A5E7-7F5A98A5D4D3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A0DB-5BD7-41C1-A7D7-252CB32A4B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734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C9453-0358-4B2E-A5E7-7F5A98A5D4D3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A0DB-5BD7-41C1-A7D7-252CB32A4B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553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C9453-0358-4B2E-A5E7-7F5A98A5D4D3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A0DB-5BD7-41C1-A7D7-252CB32A4B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347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C9453-0358-4B2E-A5E7-7F5A98A5D4D3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A0DB-5BD7-41C1-A7D7-252CB32A4B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56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C9453-0358-4B2E-A5E7-7F5A98A5D4D3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A0DB-5BD7-41C1-A7D7-252CB32A4B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5421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C9453-0358-4B2E-A5E7-7F5A98A5D4D3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A0DB-5BD7-41C1-A7D7-252CB32A4B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619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C9453-0358-4B2E-A5E7-7F5A98A5D4D3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A0DB-5BD7-41C1-A7D7-252CB32A4B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624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C9453-0358-4B2E-A5E7-7F5A98A5D4D3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A0DB-5BD7-41C1-A7D7-252CB32A4B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226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C9453-0358-4B2E-A5E7-7F5A98A5D4D3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A0DB-5BD7-41C1-A7D7-252CB32A4B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247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C9453-0358-4B2E-A5E7-7F5A98A5D4D3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7A0DB-5BD7-41C1-A7D7-252CB32A4BF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171450" y="1365250"/>
            <a:ext cx="118427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01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jpeg"/><Relationship Id="rId7" Type="http://schemas.openxmlformats.org/officeDocument/2006/relationships/image" Target="../media/image2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image" Target="../media/image21.jpeg"/><Relationship Id="rId9" Type="http://schemas.openxmlformats.org/officeDocument/2006/relationships/image" Target="../media/image19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webOS</a:t>
            </a:r>
            <a:r>
              <a:rPr lang="en-US" altLang="ko-KR" dirty="0"/>
              <a:t> </a:t>
            </a:r>
            <a:r>
              <a:rPr lang="ko-KR" altLang="en-US" dirty="0"/>
              <a:t>공모전 개발현황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2021.08.31 </a:t>
            </a:r>
            <a:r>
              <a:rPr lang="en-US" altLang="ko-KR" dirty="0"/>
              <a:t>- </a:t>
            </a:r>
            <a:r>
              <a:rPr lang="ko-KR" altLang="en-US" dirty="0" err="1"/>
              <a:t>최현식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2163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MQTT Broker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ea typeface="맑은 고딕"/>
              </a:rPr>
              <a:t>RabbitMQ </a:t>
            </a:r>
            <a:r>
              <a:rPr lang="en-US" altLang="ko-KR" sz="1200" dirty="0">
                <a:ea typeface="맑은 고딕"/>
              </a:rPr>
              <a:t>(AMQP 0-9-1 / MQTT 3.1.1)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ea typeface="맑은 고딕"/>
              </a:rPr>
              <a:t>사용되는 전체기기</a:t>
            </a:r>
            <a:r>
              <a:rPr lang="en-US" altLang="ko-KR" sz="1000" dirty="0">
                <a:ea typeface="맑은 고딕"/>
              </a:rPr>
              <a:t>(</a:t>
            </a:r>
            <a:r>
              <a:rPr lang="ko-KR" altLang="en-US" sz="1000" dirty="0">
                <a:ea typeface="맑은 고딕"/>
              </a:rPr>
              <a:t>서버</a:t>
            </a:r>
            <a:r>
              <a:rPr lang="en-US" altLang="ko-KR" sz="1000" dirty="0">
                <a:ea typeface="맑은 고딕"/>
              </a:rPr>
              <a:t>(Python), </a:t>
            </a:r>
            <a:r>
              <a:rPr lang="en-US" altLang="ko-KR" sz="1000" dirty="0" err="1">
                <a:ea typeface="맑은 고딕"/>
              </a:rPr>
              <a:t>webOS</a:t>
            </a:r>
            <a:r>
              <a:rPr lang="en-US" altLang="ko-KR" sz="1000" dirty="0">
                <a:ea typeface="맑은 고딕"/>
              </a:rPr>
              <a:t>(</a:t>
            </a:r>
            <a:r>
              <a:rPr lang="ko-KR" altLang="en-US" sz="1000" dirty="0">
                <a:ea typeface="맑은 고딕"/>
              </a:rPr>
              <a:t>서비스</a:t>
            </a:r>
            <a:r>
              <a:rPr lang="en-US" altLang="ko-KR" sz="1000" dirty="0">
                <a:ea typeface="맑은 고딕"/>
              </a:rPr>
              <a:t>), </a:t>
            </a:r>
            <a:r>
              <a:rPr lang="ko-KR" altLang="en-US" sz="1000" dirty="0" err="1">
                <a:ea typeface="맑은 고딕"/>
              </a:rPr>
              <a:t>아두이노</a:t>
            </a:r>
            <a:r>
              <a:rPr lang="en-US" altLang="ko-KR" sz="1000" dirty="0">
                <a:ea typeface="맑은 고딕"/>
              </a:rPr>
              <a:t>, </a:t>
            </a:r>
            <a:r>
              <a:rPr lang="ko-KR" altLang="en-US" sz="1000" dirty="0">
                <a:ea typeface="맑은 고딕"/>
              </a:rPr>
              <a:t>안드로이드</a:t>
            </a:r>
            <a:r>
              <a:rPr lang="en-US" altLang="ko-KR" sz="1000" dirty="0">
                <a:ea typeface="맑은 고딕"/>
              </a:rPr>
              <a:t>)</a:t>
            </a:r>
            <a:r>
              <a:rPr lang="ko-KR" altLang="en-US" dirty="0">
                <a:ea typeface="맑은 고딕"/>
              </a:rPr>
              <a:t>와 통신되는 것을 확인함</a:t>
            </a:r>
            <a:r>
              <a:rPr lang="en-US" altLang="ko-KR" dirty="0">
                <a:ea typeface="맑은 고딕"/>
              </a:rPr>
              <a:t>.</a:t>
            </a:r>
            <a:endParaRPr lang="ko-KR" altLang="en-US" dirty="0">
              <a:ea typeface="맑은 고딕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051" y="3504360"/>
            <a:ext cx="4042820" cy="308665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그룹 4"/>
          <p:cNvGrpSpPr/>
          <p:nvPr/>
        </p:nvGrpSpPr>
        <p:grpSpPr>
          <a:xfrm>
            <a:off x="5781992" y="3499286"/>
            <a:ext cx="5192427" cy="3091732"/>
            <a:chOff x="7057908" y="-3333750"/>
            <a:chExt cx="5781675" cy="3333750"/>
          </a:xfrm>
        </p:grpSpPr>
        <p:pic>
          <p:nvPicPr>
            <p:cNvPr id="6" name="Picture 2" descr="Let&amp;#39;s play with things !: MQTT broker 서비스를 이사가다.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57908" y="-3333750"/>
              <a:ext cx="5781675" cy="3333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7170058" y="-3222171"/>
              <a:ext cx="1018227" cy="3576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[</a:t>
              </a:r>
              <a:r>
                <a:rPr lang="ko-KR" altLang="en-US" dirty="0"/>
                <a:t>구성도</a:t>
              </a:r>
              <a:r>
                <a:rPr lang="en-US" altLang="ko-KR" dirty="0"/>
                <a:t>]</a:t>
              </a:r>
              <a:endParaRPr lang="ko-KR" altLang="en-US" dirty="0"/>
            </a:p>
          </p:txBody>
        </p:sp>
      </p:grpSp>
      <p:sp>
        <p:nvSpPr>
          <p:cNvPr id="4" name="AutoShape 4" descr="RabbitMq - First Hops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AutoShape 6" descr="RabbitMq - First Hops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752" y="791715"/>
            <a:ext cx="403446" cy="427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8087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항목구성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533957" y="4615006"/>
            <a:ext cx="15055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dirty="0"/>
              <a:t>실제 데이터가</a:t>
            </a:r>
            <a:endParaRPr lang="en-US" altLang="ko-KR" sz="1400" dirty="0"/>
          </a:p>
          <a:p>
            <a:pPr algn="r"/>
            <a:r>
              <a:rPr lang="ko-KR" altLang="en-US" sz="1400" dirty="0"/>
              <a:t>적재되는 </a:t>
            </a:r>
            <a:r>
              <a:rPr lang="en-US" altLang="ko-KR" sz="1400" dirty="0"/>
              <a:t>Queue</a:t>
            </a:r>
            <a:endParaRPr lang="ko-KR" altLang="en-US" sz="1400" dirty="0"/>
          </a:p>
        </p:txBody>
      </p:sp>
      <p:grpSp>
        <p:nvGrpSpPr>
          <p:cNvPr id="10" name="그룹 9"/>
          <p:cNvGrpSpPr/>
          <p:nvPr/>
        </p:nvGrpSpPr>
        <p:grpSpPr>
          <a:xfrm>
            <a:off x="1288206" y="1683084"/>
            <a:ext cx="9245751" cy="4721726"/>
            <a:chOff x="745958" y="1574800"/>
            <a:chExt cx="10034337" cy="5124450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0600" y="1574800"/>
              <a:ext cx="5622574" cy="51244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795"/>
            <a:stretch/>
          </p:blipFill>
          <p:spPr bwMode="auto">
            <a:xfrm>
              <a:off x="6860540" y="1574800"/>
              <a:ext cx="3539186" cy="51244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오른쪽 중괄호 4"/>
            <p:cNvSpPr/>
            <p:nvPr/>
          </p:nvSpPr>
          <p:spPr>
            <a:xfrm>
              <a:off x="10431379" y="3340768"/>
              <a:ext cx="348916" cy="3296653"/>
            </a:xfrm>
            <a:prstGeom prst="rightBrac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왼쪽 중괄호 7"/>
            <p:cNvSpPr/>
            <p:nvPr/>
          </p:nvSpPr>
          <p:spPr>
            <a:xfrm>
              <a:off x="745958" y="3256547"/>
              <a:ext cx="296779" cy="3344779"/>
            </a:xfrm>
            <a:prstGeom prst="leftBrac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60158" y="4615006"/>
            <a:ext cx="1324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메시지</a:t>
            </a:r>
            <a:endParaRPr lang="en-US" altLang="ko-KR" sz="1400" dirty="0"/>
          </a:p>
          <a:p>
            <a:r>
              <a:rPr lang="ko-KR" altLang="en-US" sz="1400" dirty="0"/>
              <a:t>자동분류 규칙</a:t>
            </a:r>
            <a:endParaRPr lang="en-US" altLang="ko-KR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3072120" y="6471850"/>
            <a:ext cx="18309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[</a:t>
            </a:r>
            <a:r>
              <a:rPr lang="en-US" altLang="ko-KR" sz="1050" dirty="0" err="1"/>
              <a:t>RabbitMQ</a:t>
            </a:r>
            <a:r>
              <a:rPr lang="en-US" altLang="ko-KR" sz="1050" dirty="0"/>
              <a:t> Exchange </a:t>
            </a:r>
            <a:r>
              <a:rPr lang="ko-KR" altLang="en-US" sz="1050" dirty="0"/>
              <a:t>정보</a:t>
            </a:r>
            <a:r>
              <a:rPr lang="en-US" altLang="ko-KR" sz="1050" dirty="0"/>
              <a:t>]</a:t>
            </a:r>
            <a:endParaRPr lang="ko-KR" altLang="en-US" sz="1050" dirty="0"/>
          </a:p>
        </p:txBody>
      </p:sp>
      <p:sp>
        <p:nvSpPr>
          <p:cNvPr id="14" name="TextBox 13"/>
          <p:cNvSpPr txBox="1"/>
          <p:nvPr/>
        </p:nvSpPr>
        <p:spPr>
          <a:xfrm>
            <a:off x="7618864" y="6471850"/>
            <a:ext cx="165942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[</a:t>
            </a:r>
            <a:r>
              <a:rPr lang="en-US" altLang="ko-KR" sz="1050" dirty="0" err="1"/>
              <a:t>RabbitMQ</a:t>
            </a:r>
            <a:r>
              <a:rPr lang="en-US" altLang="ko-KR" sz="1050" dirty="0"/>
              <a:t> Queue </a:t>
            </a:r>
            <a:r>
              <a:rPr lang="ko-KR" altLang="en-US" sz="1050" dirty="0"/>
              <a:t>정보</a:t>
            </a:r>
            <a:r>
              <a:rPr lang="en-US" altLang="ko-KR" sz="1050" dirty="0"/>
              <a:t>]</a:t>
            </a:r>
            <a:endParaRPr lang="ko-KR" altLang="en-US" sz="1050" dirty="0"/>
          </a:p>
        </p:txBody>
      </p:sp>
      <p:sp>
        <p:nvSpPr>
          <p:cNvPr id="13" name="오른쪽 화살표 12"/>
          <p:cNvSpPr/>
          <p:nvPr/>
        </p:nvSpPr>
        <p:spPr>
          <a:xfrm>
            <a:off x="6310313" y="4043947"/>
            <a:ext cx="978408" cy="484632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규칙에 따라 각 </a:t>
            </a:r>
            <a:r>
              <a:rPr lang="en-US" altLang="ko-KR" sz="700" dirty="0">
                <a:solidFill>
                  <a:schemeClr val="tx1"/>
                </a:solidFill>
              </a:rPr>
              <a:t>Queue</a:t>
            </a:r>
            <a:r>
              <a:rPr lang="ko-KR" altLang="en-US" sz="700" dirty="0">
                <a:solidFill>
                  <a:schemeClr val="tx1"/>
                </a:solidFill>
              </a:rPr>
              <a:t>에 적재</a:t>
            </a:r>
          </a:p>
        </p:txBody>
      </p:sp>
      <p:pic>
        <p:nvPicPr>
          <p:cNvPr id="17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752" y="791715"/>
            <a:ext cx="403446" cy="427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3557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동작구조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7" y="1498601"/>
            <a:ext cx="11663363" cy="506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타원 8"/>
          <p:cNvSpPr/>
          <p:nvPr/>
        </p:nvSpPr>
        <p:spPr>
          <a:xfrm>
            <a:off x="386080" y="4029076"/>
            <a:ext cx="65404" cy="6540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10662920" y="4034156"/>
            <a:ext cx="65404" cy="6540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343218" y="6529707"/>
            <a:ext cx="65404" cy="6540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50520" y="6438405"/>
            <a:ext cx="32191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모든 </a:t>
            </a:r>
            <a:r>
              <a:rPr lang="en-US" altLang="ko-KR" sz="1000" dirty="0"/>
              <a:t>Client</a:t>
            </a:r>
            <a:r>
              <a:rPr lang="ko-KR" altLang="en-US" sz="1000" dirty="0"/>
              <a:t>는 </a:t>
            </a:r>
            <a:r>
              <a:rPr lang="en-US" altLang="ko-KR" sz="1000" dirty="0"/>
              <a:t>Publisher</a:t>
            </a:r>
            <a:r>
              <a:rPr lang="ko-KR" altLang="en-US" sz="1000" dirty="0"/>
              <a:t>이자 </a:t>
            </a:r>
            <a:r>
              <a:rPr lang="en-US" altLang="ko-KR" sz="1000" dirty="0"/>
              <a:t>Consumer</a:t>
            </a:r>
            <a:r>
              <a:rPr lang="ko-KR" altLang="en-US" sz="1000" dirty="0"/>
              <a:t>가 될 수 있음</a:t>
            </a:r>
            <a:r>
              <a:rPr lang="en-US" altLang="ko-KR" sz="1000" dirty="0"/>
              <a:t>.</a:t>
            </a:r>
          </a:p>
          <a:p>
            <a:r>
              <a:rPr lang="en-US" altLang="ko-KR" sz="1000" dirty="0"/>
              <a:t>(</a:t>
            </a:r>
            <a:r>
              <a:rPr lang="ko-KR" altLang="en-US" sz="1000" dirty="0"/>
              <a:t>서버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webOS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아두이노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안드로이드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2833695" y="4205294"/>
            <a:ext cx="848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With</a:t>
            </a:r>
          </a:p>
          <a:p>
            <a:r>
              <a:rPr lang="en-US" altLang="ko-KR" sz="1000" dirty="0" err="1">
                <a:solidFill>
                  <a:srgbClr val="FF0000"/>
                </a:solidFill>
              </a:rPr>
              <a:t>RoutingKey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pic>
        <p:nvPicPr>
          <p:cNvPr id="17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752" y="791715"/>
            <a:ext cx="403446" cy="427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41144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계획 및 개선방향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>
                <a:ea typeface="맑은 고딕"/>
              </a:rPr>
              <a:t>아두이노측에서</a:t>
            </a:r>
            <a:r>
              <a:rPr lang="ko-KR" altLang="en-US" dirty="0">
                <a:ea typeface="맑은 고딕"/>
              </a:rPr>
              <a:t> </a:t>
            </a:r>
            <a:r>
              <a:rPr lang="en-US" altLang="ko-KR" dirty="0">
                <a:ea typeface="맑은 고딕"/>
              </a:rPr>
              <a:t>Consume </a:t>
            </a:r>
            <a:r>
              <a:rPr lang="ko-KR" altLang="en-US" dirty="0">
                <a:ea typeface="맑은 고딕"/>
              </a:rPr>
              <a:t>진행종료시 설정내용이 변동되는 문제 수정 필요 </a:t>
            </a:r>
            <a:r>
              <a:rPr lang="en-US" altLang="ko-KR" dirty="0">
                <a:ea typeface="맑은 고딕"/>
              </a:rPr>
              <a:t>(MQTT-Plugin </a:t>
            </a:r>
            <a:r>
              <a:rPr lang="ko-KR" altLang="en-US" dirty="0">
                <a:ea typeface="맑은 고딕"/>
              </a:rPr>
              <a:t>옵션 설정</a:t>
            </a:r>
            <a:r>
              <a:rPr lang="en-US" altLang="ko-KR" dirty="0">
                <a:ea typeface="맑은 고딕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ea typeface="맑은 고딕"/>
              </a:rPr>
              <a:t>QoS(</a:t>
            </a:r>
            <a:r>
              <a:rPr lang="ko-KR" altLang="en-US" dirty="0">
                <a:ea typeface="맑은 고딕"/>
              </a:rPr>
              <a:t>서비스품질</a:t>
            </a:r>
            <a:r>
              <a:rPr lang="en-US" altLang="ko-KR" dirty="0">
                <a:ea typeface="맑은 고딕"/>
              </a:rPr>
              <a:t>) level</a:t>
            </a:r>
            <a:r>
              <a:rPr lang="ko-KR" altLang="en-US" dirty="0">
                <a:ea typeface="맑은 고딕"/>
              </a:rPr>
              <a:t>에 따른 동작속도 및 안정성 비교 진행</a:t>
            </a:r>
            <a:endParaRPr lang="en-US" altLang="ko-KR" dirty="0">
              <a:ea typeface="맑은 고딕"/>
            </a:endParaRPr>
          </a:p>
          <a:p>
            <a:pPr>
              <a:lnSpc>
                <a:spcPct val="150000"/>
              </a:lnSpc>
            </a:pPr>
            <a:endParaRPr lang="ko-KR" altLang="en-US" dirty="0">
              <a:ea typeface="맑은 고딕"/>
            </a:endParaRPr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752" y="791715"/>
            <a:ext cx="403446" cy="427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6244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파이어베이스</a:t>
            </a:r>
            <a:r>
              <a:rPr lang="en-US" altLang="ko-KR" dirty="0"/>
              <a:t>(DB)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7" b="69620"/>
          <a:stretch/>
        </p:blipFill>
        <p:spPr bwMode="auto">
          <a:xfrm>
            <a:off x="925513" y="2432050"/>
            <a:ext cx="4628481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165"/>
          <a:stretch/>
        </p:blipFill>
        <p:spPr bwMode="auto">
          <a:xfrm>
            <a:off x="925513" y="4870450"/>
            <a:ext cx="4628481" cy="67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216" b="33671"/>
          <a:stretch/>
        </p:blipFill>
        <p:spPr bwMode="auto">
          <a:xfrm>
            <a:off x="925512" y="3644900"/>
            <a:ext cx="4628481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746750" y="3825359"/>
            <a:ext cx="6194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자주 변경되는 데이터 저장 </a:t>
            </a:r>
            <a:r>
              <a:rPr lang="en-US" altLang="ko-KR" dirty="0">
                <a:sym typeface="Wingdings" pitchFamily="2" charset="2"/>
              </a:rPr>
              <a:t> </a:t>
            </a:r>
            <a:r>
              <a:rPr lang="ko-KR" altLang="en-US" dirty="0" err="1">
                <a:sym typeface="Wingdings" pitchFamily="2" charset="2"/>
              </a:rPr>
              <a:t>스마트홈</a:t>
            </a:r>
            <a:r>
              <a:rPr lang="ko-KR" altLang="en-US" dirty="0">
                <a:sym typeface="Wingdings" pitchFamily="2" charset="2"/>
              </a:rPr>
              <a:t> </a:t>
            </a:r>
            <a:r>
              <a:rPr lang="ko-KR" altLang="en-US" dirty="0" err="1">
                <a:sym typeface="Wingdings" pitchFamily="2" charset="2"/>
              </a:rPr>
              <a:t>현상태</a:t>
            </a:r>
            <a:r>
              <a:rPr lang="en-US" altLang="ko-KR" dirty="0">
                <a:sym typeface="Wingdings" pitchFamily="2" charset="2"/>
              </a:rPr>
              <a:t>, </a:t>
            </a:r>
            <a:r>
              <a:rPr lang="ko-KR" altLang="en-US" dirty="0">
                <a:sym typeface="Wingdings" pitchFamily="2" charset="2"/>
              </a:rPr>
              <a:t>센서 정보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746750" y="2580759"/>
            <a:ext cx="5857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ym typeface="Wingdings" pitchFamily="2" charset="2"/>
              </a:rPr>
              <a:t>참조용 데이터 </a:t>
            </a:r>
            <a:r>
              <a:rPr lang="en-US" altLang="ko-KR" dirty="0">
                <a:sym typeface="Wingdings" pitchFamily="2" charset="2"/>
              </a:rPr>
              <a:t> </a:t>
            </a:r>
            <a:r>
              <a:rPr lang="ko-KR" altLang="en-US" dirty="0" err="1">
                <a:sym typeface="Wingdings" pitchFamily="2" charset="2"/>
              </a:rPr>
              <a:t>계정명</a:t>
            </a:r>
            <a:r>
              <a:rPr lang="en-US" altLang="ko-KR" dirty="0">
                <a:sym typeface="Wingdings" pitchFamily="2" charset="2"/>
              </a:rPr>
              <a:t>, </a:t>
            </a:r>
            <a:r>
              <a:rPr lang="ko-KR" altLang="en-US" dirty="0" err="1">
                <a:sym typeface="Wingdings" pitchFamily="2" charset="2"/>
              </a:rPr>
              <a:t>스케쥴</a:t>
            </a:r>
            <a:r>
              <a:rPr lang="en-US" altLang="ko-KR" dirty="0">
                <a:sym typeface="Wingdings" pitchFamily="2" charset="2"/>
              </a:rPr>
              <a:t>, </a:t>
            </a:r>
            <a:r>
              <a:rPr lang="ko-KR" altLang="en-US" dirty="0" err="1">
                <a:sym typeface="Wingdings" pitchFamily="2" charset="2"/>
              </a:rPr>
              <a:t>사용자별</a:t>
            </a:r>
            <a:r>
              <a:rPr lang="ko-KR" altLang="en-US" dirty="0">
                <a:sym typeface="Wingdings" pitchFamily="2" charset="2"/>
              </a:rPr>
              <a:t> </a:t>
            </a:r>
            <a:r>
              <a:rPr lang="en-US" altLang="ko-KR" dirty="0">
                <a:sym typeface="Wingdings" pitchFamily="2" charset="2"/>
              </a:rPr>
              <a:t>UI/UX </a:t>
            </a:r>
            <a:r>
              <a:rPr lang="ko-KR" altLang="en-US" dirty="0">
                <a:sym typeface="Wingdings" pitchFamily="2" charset="2"/>
              </a:rPr>
              <a:t>정보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46750" y="5022334"/>
            <a:ext cx="6143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얼굴인식용 사진 데이터 저장 </a:t>
            </a:r>
            <a:r>
              <a:rPr lang="en-US" altLang="ko-KR" dirty="0">
                <a:sym typeface="Wingdings" pitchFamily="2" charset="2"/>
              </a:rPr>
              <a:t> </a:t>
            </a:r>
            <a:r>
              <a:rPr lang="ko-KR" altLang="en-US" dirty="0">
                <a:sym typeface="Wingdings" pitchFamily="2" charset="2"/>
              </a:rPr>
              <a:t>해당 기반으로 모델 구성</a:t>
            </a:r>
            <a:endParaRPr lang="ko-KR" altLang="en-US" dirty="0"/>
          </a:p>
        </p:txBody>
      </p:sp>
      <p:pic>
        <p:nvPicPr>
          <p:cNvPr id="4100" name="Picture 4" descr="Firebase Developers – Medium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45" r="12699" b="3195"/>
          <a:stretch/>
        </p:blipFill>
        <p:spPr bwMode="auto">
          <a:xfrm>
            <a:off x="354132" y="687121"/>
            <a:ext cx="445784" cy="586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64409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Authentication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4088" y="1442852"/>
            <a:ext cx="5612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각 사용자의 </a:t>
            </a:r>
            <a:r>
              <a:rPr lang="en-US" altLang="ko-KR" dirty="0"/>
              <a:t>ID(Email)</a:t>
            </a:r>
            <a:r>
              <a:rPr lang="ko-KR" altLang="en-US" dirty="0"/>
              <a:t>와 </a:t>
            </a:r>
            <a:r>
              <a:rPr lang="en-US" altLang="ko-KR" dirty="0"/>
              <a:t>PW, UID</a:t>
            </a:r>
            <a:r>
              <a:rPr lang="ko-KR" altLang="en-US" dirty="0"/>
              <a:t>를 암호화하여 관리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088" y="1925053"/>
            <a:ext cx="10377628" cy="47981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4" descr="Firebase Developers – Medium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45" r="12699" b="3195"/>
          <a:stretch/>
        </p:blipFill>
        <p:spPr bwMode="auto">
          <a:xfrm>
            <a:off x="354132" y="687121"/>
            <a:ext cx="445784" cy="586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60195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FireStore</a:t>
            </a:r>
            <a:r>
              <a:rPr lang="en-US" altLang="ko-KR" dirty="0"/>
              <a:t> - </a:t>
            </a:r>
            <a:r>
              <a:rPr lang="en-US" altLang="ko-KR" dirty="0" err="1"/>
              <a:t>user_account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2843931"/>
              </p:ext>
            </p:extLst>
          </p:nvPr>
        </p:nvGraphicFramePr>
        <p:xfrm>
          <a:off x="992908" y="2180330"/>
          <a:ext cx="9908639" cy="33066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41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5598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2847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263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/>
                        <a:t>필드명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타입</a:t>
                      </a:r>
                      <a:r>
                        <a:rPr lang="ko-KR" altLang="en-US" b="1" baseline="0" dirty="0"/>
                        <a:t> </a:t>
                      </a:r>
                      <a:r>
                        <a:rPr lang="en-US" altLang="ko-KR" b="1" baseline="0" dirty="0"/>
                        <a:t>(</a:t>
                      </a:r>
                      <a:r>
                        <a:rPr lang="ko-KR" altLang="en-US" b="1" baseline="0" dirty="0"/>
                        <a:t>암시적</a:t>
                      </a:r>
                      <a:r>
                        <a:rPr lang="en-US" altLang="ko-KR" b="1" baseline="0" dirty="0"/>
                        <a:t>)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설명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601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UID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String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사용자의 고유코드를 저장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 err="1"/>
                        <a:t>파이어베이스에서</a:t>
                      </a:r>
                      <a:r>
                        <a:rPr lang="ko-KR" altLang="en-US" dirty="0"/>
                        <a:t> 부여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해당 코드를 기반으로 </a:t>
                      </a:r>
                      <a:r>
                        <a:rPr lang="ko-KR" altLang="en-US" sz="1400" dirty="0" err="1"/>
                        <a:t>프리셋</a:t>
                      </a:r>
                      <a:r>
                        <a:rPr lang="ko-KR" altLang="en-US" sz="1400" dirty="0"/>
                        <a:t> 및 사진 탐색</a:t>
                      </a:r>
                      <a:r>
                        <a:rPr lang="en-US" altLang="ko-KR" sz="1400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601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String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사용자명을 저장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9601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PIN PW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Int</a:t>
                      </a:r>
                      <a:r>
                        <a:rPr lang="en-US" altLang="ko-KR" dirty="0"/>
                        <a:t>(10)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얼굴인식을 하지 못하였을 때 사용할 비밀번호 저장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44088" y="1442852"/>
            <a:ext cx="3876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각 운전자 정보를 계정 단위로 관리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016000" y="4521200"/>
            <a:ext cx="9855200" cy="952500"/>
          </a:xfrm>
          <a:prstGeom prst="rect">
            <a:avLst/>
          </a:prstGeom>
          <a:solidFill>
            <a:srgbClr val="CC0000">
              <a:alpha val="86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Android </a:t>
            </a:r>
            <a:r>
              <a:rPr lang="ko-KR" altLang="en-US" dirty="0"/>
              <a:t>및 </a:t>
            </a:r>
            <a:r>
              <a:rPr lang="en-US" altLang="ko-KR" dirty="0" err="1"/>
              <a:t>webOS</a:t>
            </a:r>
            <a:r>
              <a:rPr lang="ko-KR" altLang="en-US" dirty="0"/>
              <a:t>는 </a:t>
            </a:r>
            <a:r>
              <a:rPr lang="en-US" altLang="ko-KR" dirty="0" err="1"/>
              <a:t>FireBase</a:t>
            </a:r>
            <a:r>
              <a:rPr lang="ko-KR" altLang="en-US" dirty="0"/>
              <a:t>를 통해 직접로그인 하므로</a:t>
            </a:r>
            <a:endParaRPr lang="en-US" altLang="ko-KR" dirty="0"/>
          </a:p>
          <a:p>
            <a:pPr algn="ctr"/>
            <a:r>
              <a:rPr lang="ko-KR" altLang="en-US" dirty="0"/>
              <a:t>비밀번호를 별도 관리하지 </a:t>
            </a:r>
            <a:r>
              <a:rPr lang="ko-KR" altLang="en-US" dirty="0" err="1"/>
              <a:t>않아도됨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-14892" y="2946400"/>
            <a:ext cx="139814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00B0F0"/>
                </a:solidFill>
              </a:rPr>
              <a:t>Document ID </a:t>
            </a:r>
            <a:r>
              <a:rPr lang="ko-KR" altLang="en-US" sz="1100" b="1" dirty="0">
                <a:solidFill>
                  <a:srgbClr val="00B0F0"/>
                </a:solidFill>
              </a:rPr>
              <a:t>→</a:t>
            </a:r>
            <a:endParaRPr lang="en-US" altLang="ko-KR" sz="1100" b="1" dirty="0">
              <a:solidFill>
                <a:srgbClr val="00B0F0"/>
              </a:solidFill>
            </a:endParaRPr>
          </a:p>
          <a:p>
            <a:r>
              <a:rPr lang="en-US" altLang="ko-KR" sz="1100" b="1" dirty="0">
                <a:solidFill>
                  <a:srgbClr val="00B0F0"/>
                </a:solidFill>
              </a:rPr>
              <a:t>(Collection Name)</a:t>
            </a:r>
            <a:endParaRPr lang="ko-KR" altLang="en-US" sz="1100" b="1" dirty="0">
              <a:solidFill>
                <a:srgbClr val="00B0F0"/>
              </a:solidFill>
            </a:endParaRPr>
          </a:p>
        </p:txBody>
      </p:sp>
      <p:pic>
        <p:nvPicPr>
          <p:cNvPr id="7" name="Picture 4" descr="Firebase Developers – Medium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45" r="12699" b="3195"/>
          <a:stretch/>
        </p:blipFill>
        <p:spPr bwMode="auto">
          <a:xfrm>
            <a:off x="354132" y="687121"/>
            <a:ext cx="445784" cy="586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17023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FireStore</a:t>
            </a:r>
            <a:r>
              <a:rPr lang="en-US" altLang="ko-KR" dirty="0"/>
              <a:t> - </a:t>
            </a:r>
            <a:r>
              <a:rPr lang="en-US" altLang="ko-KR" dirty="0" err="1"/>
              <a:t>uiux_preset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6935419"/>
              </p:ext>
            </p:extLst>
          </p:nvPr>
        </p:nvGraphicFramePr>
        <p:xfrm>
          <a:off x="992908" y="2180330"/>
          <a:ext cx="9908639" cy="33066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41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5598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2847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263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/>
                        <a:t>필드명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타입 </a:t>
                      </a:r>
                      <a:r>
                        <a:rPr lang="en-US" altLang="ko-KR" b="1" dirty="0"/>
                        <a:t>(</a:t>
                      </a:r>
                      <a:r>
                        <a:rPr lang="ko-KR" altLang="en-US" b="1" dirty="0"/>
                        <a:t>암시적</a:t>
                      </a:r>
                      <a:r>
                        <a:rPr lang="en-US" altLang="ko-KR" b="1" dirty="0"/>
                        <a:t>)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설명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601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UID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String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각 사용자의 고유코드</a:t>
                      </a:r>
                      <a:endParaRPr lang="en-US" altLang="ko-KR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601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ui_mode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String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/>
                        <a:t>다크모드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/ </a:t>
                      </a:r>
                      <a:r>
                        <a:rPr lang="ko-KR" altLang="en-US" dirty="0"/>
                        <a:t>노안모드 </a:t>
                      </a:r>
                      <a:r>
                        <a:rPr lang="en-US" altLang="ko-KR" dirty="0"/>
                        <a:t>/ </a:t>
                      </a:r>
                      <a:r>
                        <a:rPr lang="ko-KR" altLang="en-US" dirty="0"/>
                        <a:t>유아모드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9601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ux_mode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String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사용자의 사용패턴에 따른 </a:t>
                      </a:r>
                      <a:r>
                        <a:rPr lang="en-US" altLang="ko-KR" dirty="0" err="1"/>
                        <a:t>ux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모드를 저장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44088" y="1442852"/>
            <a:ext cx="4493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각 </a:t>
            </a:r>
            <a:r>
              <a:rPr lang="ko-KR" altLang="en-US" dirty="0" err="1"/>
              <a:t>운전자별로</a:t>
            </a:r>
            <a:r>
              <a:rPr lang="ko-KR" altLang="en-US" dirty="0"/>
              <a:t> 사용할 </a:t>
            </a:r>
            <a:r>
              <a:rPr lang="en-US" altLang="ko-KR" dirty="0"/>
              <a:t>UI/UX</a:t>
            </a:r>
            <a:r>
              <a:rPr lang="ko-KR" altLang="en-US" dirty="0"/>
              <a:t>를 미리 지정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-14892" y="2946400"/>
            <a:ext cx="139814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00B0F0"/>
                </a:solidFill>
              </a:rPr>
              <a:t>Document ID </a:t>
            </a:r>
            <a:r>
              <a:rPr lang="ko-KR" altLang="en-US" sz="1100" b="1" dirty="0">
                <a:solidFill>
                  <a:srgbClr val="00B0F0"/>
                </a:solidFill>
              </a:rPr>
              <a:t>→</a:t>
            </a:r>
            <a:endParaRPr lang="en-US" altLang="ko-KR" sz="1100" b="1" dirty="0">
              <a:solidFill>
                <a:srgbClr val="00B0F0"/>
              </a:solidFill>
            </a:endParaRPr>
          </a:p>
          <a:p>
            <a:r>
              <a:rPr lang="en-US" altLang="ko-KR" sz="1100" b="1" dirty="0">
                <a:solidFill>
                  <a:srgbClr val="00B0F0"/>
                </a:solidFill>
              </a:rPr>
              <a:t>(Collection Name)</a:t>
            </a:r>
            <a:endParaRPr lang="ko-KR" altLang="en-US" sz="1100" b="1" dirty="0">
              <a:solidFill>
                <a:srgbClr val="00B0F0"/>
              </a:solidFill>
            </a:endParaRPr>
          </a:p>
        </p:txBody>
      </p:sp>
      <p:pic>
        <p:nvPicPr>
          <p:cNvPr id="6" name="Picture 4" descr="Firebase Developers – Medium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45" r="12699" b="3195"/>
          <a:stretch/>
        </p:blipFill>
        <p:spPr bwMode="auto">
          <a:xfrm>
            <a:off x="354132" y="687121"/>
            <a:ext cx="445784" cy="586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81665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903448" y="3780333"/>
            <a:ext cx="0" cy="1172667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FireStore</a:t>
            </a:r>
            <a:r>
              <a:rPr lang="en-US" altLang="ko-KR" dirty="0"/>
              <a:t> - </a:t>
            </a:r>
            <a:r>
              <a:rPr lang="en-US" altLang="ko-KR" dirty="0" err="1"/>
              <a:t>schedule_mode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5556830"/>
              </p:ext>
            </p:extLst>
          </p:nvPr>
        </p:nvGraphicFramePr>
        <p:xfrm>
          <a:off x="968798" y="1936746"/>
          <a:ext cx="9970850" cy="45453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3562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6889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6632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026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/>
                        <a:t>필드명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타입 </a:t>
                      </a:r>
                      <a:r>
                        <a:rPr lang="en-US" altLang="ko-KR" sz="1200" b="1" dirty="0"/>
                        <a:t>(</a:t>
                      </a:r>
                      <a:r>
                        <a:rPr lang="ko-KR" altLang="en-US" sz="1200" b="1" dirty="0"/>
                        <a:t>암시적</a:t>
                      </a:r>
                      <a:r>
                        <a:rPr lang="en-US" altLang="ko-KR" sz="1200" b="1" dirty="0"/>
                        <a:t>)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설명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57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Title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String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이름 지정</a:t>
                      </a:r>
                      <a:endParaRPr lang="en-US" altLang="ko-KR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57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UID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String(-)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각 사용자의 고유코드</a:t>
                      </a:r>
                      <a:endParaRPr lang="en-US" altLang="ko-K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57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type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String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단발성 작업인지 구분 </a:t>
                      </a:r>
                      <a:r>
                        <a:rPr lang="en-US" altLang="ko-KR" sz="1200" dirty="0"/>
                        <a:t>(once/</a:t>
                      </a:r>
                      <a:r>
                        <a:rPr lang="en-US" altLang="ko-KR" sz="1200" dirty="0" err="1"/>
                        <a:t>repet</a:t>
                      </a:r>
                      <a:r>
                        <a:rPr lang="en-US" altLang="ko-KR" sz="1200" dirty="0"/>
                        <a:t>/mode)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857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Active_date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Timestamp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단발성 작업의 동작시간을 설정함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857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Enabled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Bool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사용여부 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예약됨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857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Daysofweek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Array (</a:t>
                      </a:r>
                      <a:r>
                        <a:rPr lang="en-US" altLang="ko-KR" sz="1200" dirty="0" err="1"/>
                        <a:t>Bool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반복작업의 요일지정 </a:t>
                      </a:r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 err="1"/>
                        <a:t>bool</a:t>
                      </a:r>
                      <a:r>
                        <a:rPr lang="en-US" altLang="ko-KR" sz="1200" dirty="0"/>
                        <a:t>: </a:t>
                      </a:r>
                      <a:r>
                        <a:rPr lang="ko-KR" altLang="en-US" sz="1200" dirty="0" err="1"/>
                        <a:t>일월화수목금토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857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Start_time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String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반복작업의 시작 시간 지정 </a:t>
                      </a:r>
                      <a:r>
                        <a:rPr lang="en-US" altLang="ko-KR" sz="1200" dirty="0"/>
                        <a:t>ex)12</a:t>
                      </a:r>
                      <a:r>
                        <a:rPr lang="ko-KR" altLang="en-US" sz="1200" dirty="0"/>
                        <a:t>시</a:t>
                      </a:r>
                      <a:r>
                        <a:rPr lang="en-US" altLang="ko-KR" sz="1200" dirty="0"/>
                        <a:t>05</a:t>
                      </a:r>
                      <a:r>
                        <a:rPr lang="ko-KR" altLang="en-US" sz="1200" dirty="0" err="1"/>
                        <a:t>분시작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-&gt; 1205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857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Devcie_aircon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Array (</a:t>
                      </a:r>
                      <a:r>
                        <a:rPr lang="en-US" altLang="ko-KR" sz="1200" dirty="0" err="1"/>
                        <a:t>Bool</a:t>
                      </a:r>
                      <a:r>
                        <a:rPr lang="en-US" altLang="ko-KR" sz="1200" dirty="0"/>
                        <a:t>, number)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동작여부</a:t>
                      </a:r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 err="1"/>
                        <a:t>Bool</a:t>
                      </a:r>
                      <a:r>
                        <a:rPr lang="en-US" altLang="ko-KR" sz="1200" dirty="0"/>
                        <a:t>),</a:t>
                      </a:r>
                      <a:r>
                        <a:rPr lang="en-US" altLang="ko-KR" sz="1200" baseline="0" dirty="0"/>
                        <a:t> </a:t>
                      </a:r>
                      <a:r>
                        <a:rPr lang="ko-KR" altLang="en-US" sz="1200" strike="sngStrike" baseline="0" dirty="0"/>
                        <a:t>설정온도</a:t>
                      </a:r>
                      <a:r>
                        <a:rPr lang="en-US" altLang="ko-KR" sz="1200" strike="sngStrike" baseline="0" dirty="0"/>
                        <a:t>(number)</a:t>
                      </a:r>
                      <a:r>
                        <a:rPr lang="en-US" altLang="ko-KR" sz="1200" baseline="0" dirty="0"/>
                        <a:t>, </a:t>
                      </a:r>
                      <a:r>
                        <a:rPr lang="ko-KR" altLang="en-US" sz="1200" baseline="0" dirty="0" err="1"/>
                        <a:t>풍량</a:t>
                      </a:r>
                      <a:r>
                        <a:rPr lang="en-US" altLang="ko-KR" sz="1200" baseline="0" dirty="0"/>
                        <a:t>(number:0~100)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857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Device_light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Array(</a:t>
                      </a:r>
                      <a:r>
                        <a:rPr lang="en-US" altLang="ko-KR" sz="1200" dirty="0" err="1"/>
                        <a:t>Bool</a:t>
                      </a:r>
                      <a:r>
                        <a:rPr lang="en-US" altLang="ko-KR" sz="1200" dirty="0"/>
                        <a:t>, number, String)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동작여부</a:t>
                      </a:r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 err="1"/>
                        <a:t>Bool</a:t>
                      </a:r>
                      <a:r>
                        <a:rPr lang="en-US" altLang="ko-KR" sz="1200" dirty="0"/>
                        <a:t>), </a:t>
                      </a:r>
                      <a:r>
                        <a:rPr lang="ko-KR" altLang="en-US" sz="1200" dirty="0"/>
                        <a:t>밝기</a:t>
                      </a:r>
                      <a:r>
                        <a:rPr lang="en-US" altLang="ko-KR" sz="1200" dirty="0"/>
                        <a:t>(number:0~100), </a:t>
                      </a:r>
                      <a:r>
                        <a:rPr lang="ko-KR" altLang="en-US" sz="1200" dirty="0"/>
                        <a:t>색상</a:t>
                      </a:r>
                      <a:r>
                        <a:rPr lang="en-US" altLang="ko-KR" sz="1200" dirty="0"/>
                        <a:t>(string), </a:t>
                      </a:r>
                      <a:r>
                        <a:rPr lang="ko-KR" altLang="en-US" sz="1200" dirty="0"/>
                        <a:t>동작모드</a:t>
                      </a:r>
                      <a:r>
                        <a:rPr lang="en-US" altLang="ko-KR" sz="1200" dirty="0"/>
                        <a:t>(String)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857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Device_gas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Array (</a:t>
                      </a:r>
                      <a:r>
                        <a:rPr lang="en-US" altLang="ko-KR" sz="1200" dirty="0" err="1"/>
                        <a:t>Bool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사용여부</a:t>
                      </a:r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 err="1"/>
                        <a:t>Bool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857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Device_window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Array (</a:t>
                      </a:r>
                      <a:r>
                        <a:rPr lang="en-US" altLang="ko-KR" sz="1200" dirty="0" err="1"/>
                        <a:t>Bool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열림닫힘여부</a:t>
                      </a:r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 err="1"/>
                        <a:t>Bool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44088" y="1442852"/>
            <a:ext cx="7196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가전동작에 대한</a:t>
            </a:r>
            <a:r>
              <a:rPr lang="en-US" altLang="ko-KR" dirty="0"/>
              <a:t> </a:t>
            </a:r>
            <a:r>
              <a:rPr lang="ko-KR" altLang="en-US" dirty="0"/>
              <a:t>모드들을 기억함</a:t>
            </a:r>
            <a:r>
              <a:rPr lang="en-US" altLang="ko-KR" dirty="0"/>
              <a:t>.</a:t>
            </a:r>
            <a:r>
              <a:rPr lang="ko-KR" altLang="en-US" dirty="0"/>
              <a:t>  </a:t>
            </a:r>
            <a:r>
              <a:rPr lang="en-US" altLang="ko-KR" dirty="0"/>
              <a:t>(</a:t>
            </a:r>
            <a:r>
              <a:rPr lang="ko-KR" altLang="en-US" dirty="0"/>
              <a:t>기존 </a:t>
            </a:r>
            <a:r>
              <a:rPr lang="ko-KR" altLang="en-US" dirty="0" err="1"/>
              <a:t>홈모드</a:t>
            </a:r>
            <a:r>
              <a:rPr lang="ko-KR" altLang="en-US" dirty="0"/>
              <a:t> </a:t>
            </a:r>
            <a:r>
              <a:rPr lang="en-US" altLang="ko-KR" dirty="0"/>
              <a:t>+ </a:t>
            </a:r>
            <a:r>
              <a:rPr lang="ko-KR" altLang="en-US" dirty="0" err="1"/>
              <a:t>스케쥴</a:t>
            </a:r>
            <a:r>
              <a:rPr lang="ko-KR" altLang="en-US" dirty="0"/>
              <a:t> </a:t>
            </a:r>
            <a:r>
              <a:rPr lang="en-US" altLang="ko-KR" dirty="0"/>
              <a:t>DB </a:t>
            </a:r>
            <a:r>
              <a:rPr lang="ko-KR" altLang="en-US" dirty="0"/>
              <a:t>통합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-55532" y="2296160"/>
            <a:ext cx="139814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00B0F0"/>
                </a:solidFill>
              </a:rPr>
              <a:t>Document ID </a:t>
            </a:r>
            <a:r>
              <a:rPr lang="ko-KR" altLang="en-US" sz="1100" b="1" dirty="0">
                <a:solidFill>
                  <a:srgbClr val="00B0F0"/>
                </a:solidFill>
              </a:rPr>
              <a:t>→</a:t>
            </a:r>
            <a:endParaRPr lang="en-US" altLang="ko-KR" sz="1100" b="1" dirty="0">
              <a:solidFill>
                <a:srgbClr val="00B0F0"/>
              </a:solidFill>
            </a:endParaRPr>
          </a:p>
          <a:p>
            <a:r>
              <a:rPr lang="en-US" altLang="ko-KR" sz="1100" b="1" dirty="0">
                <a:solidFill>
                  <a:srgbClr val="00B0F0"/>
                </a:solidFill>
              </a:rPr>
              <a:t>(Collection Name)</a:t>
            </a:r>
            <a:endParaRPr lang="ko-KR" altLang="en-US" sz="1100" b="1" dirty="0">
              <a:solidFill>
                <a:srgbClr val="00B0F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24480" y="6482080"/>
            <a:ext cx="5804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디바이스 </a:t>
            </a:r>
            <a:r>
              <a:rPr lang="ko-KR" altLang="en-US" dirty="0" err="1"/>
              <a:t>동작시</a:t>
            </a:r>
            <a:r>
              <a:rPr lang="ko-KR" altLang="en-US" dirty="0"/>
              <a:t> 상관없음</a:t>
            </a:r>
            <a:r>
              <a:rPr lang="en-US" altLang="ko-KR" dirty="0"/>
              <a:t>. </a:t>
            </a:r>
            <a:r>
              <a:rPr lang="ko-KR" altLang="en-US" dirty="0"/>
              <a:t>은 그냥 값을 </a:t>
            </a:r>
            <a:r>
              <a:rPr lang="ko-KR" altLang="en-US" dirty="0" err="1"/>
              <a:t>안넘겨주면됨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903448" y="4953000"/>
            <a:ext cx="0" cy="152908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903448" y="3389630"/>
            <a:ext cx="0" cy="390703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-36234" y="3390086"/>
            <a:ext cx="96693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Type</a:t>
            </a:r>
            <a:r>
              <a:rPr lang="ko-KR" altLang="en-US" sz="1100" dirty="0"/>
              <a:t>이</a:t>
            </a:r>
            <a:endParaRPr lang="en-US" altLang="ko-KR" sz="1100" dirty="0"/>
          </a:p>
          <a:p>
            <a:r>
              <a:rPr lang="en-US" altLang="ko-KR" sz="1100" dirty="0"/>
              <a:t>once</a:t>
            </a:r>
            <a:r>
              <a:rPr lang="ko-KR" altLang="en-US" sz="1100" dirty="0"/>
              <a:t>인 경우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-36234" y="4158842"/>
            <a:ext cx="99097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type</a:t>
            </a:r>
            <a:r>
              <a:rPr lang="ko-KR" altLang="en-US" sz="1100" dirty="0"/>
              <a:t>이</a:t>
            </a:r>
            <a:endParaRPr lang="en-US" altLang="ko-KR" sz="1100" dirty="0"/>
          </a:p>
          <a:p>
            <a:r>
              <a:rPr lang="en-US" altLang="ko-KR" sz="1100" dirty="0" err="1"/>
              <a:t>repet</a:t>
            </a:r>
            <a:r>
              <a:rPr lang="ko-KR" altLang="en-US" sz="1100" dirty="0"/>
              <a:t>인 경우</a:t>
            </a:r>
          </a:p>
        </p:txBody>
      </p:sp>
      <p:pic>
        <p:nvPicPr>
          <p:cNvPr id="12" name="Picture 4" descr="Firebase Developers – Medium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45" r="12699" b="3195"/>
          <a:stretch/>
        </p:blipFill>
        <p:spPr bwMode="auto">
          <a:xfrm>
            <a:off x="354132" y="687121"/>
            <a:ext cx="445784" cy="586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39085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Storage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4088" y="1442852"/>
            <a:ext cx="5753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각 사용자의 얼굴인식을 위한 사진을 보관하는 저장소</a:t>
            </a:r>
            <a:endParaRPr lang="en-US" altLang="ko-KR" dirty="0"/>
          </a:p>
        </p:txBody>
      </p:sp>
      <p:pic>
        <p:nvPicPr>
          <p:cNvPr id="6" name="Picture 4" descr="Firebase Developers – Medium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45" r="12699" b="3195"/>
          <a:stretch/>
        </p:blipFill>
        <p:spPr bwMode="auto">
          <a:xfrm>
            <a:off x="354132" y="687121"/>
            <a:ext cx="445784" cy="586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589" y="2984908"/>
            <a:ext cx="5450362" cy="2085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8199" y="2239484"/>
            <a:ext cx="4508501" cy="39200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오른쪽 화살표 6"/>
          <p:cNvSpPr/>
          <p:nvPr/>
        </p:nvSpPr>
        <p:spPr>
          <a:xfrm>
            <a:off x="6300712" y="3856300"/>
            <a:ext cx="793748" cy="343192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1492250" y="4902200"/>
            <a:ext cx="0" cy="55880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92200" y="5467350"/>
            <a:ext cx="33874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각 사용자의 </a:t>
            </a:r>
            <a:r>
              <a:rPr lang="en-US" altLang="ko-KR" sz="1200" dirty="0"/>
              <a:t>UID</a:t>
            </a:r>
            <a:r>
              <a:rPr lang="ko-KR" altLang="en-US" sz="1200" dirty="0"/>
              <a:t>와 동일한 폴더에 사진을 저장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188199" y="6159500"/>
            <a:ext cx="45368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※ </a:t>
            </a:r>
            <a:r>
              <a:rPr lang="ko-KR" altLang="en-US" sz="1200" dirty="0"/>
              <a:t>해당 사진들을 기반으로 학습시킨 모델을 </a:t>
            </a:r>
            <a:r>
              <a:rPr lang="ko-KR" altLang="en-US" sz="1200" dirty="0" err="1"/>
              <a:t>얼굴인식시</a:t>
            </a:r>
            <a:r>
              <a:rPr lang="ko-KR" altLang="en-US" sz="1200" dirty="0"/>
              <a:t> 사용함</a:t>
            </a:r>
          </a:p>
        </p:txBody>
      </p:sp>
    </p:spTree>
    <p:extLst>
      <p:ext uri="{BB962C8B-B14F-4D97-AF65-F5344CB8AC3E}">
        <p14:creationId xmlns:p14="http://schemas.microsoft.com/office/powerpoint/2010/main" val="2793080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업무분담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서버 구축 </a:t>
            </a:r>
            <a:r>
              <a:rPr lang="en-US" altLang="ko-KR" dirty="0"/>
              <a:t>(80%)</a:t>
            </a:r>
          </a:p>
          <a:p>
            <a:pPr>
              <a:lnSpc>
                <a:spcPct val="150000"/>
              </a:lnSpc>
            </a:pPr>
            <a:r>
              <a:rPr lang="ko-KR" altLang="en-US" dirty="0" err="1"/>
              <a:t>파이어베이스</a:t>
            </a:r>
            <a:r>
              <a:rPr lang="ko-KR" altLang="en-US" dirty="0"/>
              <a:t> 구축 </a:t>
            </a:r>
            <a:r>
              <a:rPr lang="en-US" altLang="ko-KR" dirty="0"/>
              <a:t>(95%)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얼굴인식 카메라 측 </a:t>
            </a:r>
            <a:r>
              <a:rPr lang="en-US" altLang="ko-KR" dirty="0"/>
              <a:t>(</a:t>
            </a:r>
            <a:r>
              <a:rPr lang="ko-KR" altLang="en-US" dirty="0"/>
              <a:t>영상 </a:t>
            </a:r>
            <a:r>
              <a:rPr lang="ko-KR" altLang="en-US" dirty="0" err="1"/>
              <a:t>스트리밍</a:t>
            </a:r>
            <a:r>
              <a:rPr lang="ko-KR" altLang="en-US" dirty="0"/>
              <a:t> 클라이언트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(90%)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얼굴 인식 구현 보조 및 서버 연동 </a:t>
            </a:r>
            <a:r>
              <a:rPr lang="en-US" altLang="ko-KR" dirty="0"/>
              <a:t>(85%)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74835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088" y="1943366"/>
            <a:ext cx="6841012" cy="46242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RealTime</a:t>
            </a:r>
            <a:r>
              <a:rPr lang="en-US" altLang="ko-KR" dirty="0"/>
              <a:t> DB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4088" y="1442852"/>
            <a:ext cx="8531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실시간으로 변화하는 데이터 값들을 저장</a:t>
            </a:r>
            <a:r>
              <a:rPr lang="en-US" altLang="ko-KR" dirty="0"/>
              <a:t>. (</a:t>
            </a:r>
            <a:r>
              <a:rPr lang="ko-KR" altLang="en-US" dirty="0" err="1"/>
              <a:t>센싱값</a:t>
            </a:r>
            <a:r>
              <a:rPr lang="en-US" altLang="ko-KR" dirty="0"/>
              <a:t>, </a:t>
            </a:r>
            <a:r>
              <a:rPr lang="ko-KR" altLang="en-US" dirty="0" err="1"/>
              <a:t>스마트홈</a:t>
            </a:r>
            <a:r>
              <a:rPr lang="ko-KR" altLang="en-US" dirty="0"/>
              <a:t> </a:t>
            </a:r>
            <a:r>
              <a:rPr lang="ko-KR" altLang="en-US" dirty="0" err="1"/>
              <a:t>현상태</a:t>
            </a:r>
            <a:r>
              <a:rPr lang="en-US" altLang="ko-KR" dirty="0"/>
              <a:t>, </a:t>
            </a:r>
            <a:r>
              <a:rPr lang="ko-KR" altLang="en-US" dirty="0"/>
              <a:t>차량 </a:t>
            </a:r>
            <a:r>
              <a:rPr lang="ko-KR" altLang="en-US" dirty="0" err="1"/>
              <a:t>현상태</a:t>
            </a:r>
            <a:r>
              <a:rPr lang="en-US" altLang="ko-KR" dirty="0"/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17643" y="5708699"/>
            <a:ext cx="33585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>
                <a:solidFill>
                  <a:srgbClr val="00B0F0"/>
                </a:solidFill>
              </a:rPr>
              <a:t>스마트홈의</a:t>
            </a:r>
            <a:r>
              <a:rPr lang="ko-KR" altLang="en-US" sz="1400" b="1" dirty="0">
                <a:solidFill>
                  <a:srgbClr val="00B0F0"/>
                </a:solidFill>
              </a:rPr>
              <a:t> </a:t>
            </a:r>
            <a:r>
              <a:rPr lang="ko-KR" altLang="en-US" sz="1400" b="1" dirty="0" err="1">
                <a:solidFill>
                  <a:srgbClr val="00B0F0"/>
                </a:solidFill>
              </a:rPr>
              <a:t>현상태</a:t>
            </a:r>
            <a:r>
              <a:rPr lang="ko-KR" altLang="en-US" sz="1400" b="1" dirty="0">
                <a:solidFill>
                  <a:srgbClr val="00B0F0"/>
                </a:solidFill>
              </a:rPr>
              <a:t> 저장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24284" y="2311449"/>
            <a:ext cx="22127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00B0F0"/>
                </a:solidFill>
              </a:rPr>
              <a:t>각 </a:t>
            </a:r>
            <a:r>
              <a:rPr lang="ko-KR" altLang="en-US" sz="1400" b="1" dirty="0" err="1">
                <a:solidFill>
                  <a:srgbClr val="00B0F0"/>
                </a:solidFill>
              </a:rPr>
              <a:t>센싱값</a:t>
            </a:r>
            <a:r>
              <a:rPr lang="ko-KR" altLang="en-US" sz="1400" b="1" dirty="0">
                <a:solidFill>
                  <a:srgbClr val="00B0F0"/>
                </a:solidFill>
              </a:rPr>
              <a:t> 저장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44468" y="2612359"/>
            <a:ext cx="32674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solidFill>
                  <a:srgbClr val="0070C0"/>
                </a:solidFill>
              </a:rPr>
              <a:t>스마트홈의</a:t>
            </a:r>
            <a:r>
              <a:rPr lang="ko-KR" altLang="en-US" sz="1400" dirty="0">
                <a:solidFill>
                  <a:srgbClr val="0070C0"/>
                </a:solidFill>
              </a:rPr>
              <a:t> </a:t>
            </a:r>
            <a:r>
              <a:rPr lang="ko-KR" altLang="en-US" sz="1400" dirty="0" err="1">
                <a:solidFill>
                  <a:srgbClr val="0070C0"/>
                </a:solidFill>
              </a:rPr>
              <a:t>온습도</a:t>
            </a:r>
            <a:r>
              <a:rPr lang="ko-KR" altLang="en-US" sz="1400" dirty="0">
                <a:solidFill>
                  <a:srgbClr val="0070C0"/>
                </a:solidFill>
              </a:rPr>
              <a:t> 및 빗물감지 </a:t>
            </a:r>
            <a:r>
              <a:rPr lang="en-US" altLang="ko-KR" sz="1400" dirty="0">
                <a:solidFill>
                  <a:srgbClr val="0070C0"/>
                </a:solidFill>
              </a:rPr>
              <a:t>.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39965" y="3849160"/>
            <a:ext cx="31630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0070C0"/>
                </a:solidFill>
              </a:rPr>
              <a:t>날씨 </a:t>
            </a:r>
            <a:r>
              <a:rPr lang="en-US" altLang="ko-KR" sz="1400" dirty="0">
                <a:solidFill>
                  <a:srgbClr val="0070C0"/>
                </a:solidFill>
              </a:rPr>
              <a:t>API</a:t>
            </a:r>
            <a:r>
              <a:rPr lang="ko-KR" altLang="en-US" sz="1400" dirty="0">
                <a:solidFill>
                  <a:srgbClr val="0070C0"/>
                </a:solidFill>
              </a:rPr>
              <a:t>를 통해 얻은 외부 날씨 정보</a:t>
            </a:r>
          </a:p>
        </p:txBody>
      </p:sp>
      <p:pic>
        <p:nvPicPr>
          <p:cNvPr id="15" name="Picture 4" descr="Firebase Developers – Medium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45" r="12699" b="3195"/>
          <a:stretch/>
        </p:blipFill>
        <p:spPr bwMode="auto">
          <a:xfrm>
            <a:off x="354132" y="687121"/>
            <a:ext cx="445784" cy="586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59490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계획 및 개선방향</a:t>
            </a:r>
          </a:p>
        </p:txBody>
      </p:sp>
      <p:pic>
        <p:nvPicPr>
          <p:cNvPr id="15" name="Picture 4" descr="Firebase Developers – Medium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45" r="12699" b="3195"/>
          <a:stretch/>
        </p:blipFill>
        <p:spPr bwMode="auto">
          <a:xfrm>
            <a:off x="354132" y="687121"/>
            <a:ext cx="445784" cy="586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ea typeface="맑은 고딕"/>
              </a:rPr>
              <a:t>DB </a:t>
            </a:r>
            <a:r>
              <a:rPr lang="en-US" altLang="ko-KR" dirty="0" err="1">
                <a:ea typeface="맑은 고딕"/>
              </a:rPr>
              <a:t>변경점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발생시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수정</a:t>
            </a:r>
            <a:r>
              <a:rPr lang="en-US" altLang="ko-KR" dirty="0">
                <a:ea typeface="맑은 고딕"/>
              </a:rPr>
              <a:t> (각 </a:t>
            </a:r>
            <a:r>
              <a:rPr lang="en-US" altLang="ko-KR" dirty="0" err="1">
                <a:ea typeface="맑은 고딕"/>
              </a:rPr>
              <a:t>사용자별</a:t>
            </a:r>
            <a:r>
              <a:rPr lang="en-US" altLang="ko-KR" dirty="0">
                <a:ea typeface="맑은 고딕"/>
              </a:rPr>
              <a:t> UX </a:t>
            </a:r>
            <a:r>
              <a:rPr lang="en-US" altLang="ko-KR" dirty="0" err="1">
                <a:ea typeface="맑은 고딕"/>
              </a:rPr>
              <a:t>기능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구현</a:t>
            </a:r>
            <a:r>
              <a:rPr lang="en-US" altLang="ko-KR" dirty="0">
                <a:ea typeface="맑은 고딕"/>
              </a:rPr>
              <a:t> 등)</a:t>
            </a:r>
          </a:p>
        </p:txBody>
      </p:sp>
    </p:spTree>
    <p:extLst>
      <p:ext uri="{BB962C8B-B14F-4D97-AF65-F5344CB8AC3E}">
        <p14:creationId xmlns:p14="http://schemas.microsoft.com/office/powerpoint/2010/main" val="20258389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카메라 측 기기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기기 </a:t>
            </a:r>
            <a:r>
              <a:rPr lang="en-US" altLang="ko-KR" dirty="0"/>
              <a:t>: </a:t>
            </a:r>
            <a:r>
              <a:rPr lang="ko-KR" altLang="en-US" dirty="0" err="1"/>
              <a:t>라즈베리파이</a:t>
            </a:r>
            <a:r>
              <a:rPr lang="en-US" altLang="ko-KR" dirty="0"/>
              <a:t>3 B+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 err="1"/>
              <a:t>라즈비안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dirty="0" err="1"/>
              <a:t>웹캠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 err="1"/>
              <a:t>로지텍</a:t>
            </a:r>
            <a:r>
              <a:rPr lang="ko-KR" altLang="en-US" dirty="0"/>
              <a:t> </a:t>
            </a:r>
            <a:r>
              <a:rPr lang="en-US" altLang="ko-KR" dirty="0"/>
              <a:t>C310</a:t>
            </a:r>
          </a:p>
          <a:p>
            <a:pPr>
              <a:lnSpc>
                <a:spcPct val="150000"/>
              </a:lnSpc>
            </a:pPr>
            <a:r>
              <a:rPr lang="ko-KR" altLang="en-US" dirty="0" err="1"/>
              <a:t>스트리밍</a:t>
            </a:r>
            <a:r>
              <a:rPr lang="ko-KR" altLang="en-US" dirty="0"/>
              <a:t> 방식 </a:t>
            </a:r>
            <a:r>
              <a:rPr lang="en-US" altLang="ko-KR" dirty="0"/>
              <a:t>: UV4L</a:t>
            </a:r>
            <a:r>
              <a:rPr lang="ko-KR" altLang="en-US" dirty="0"/>
              <a:t>을 이용한 웹 </a:t>
            </a:r>
            <a:r>
              <a:rPr lang="ko-KR" altLang="en-US" dirty="0" err="1"/>
              <a:t>스트리밍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err="1"/>
              <a:t>openVPN</a:t>
            </a:r>
            <a:r>
              <a:rPr lang="ko-KR" altLang="en-US" dirty="0"/>
              <a:t>을 이용하여 서버에서 </a:t>
            </a:r>
            <a:r>
              <a:rPr lang="en-US" altLang="ko-KR" dirty="0"/>
              <a:t>IP</a:t>
            </a:r>
            <a:r>
              <a:rPr lang="ko-KR" altLang="en-US" dirty="0"/>
              <a:t>관계없이 접속가능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err="1"/>
              <a:t>조도센서와</a:t>
            </a:r>
            <a:r>
              <a:rPr lang="ko-KR" altLang="en-US" dirty="0"/>
              <a:t> </a:t>
            </a:r>
            <a:r>
              <a:rPr lang="en-US" altLang="ko-KR" dirty="0"/>
              <a:t>LED </a:t>
            </a:r>
            <a:r>
              <a:rPr lang="ko-KR" altLang="en-US" dirty="0"/>
              <a:t>라이트를 사용하여 사용자 환경</a:t>
            </a:r>
            <a:r>
              <a:rPr lang="en-US" altLang="ko-KR" dirty="0"/>
              <a:t>(</a:t>
            </a:r>
            <a:r>
              <a:rPr lang="ko-KR" altLang="en-US" dirty="0"/>
              <a:t>어두운 밤</a:t>
            </a:r>
            <a:r>
              <a:rPr lang="en-US" altLang="ko-KR" dirty="0"/>
              <a:t>)</a:t>
            </a:r>
            <a:r>
              <a:rPr lang="ko-KR" altLang="en-US" dirty="0"/>
              <a:t>에 자동으로 </a:t>
            </a:r>
            <a:r>
              <a:rPr lang="en-US" altLang="ko-KR" dirty="0"/>
              <a:t>LED</a:t>
            </a:r>
            <a:r>
              <a:rPr lang="ko-KR" altLang="en-US" dirty="0"/>
              <a:t>를 점멸함 </a:t>
            </a:r>
            <a:r>
              <a:rPr lang="en-US" altLang="ko-KR" dirty="0"/>
              <a:t>(</a:t>
            </a:r>
            <a:r>
              <a:rPr lang="ko-KR" altLang="en-US" dirty="0"/>
              <a:t>얼굴인식률 개선을 위한 밝기조절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9220" name="Picture 4" descr="Vector Camera Icon, Camera Icons, Camera Clipart, Camera PNG and Vector  with Transparent Background for Free Download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52" t="22891" r="12344" b="22943"/>
          <a:stretch/>
        </p:blipFill>
        <p:spPr bwMode="auto">
          <a:xfrm>
            <a:off x="363326" y="806400"/>
            <a:ext cx="477825" cy="344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62913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카메라 측 기기 구성</a:t>
            </a:r>
          </a:p>
        </p:txBody>
      </p:sp>
      <p:pic>
        <p:nvPicPr>
          <p:cNvPr id="16386" name="Picture 2" descr="라즈베리 파이 관련 레퍼런스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736551" y="2200481"/>
            <a:ext cx="1137600" cy="1095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8" name="Picture 4" descr="Logitech C310 HD Webcam 960-000585 B&amp;amp;H Photo Vide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18949" y="4758438"/>
            <a:ext cx="1241381" cy="1241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0" name="Picture 6" descr="How to quickly deploy an OpenVPN server - TechRepublic"/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67106" y="4822950"/>
            <a:ext cx="1155330" cy="1062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2" name="Picture 8" descr="High Quality White LED Strip Constant Voltage AcuVivid™ 5500K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752068">
            <a:off x="10539260" y="4774906"/>
            <a:ext cx="1208446" cy="1208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4" name="Picture 10" descr="Arduino Light Sensors | Into Robotics"/>
          <p:cNvPicPr>
            <a:picLocks noChangeAspect="1" noChangeArrowheads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368279" y="2126830"/>
            <a:ext cx="1258790" cy="1242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6" name="Picture 12" descr="RabbitMQ Logo PNG Transparent &amp;amp; SVG Vector - Freebie Supply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048" y="2226602"/>
            <a:ext cx="985445" cy="1042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화살표 연결선 5"/>
          <p:cNvCxnSpPr/>
          <p:nvPr/>
        </p:nvCxnSpPr>
        <p:spPr>
          <a:xfrm>
            <a:off x="1522436" y="2829600"/>
            <a:ext cx="3142115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865568" y="2200481"/>
            <a:ext cx="21050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MQTT </a:t>
            </a:r>
            <a:r>
              <a:rPr lang="ko-KR" altLang="en-US" sz="1600" dirty="0"/>
              <a:t>메시지 전달</a:t>
            </a:r>
            <a:endParaRPr lang="en-US" altLang="ko-KR" sz="1600" dirty="0"/>
          </a:p>
          <a:p>
            <a:r>
              <a:rPr lang="en-US" altLang="ko-KR" sz="1600" dirty="0"/>
              <a:t>(</a:t>
            </a:r>
            <a:r>
              <a:rPr lang="ko-KR" altLang="en-US" sz="1600" dirty="0"/>
              <a:t>얼굴인식 시작</a:t>
            </a:r>
            <a:r>
              <a:rPr lang="en-US" altLang="ko-KR" sz="1600" dirty="0"/>
              <a:t>/</a:t>
            </a:r>
            <a:r>
              <a:rPr lang="ko-KR" altLang="en-US" sz="1600" dirty="0"/>
              <a:t>종료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5961600" y="2576673"/>
            <a:ext cx="4221412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315053" y="2031204"/>
            <a:ext cx="17652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현재 </a:t>
            </a:r>
            <a:r>
              <a:rPr lang="ko-KR" altLang="en-US" sz="1600" dirty="0" err="1"/>
              <a:t>밝기값</a:t>
            </a:r>
            <a:r>
              <a:rPr lang="ko-KR" altLang="en-US" sz="1600" dirty="0"/>
              <a:t> 전달</a:t>
            </a:r>
          </a:p>
        </p:txBody>
      </p:sp>
      <p:cxnSp>
        <p:nvCxnSpPr>
          <p:cNvPr id="19" name="꺾인 연결선 18"/>
          <p:cNvCxnSpPr/>
          <p:nvPr/>
        </p:nvCxnSpPr>
        <p:spPr>
          <a:xfrm>
            <a:off x="6069600" y="2894400"/>
            <a:ext cx="4113411" cy="2484729"/>
          </a:xfrm>
          <a:prstGeom prst="bentConnector3">
            <a:avLst>
              <a:gd name="adj1" fmla="val 75030"/>
            </a:avLst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197666" y="4822950"/>
            <a:ext cx="1369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LED ON/OFF</a:t>
            </a:r>
            <a:endParaRPr lang="ko-KR" altLang="en-US" sz="1600" dirty="0"/>
          </a:p>
        </p:txBody>
      </p:sp>
      <p:pic>
        <p:nvPicPr>
          <p:cNvPr id="16397" name="Picture 1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612" y="4273298"/>
            <a:ext cx="2185988" cy="17764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4" name="직선 화살표 연결선 23"/>
          <p:cNvCxnSpPr/>
          <p:nvPr/>
        </p:nvCxnSpPr>
        <p:spPr>
          <a:xfrm flipH="1">
            <a:off x="5156249" y="5379129"/>
            <a:ext cx="1870592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433991" y="4908588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영상 </a:t>
            </a:r>
            <a:r>
              <a:rPr lang="ko-KR" altLang="en-US" sz="1600" dirty="0" err="1"/>
              <a:t>스트리밍</a:t>
            </a:r>
            <a:endParaRPr lang="ko-KR" altLang="en-US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1709636" y="475842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서버에서</a:t>
            </a:r>
            <a:endParaRPr lang="en-US" altLang="ko-KR" sz="1600" dirty="0"/>
          </a:p>
          <a:p>
            <a:r>
              <a:rPr lang="ko-KR" altLang="en-US" sz="1600" dirty="0"/>
              <a:t>영상접근</a:t>
            </a:r>
          </a:p>
        </p:txBody>
      </p:sp>
      <p:cxnSp>
        <p:nvCxnSpPr>
          <p:cNvPr id="42" name="직선 화살표 연결선 41"/>
          <p:cNvCxnSpPr/>
          <p:nvPr/>
        </p:nvCxnSpPr>
        <p:spPr>
          <a:xfrm flipH="1">
            <a:off x="1522437" y="5379129"/>
            <a:ext cx="1249563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52048" y="3288450"/>
            <a:ext cx="989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RabbitMQ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]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523728" y="3305499"/>
            <a:ext cx="15632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ko-KR" altLang="en-US" sz="1200" dirty="0" err="1">
                <a:solidFill>
                  <a:schemeClr val="bg1">
                    <a:lumMod val="50000"/>
                  </a:schemeClr>
                </a:solidFill>
              </a:rPr>
              <a:t>카메라측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bg1">
                    <a:lumMod val="50000"/>
                  </a:schemeClr>
                </a:solidFill>
              </a:rPr>
              <a:t>라즈비안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]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0551078" y="3345799"/>
            <a:ext cx="893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조도센서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]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0614333" y="5608530"/>
            <a:ext cx="10583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[LED </a:t>
            </a:r>
            <a:r>
              <a:rPr lang="ko-KR" altLang="en-US" sz="1200" dirty="0" err="1">
                <a:solidFill>
                  <a:schemeClr val="bg1">
                    <a:lumMod val="50000"/>
                  </a:schemeClr>
                </a:solidFill>
              </a:rPr>
              <a:t>스트랩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]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191326" y="6132790"/>
            <a:ext cx="992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ko-KR" altLang="en-US" sz="1200" dirty="0" err="1">
                <a:solidFill>
                  <a:schemeClr val="bg1">
                    <a:lumMod val="50000"/>
                  </a:schemeClr>
                </a:solidFill>
              </a:rPr>
              <a:t>웹캠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C310]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336061" y="6146690"/>
            <a:ext cx="12650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[WEB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bg1">
                    <a:lumMod val="50000"/>
                  </a:schemeClr>
                </a:solidFill>
              </a:rPr>
              <a:t>스트리밍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]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79298" y="6132790"/>
            <a:ext cx="9380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openVPN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]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4" name="Picture 4" descr="Vector Camera Icon, Camera Icons, Camera Clipart, Camera PNG and Vector  with Transparent Background for Free Download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52" t="22891" r="12344" b="22943"/>
          <a:stretch/>
        </p:blipFill>
        <p:spPr bwMode="auto">
          <a:xfrm>
            <a:off x="363326" y="806400"/>
            <a:ext cx="477825" cy="344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02739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계획 및 개선방향</a:t>
            </a:r>
          </a:p>
        </p:txBody>
      </p:sp>
      <p:pic>
        <p:nvPicPr>
          <p:cNvPr id="28" name="Picture 4" descr="Vector Camera Icon, Camera Icons, Camera Clipart, Camera PNG and Vector  with Transparent Background for Free Download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52" t="22891" r="12344" b="22943"/>
          <a:stretch/>
        </p:blipFill>
        <p:spPr bwMode="auto">
          <a:xfrm>
            <a:off x="363326" y="806400"/>
            <a:ext cx="477825" cy="344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인증서를 통해 자동으로 </a:t>
            </a:r>
            <a:r>
              <a:rPr lang="en-US" altLang="ko-KR" dirty="0"/>
              <a:t>VPN</a:t>
            </a:r>
            <a:r>
              <a:rPr lang="ko-KR" altLang="en-US" dirty="0"/>
              <a:t>에 접속하도록 프로그램 변경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>
                <a:ea typeface="맑은 고딕"/>
              </a:rPr>
              <a:t>부팅 시 자동으로 </a:t>
            </a:r>
            <a:r>
              <a:rPr lang="en-US" altLang="ko-KR" dirty="0">
                <a:ea typeface="맑은 고딕"/>
              </a:rPr>
              <a:t>Camera </a:t>
            </a:r>
            <a:r>
              <a:rPr lang="ko-KR" altLang="en-US" dirty="0">
                <a:ea typeface="맑은 고딕"/>
              </a:rPr>
              <a:t>측 </a:t>
            </a:r>
            <a:r>
              <a:rPr lang="en-US" altLang="ko-KR" dirty="0">
                <a:ea typeface="맑은 고딕"/>
              </a:rPr>
              <a:t>Queue</a:t>
            </a:r>
            <a:r>
              <a:rPr lang="ko-KR" altLang="en-US" dirty="0">
                <a:ea typeface="맑은 고딕"/>
              </a:rPr>
              <a:t>에 접근하도록 수정</a:t>
            </a:r>
            <a:endParaRPr lang="en-US" alt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8772611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얼굴인식 구현 및 서버연동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openCV</a:t>
            </a:r>
            <a:r>
              <a:rPr lang="ko-KR" altLang="en-US" dirty="0"/>
              <a:t>와 </a:t>
            </a:r>
            <a:r>
              <a:rPr lang="en-US" altLang="ko-KR" dirty="0" err="1"/>
              <a:t>Tensorflow</a:t>
            </a:r>
            <a:r>
              <a:rPr lang="ko-KR" altLang="en-US" dirty="0"/>
              <a:t>를 이용하여 얼굴인식 진행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UV4L</a:t>
            </a:r>
            <a:r>
              <a:rPr lang="ko-KR" altLang="en-US" dirty="0"/>
              <a:t>을 통해 </a:t>
            </a:r>
            <a:r>
              <a:rPr lang="ko-KR" altLang="en-US" dirty="0" err="1"/>
              <a:t>스트리밍</a:t>
            </a:r>
            <a:r>
              <a:rPr lang="ko-KR" altLang="en-US" dirty="0"/>
              <a:t> 되는 영상을 불러와서 이용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VPN </a:t>
            </a:r>
            <a:r>
              <a:rPr lang="ko-KR" altLang="en-US" dirty="0"/>
              <a:t>구성을 통해 </a:t>
            </a:r>
            <a:r>
              <a:rPr lang="en-US" altLang="ko-KR" dirty="0"/>
              <a:t>UV4L </a:t>
            </a:r>
            <a:r>
              <a:rPr lang="ko-KR" altLang="en-US" dirty="0" err="1"/>
              <a:t>스트리밍</a:t>
            </a:r>
            <a:r>
              <a:rPr lang="ko-KR" altLang="en-US" dirty="0"/>
              <a:t> 기기로 직접 연결</a:t>
            </a:r>
          </a:p>
        </p:txBody>
      </p:sp>
      <p:pic>
        <p:nvPicPr>
          <p:cNvPr id="14340" name="Picture 4" descr="Media Kit - OpenCV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648" y="791714"/>
            <a:ext cx="461802" cy="428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66213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얼굴인식 테스트</a:t>
            </a:r>
          </a:p>
        </p:txBody>
      </p:sp>
      <p:pic>
        <p:nvPicPr>
          <p:cNvPr id="14340" name="Picture 4" descr="Media Kit - OpenCV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648" y="791714"/>
            <a:ext cx="461802" cy="428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039" y="3564000"/>
            <a:ext cx="4391367" cy="2901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특정 사용자가 </a:t>
            </a:r>
            <a:r>
              <a:rPr lang="en-US" altLang="ko-KR" dirty="0"/>
              <a:t>n</a:t>
            </a:r>
            <a:r>
              <a:rPr lang="ko-KR" altLang="en-US" dirty="0"/>
              <a:t>초 이상 인식될 경우 </a:t>
            </a:r>
            <a:r>
              <a:rPr lang="en-US" altLang="ko-KR" dirty="0"/>
              <a:t>UID</a:t>
            </a:r>
            <a:r>
              <a:rPr lang="ko-KR" altLang="en-US" dirty="0"/>
              <a:t>를 반환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만약 일정시간이상 인식을 실패할 경우 작업 취소</a:t>
            </a:r>
          </a:p>
        </p:txBody>
      </p:sp>
      <p:pic>
        <p:nvPicPr>
          <p:cNvPr id="21509" name="Picture 5" descr="File:Sample User Icon.png - Wikimedia Common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269" y="3758398"/>
            <a:ext cx="1737625" cy="173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오른쪽 화살표 4"/>
          <p:cNvSpPr/>
          <p:nvPr/>
        </p:nvSpPr>
        <p:spPr>
          <a:xfrm>
            <a:off x="5875200" y="4824000"/>
            <a:ext cx="1584000" cy="5256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215359" y="5349600"/>
            <a:ext cx="39134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[UID</a:t>
            </a:r>
            <a:r>
              <a:rPr lang="ko-KR" altLang="en-US" dirty="0"/>
              <a:t>반환</a:t>
            </a:r>
            <a:r>
              <a:rPr lang="en-US" altLang="ko-KR" dirty="0"/>
              <a:t>]</a:t>
            </a:r>
          </a:p>
          <a:p>
            <a:pPr algn="ctr"/>
            <a:r>
              <a:rPr lang="en-US" altLang="ko-KR" dirty="0"/>
              <a:t>dcsE1Q8BPXSpqiFfWFp1WKb2GZR2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810400" y="4473321"/>
            <a:ext cx="1503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얼굴인식 </a:t>
            </a:r>
            <a:r>
              <a:rPr lang="ko-KR" altLang="en-US" sz="1400" dirty="0" err="1">
                <a:solidFill>
                  <a:schemeClr val="bg1">
                    <a:lumMod val="50000"/>
                  </a:schemeClr>
                </a:solidFill>
              </a:rPr>
              <a:t>성공시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79465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계획 및 개선방향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ea typeface="맑은 고딕"/>
              </a:rPr>
              <a:t>모듈화 완료, 처리서버 로직에 해당 모듈 추가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ea typeface="맑은 고딕"/>
              </a:rPr>
              <a:t>차량</a:t>
            </a:r>
            <a:r>
              <a:rPr lang="en-US" altLang="ko-KR" dirty="0">
                <a:ea typeface="맑은 고딕"/>
              </a:rPr>
              <a:t>(webOS)</a:t>
            </a:r>
            <a:r>
              <a:rPr lang="ko-KR" altLang="en-US" dirty="0" err="1">
                <a:ea typeface="맑은 고딕"/>
              </a:rPr>
              <a:t>으로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부터</a:t>
            </a:r>
            <a:r>
              <a:rPr lang="ko-KR" altLang="en-US" dirty="0">
                <a:ea typeface="맑은 고딕"/>
              </a:rPr>
              <a:t> 얼굴인식 요청을 받아 연동 테스트 진행</a:t>
            </a:r>
            <a:endParaRPr lang="en-US" altLang="ko-KR" dirty="0">
              <a:ea typeface="맑은 고딕"/>
            </a:endParaRPr>
          </a:p>
          <a:p>
            <a:pPr>
              <a:lnSpc>
                <a:spcPct val="150000"/>
              </a:lnSpc>
            </a:pPr>
            <a:r>
              <a:rPr lang="ko-KR" altLang="en-US" dirty="0"/>
              <a:t>얼굴인식 처리속도가 매</a:t>
            </a:r>
            <a:r>
              <a:rPr lang="en-US" altLang="ko-KR" dirty="0"/>
              <a:t>~</a:t>
            </a:r>
            <a:r>
              <a:rPr lang="ko-KR" altLang="en-US" dirty="0"/>
              <a:t>우 느림 </a:t>
            </a:r>
            <a:r>
              <a:rPr lang="en-US" altLang="ko-KR" dirty="0"/>
              <a:t>!! (30</a:t>
            </a:r>
            <a:r>
              <a:rPr lang="ko-KR" altLang="en-US" dirty="0"/>
              <a:t>초 </a:t>
            </a:r>
            <a:r>
              <a:rPr lang="en-US" altLang="ko-KR" dirty="0"/>
              <a:t>+)</a:t>
            </a:r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pic>
        <p:nvPicPr>
          <p:cNvPr id="14340" name="Picture 4" descr="Media Kit - OpenCV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648" y="791714"/>
            <a:ext cx="461802" cy="428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0836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서버 구축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처리서버 </a:t>
            </a:r>
            <a:r>
              <a:rPr lang="en-US" altLang="ko-KR" dirty="0"/>
              <a:t>: </a:t>
            </a:r>
            <a:r>
              <a:rPr lang="ko-KR" altLang="en-US" dirty="0" err="1"/>
              <a:t>라즈비안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 err="1"/>
              <a:t>라즈베리파이</a:t>
            </a:r>
            <a:r>
              <a:rPr lang="en-US" altLang="ko-KR" dirty="0"/>
              <a:t>4 8GB)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MQTT </a:t>
            </a:r>
            <a:r>
              <a:rPr lang="ko-KR" altLang="en-US" dirty="0"/>
              <a:t>브로커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 err="1"/>
              <a:t>RabbitMQ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err="1"/>
              <a:t>DataBase</a:t>
            </a:r>
            <a:r>
              <a:rPr lang="en-US" altLang="ko-KR" dirty="0"/>
              <a:t> : </a:t>
            </a:r>
            <a:r>
              <a:rPr lang="ko-KR" altLang="en-US" dirty="0" err="1"/>
              <a:t>파이어베이스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3584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1301750" y="1524000"/>
            <a:ext cx="9488348" cy="5259070"/>
            <a:chOff x="1301750" y="12700"/>
            <a:chExt cx="9488348" cy="687705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1902" y="31750"/>
              <a:ext cx="9388196" cy="6858000"/>
            </a:xfrm>
            <a:prstGeom prst="rect">
              <a:avLst/>
            </a:prstGeom>
          </p:spPr>
        </p:pic>
        <p:sp>
          <p:nvSpPr>
            <p:cNvPr id="2" name="L 도형 1"/>
            <p:cNvSpPr/>
            <p:nvPr/>
          </p:nvSpPr>
          <p:spPr>
            <a:xfrm flipV="1">
              <a:off x="1301750" y="12700"/>
              <a:ext cx="6203950" cy="3136900"/>
            </a:xfrm>
            <a:prstGeom prst="corner">
              <a:avLst>
                <a:gd name="adj1" fmla="val 34008"/>
                <a:gd name="adj2" fmla="val 43449"/>
              </a:avLst>
            </a:prstGeom>
            <a:noFill/>
            <a:ln w="38100">
              <a:solidFill>
                <a:srgbClr val="FFC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314450" y="25400"/>
              <a:ext cx="5052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>
                  <a:solidFill>
                    <a:srgbClr val="FFC000"/>
                  </a:solidFill>
                </a:rPr>
                <a:t>VPN</a:t>
              </a:r>
              <a:endParaRPr lang="ko-KR" altLang="en-US" sz="1200" b="1" dirty="0">
                <a:solidFill>
                  <a:srgbClr val="FFC000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H="1">
              <a:off x="4505325" y="4165600"/>
              <a:ext cx="1812925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화살표 연결선 7"/>
            <p:cNvCxnSpPr/>
            <p:nvPr/>
          </p:nvCxnSpPr>
          <p:spPr>
            <a:xfrm flipV="1">
              <a:off x="4533900" y="3035300"/>
              <a:ext cx="0" cy="113030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441636" y="3722985"/>
              <a:ext cx="10636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200" b="1" dirty="0" err="1"/>
                <a:t>RealTimeDB</a:t>
              </a:r>
              <a:endParaRPr lang="en-US" altLang="ko-KR" sz="1200" b="1" dirty="0"/>
            </a:p>
            <a:p>
              <a:pPr algn="r"/>
              <a:r>
                <a:rPr lang="ko-KR" altLang="en-US" sz="1200" b="1" dirty="0"/>
                <a:t>업데이트</a:t>
              </a:r>
            </a:p>
          </p:txBody>
        </p:sp>
      </p:grp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서버 구축 </a:t>
            </a:r>
            <a:r>
              <a:rPr lang="en-US" altLang="ko-KR" dirty="0"/>
              <a:t>- </a:t>
            </a:r>
            <a:r>
              <a:rPr lang="ko-KR" altLang="en-US" dirty="0"/>
              <a:t>네트워크 구성 목록</a:t>
            </a:r>
          </a:p>
        </p:txBody>
      </p:sp>
    </p:spTree>
    <p:extLst>
      <p:ext uri="{BB962C8B-B14F-4D97-AF65-F5344CB8AC3E}">
        <p14:creationId xmlns:p14="http://schemas.microsoft.com/office/powerpoint/2010/main" val="1162945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처리 서버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695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기기</a:t>
            </a:r>
            <a:r>
              <a:rPr lang="en-US" altLang="ko-KR" dirty="0"/>
              <a:t>: </a:t>
            </a:r>
            <a:r>
              <a:rPr lang="ko-KR" altLang="en-US" dirty="0" err="1"/>
              <a:t>라즈베리파이</a:t>
            </a:r>
            <a:r>
              <a:rPr lang="en-US" altLang="ko-KR" dirty="0"/>
              <a:t>4 8GB (</a:t>
            </a:r>
            <a:r>
              <a:rPr lang="ko-KR" altLang="en-US" dirty="0" err="1"/>
              <a:t>라즈비안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 err="1"/>
              <a:t>openVPN</a:t>
            </a:r>
            <a:r>
              <a:rPr lang="en-US" altLang="ko-KR" dirty="0"/>
              <a:t> </a:t>
            </a:r>
            <a:r>
              <a:rPr lang="ko-KR" altLang="en-US" dirty="0"/>
              <a:t>서버</a:t>
            </a:r>
            <a:r>
              <a:rPr lang="en-US" altLang="ko-KR" dirty="0"/>
              <a:t> </a:t>
            </a:r>
            <a:r>
              <a:rPr lang="ko-KR" altLang="en-US" dirty="0"/>
              <a:t>구성 </a:t>
            </a:r>
            <a:r>
              <a:rPr lang="en-US" altLang="ko-KR" dirty="0"/>
              <a:t>(</a:t>
            </a:r>
            <a:r>
              <a:rPr lang="ko-KR" altLang="en-US" dirty="0"/>
              <a:t>얼굴인식용 </a:t>
            </a:r>
            <a:r>
              <a:rPr lang="ko-KR" altLang="en-US" dirty="0" err="1"/>
              <a:t>카메라측과</a:t>
            </a:r>
            <a:r>
              <a:rPr lang="ko-KR" altLang="en-US" dirty="0"/>
              <a:t> 직접연결을 위함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각 </a:t>
            </a:r>
            <a:r>
              <a:rPr lang="ko-KR" altLang="en-US" dirty="0" err="1"/>
              <a:t>상황별</a:t>
            </a:r>
            <a:r>
              <a:rPr lang="ko-KR" altLang="en-US" dirty="0"/>
              <a:t> 처리 프로그램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날씨 </a:t>
            </a:r>
            <a:r>
              <a:rPr lang="en-US" altLang="ko-KR" dirty="0"/>
              <a:t>API</a:t>
            </a:r>
            <a:r>
              <a:rPr lang="ko-KR" altLang="en-US" dirty="0"/>
              <a:t>를 통한 실시간 날씨를 확인하는 </a:t>
            </a:r>
            <a:r>
              <a:rPr lang="ko-KR" altLang="en-US" dirty="0" err="1"/>
              <a:t>로직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MQTT </a:t>
            </a:r>
            <a:r>
              <a:rPr lang="ko-KR" altLang="en-US" dirty="0" err="1"/>
              <a:t>메세지별</a:t>
            </a:r>
            <a:r>
              <a:rPr lang="ko-KR" altLang="en-US" dirty="0"/>
              <a:t> 처리 </a:t>
            </a:r>
            <a:r>
              <a:rPr lang="ko-KR" altLang="en-US" dirty="0" err="1"/>
              <a:t>로직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err="1"/>
              <a:t>파이어베이스</a:t>
            </a:r>
            <a:r>
              <a:rPr lang="ko-KR" altLang="en-US" dirty="0"/>
              <a:t> 값 확인 및 업데이트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 err="1"/>
              <a:t>oepnCV</a:t>
            </a:r>
            <a:r>
              <a:rPr lang="ko-KR" altLang="en-US" dirty="0"/>
              <a:t>를 통한 얼굴인식 진행 </a:t>
            </a:r>
            <a:r>
              <a:rPr lang="en-US" altLang="ko-KR" sz="1400" dirty="0">
                <a:sym typeface="Wingdings" pitchFamily="2" charset="2"/>
              </a:rPr>
              <a:t>(  </a:t>
            </a:r>
            <a:r>
              <a:rPr lang="ko-KR" altLang="en-US" sz="1400" dirty="0">
                <a:sym typeface="Wingdings" pitchFamily="2" charset="2"/>
              </a:rPr>
              <a:t>다른 장에서 다룸</a:t>
            </a:r>
            <a:r>
              <a:rPr lang="en-US" altLang="ko-KR" sz="1400" dirty="0">
                <a:sym typeface="Wingdings" pitchFamily="2" charset="2"/>
              </a:rPr>
              <a:t>)</a:t>
            </a:r>
            <a:endParaRPr lang="en-US" altLang="ko-KR" sz="1400" dirty="0"/>
          </a:p>
        </p:txBody>
      </p:sp>
      <p:pic>
        <p:nvPicPr>
          <p:cNvPr id="4" name="Picture 2" descr="라즈베리 파이 관련 레퍼런스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00463" y="762914"/>
            <a:ext cx="454487" cy="437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8937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openVPN</a:t>
            </a:r>
            <a:r>
              <a:rPr lang="en-US" altLang="ko-KR" dirty="0"/>
              <a:t> </a:t>
            </a:r>
            <a:r>
              <a:rPr lang="ko-KR" altLang="en-US" dirty="0"/>
              <a:t>서버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695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얼굴인식용 </a:t>
            </a:r>
            <a:r>
              <a:rPr lang="ko-KR" altLang="en-US" dirty="0" err="1"/>
              <a:t>카메라측과</a:t>
            </a:r>
            <a:r>
              <a:rPr lang="ko-KR" altLang="en-US" dirty="0"/>
              <a:t> 안전한 직접연결을 위하여 </a:t>
            </a:r>
            <a:r>
              <a:rPr lang="en-US" altLang="ko-KR" dirty="0"/>
              <a:t>VPN </a:t>
            </a:r>
            <a:r>
              <a:rPr lang="ko-KR" altLang="en-US" dirty="0"/>
              <a:t>구성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10.8.0.n </a:t>
            </a:r>
            <a:r>
              <a:rPr lang="ko-KR" altLang="en-US" dirty="0"/>
              <a:t>대역에 각 </a:t>
            </a:r>
            <a:r>
              <a:rPr lang="ko-KR" altLang="en-US" dirty="0" err="1"/>
              <a:t>기기별</a:t>
            </a:r>
            <a:r>
              <a:rPr lang="ko-KR" altLang="en-US" dirty="0"/>
              <a:t> 고정된 </a:t>
            </a:r>
            <a:r>
              <a:rPr lang="en-US" altLang="ko-KR" dirty="0"/>
              <a:t>IP</a:t>
            </a:r>
            <a:r>
              <a:rPr lang="ko-KR" altLang="en-US" dirty="0"/>
              <a:t>를 부여 </a:t>
            </a:r>
            <a:r>
              <a:rPr lang="en-US" altLang="ko-KR" dirty="0"/>
              <a:t>(</a:t>
            </a:r>
            <a:r>
              <a:rPr lang="ko-KR" altLang="en-US" dirty="0"/>
              <a:t>인증서 기준</a:t>
            </a:r>
            <a:r>
              <a:rPr lang="en-US" altLang="ko-KR" dirty="0"/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10.8.0.1 : Server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10.8.0.2 : Camera Device</a:t>
            </a:r>
          </a:p>
        </p:txBody>
      </p:sp>
      <p:pic>
        <p:nvPicPr>
          <p:cNvPr id="4" name="Picture 2" descr="라즈베리 파이 관련 레퍼런스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00463" y="762914"/>
            <a:ext cx="454487" cy="437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8500" y="3722740"/>
            <a:ext cx="4075199" cy="2749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4" t="83036" r="50012" b="8482"/>
          <a:stretch/>
        </p:blipFill>
        <p:spPr bwMode="auto">
          <a:xfrm>
            <a:off x="2572383" y="5873750"/>
            <a:ext cx="3867318" cy="46793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7366800" y="5946109"/>
            <a:ext cx="1993900" cy="3213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6585750" y="6125829"/>
            <a:ext cx="72450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9164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날씨 </a:t>
            </a:r>
            <a:r>
              <a:rPr lang="en-US" altLang="ko-KR" dirty="0"/>
              <a:t>API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695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Open Weather Map</a:t>
            </a:r>
            <a:r>
              <a:rPr lang="ko-KR" altLang="en-US" dirty="0"/>
              <a:t>의 </a:t>
            </a:r>
            <a:r>
              <a:rPr lang="en-US" altLang="ko-KR" dirty="0"/>
              <a:t>API</a:t>
            </a:r>
            <a:r>
              <a:rPr lang="ko-KR" altLang="en-US" dirty="0"/>
              <a:t>를 통하여 실시간 날씨 데이터 수집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수집한 데이터를 실시간</a:t>
            </a:r>
            <a:r>
              <a:rPr lang="en-US" altLang="ko-KR" dirty="0"/>
              <a:t> DB</a:t>
            </a:r>
            <a:r>
              <a:rPr lang="ko-KR" altLang="en-US" dirty="0"/>
              <a:t>에 업데이트하여 다른 기기에 공유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endParaRPr lang="ko-KR" altLang="en-US" dirty="0"/>
          </a:p>
        </p:txBody>
      </p:sp>
      <p:pic>
        <p:nvPicPr>
          <p:cNvPr id="4" name="Picture 2" descr="라즈베리 파이 관련 레퍼런스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00463" y="762914"/>
            <a:ext cx="454487" cy="437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706" y="3751200"/>
            <a:ext cx="3195099" cy="248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2" name="Picture 4" descr="https://postfiles.pstatic.net/MjAyMTA4MTRfMjE0/MDAxNjI4ODcwNjQxODYw.15Drmy82CGKxQuxDpT9ckDawGVuJcVsClwGMEeUZVk8g.n6GRMyV_RNq7Nfl4EAyuucswyyPIjAVjgpRH6I2hxNgg.PNG.chgy2131/image.png?type=w96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6732" y="3751200"/>
            <a:ext cx="2350190" cy="24840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4314" y="4374957"/>
            <a:ext cx="2744638" cy="14012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직선 화살표 연결선 5"/>
          <p:cNvCxnSpPr/>
          <p:nvPr/>
        </p:nvCxnSpPr>
        <p:spPr>
          <a:xfrm>
            <a:off x="3844405" y="4993200"/>
            <a:ext cx="1141384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7503205" y="4993200"/>
            <a:ext cx="1141384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83333" y="6256800"/>
            <a:ext cx="17652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[API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요청 프로그램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]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86840" y="6256800"/>
            <a:ext cx="2289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en-US" altLang="ko-KR" sz="1400" dirty="0" err="1">
                <a:solidFill>
                  <a:schemeClr val="bg1">
                    <a:lumMod val="50000"/>
                  </a:schemeClr>
                </a:solidFill>
              </a:rPr>
              <a:t>openweathermap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 Server]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565499" y="6249600"/>
            <a:ext cx="10422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en-US" altLang="ko-KR" sz="1400" dirty="0" err="1">
                <a:solidFill>
                  <a:schemeClr val="bg1">
                    <a:lumMod val="50000"/>
                  </a:schemeClr>
                </a:solidFill>
              </a:rPr>
              <a:t>DataBase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]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8267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맑은 고딕"/>
              </a:rPr>
              <a:t>MQTT </a:t>
            </a:r>
            <a:r>
              <a:rPr lang="ko-KR" altLang="en-US" dirty="0" err="1">
                <a:ea typeface="맑은 고딕"/>
              </a:rPr>
              <a:t>메세지</a:t>
            </a:r>
            <a:r>
              <a:rPr lang="ko-KR" altLang="en-US" dirty="0">
                <a:ea typeface="맑은 고딕"/>
              </a:rPr>
              <a:t> 및 동작 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6957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>
                <a:ea typeface="맑은 고딕"/>
              </a:rPr>
              <a:t>Server측으로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오는</a:t>
            </a:r>
            <a:r>
              <a:rPr lang="en-US" altLang="ko-KR" dirty="0">
                <a:ea typeface="맑은 고딕"/>
              </a:rPr>
              <a:t> MQTT </a:t>
            </a:r>
            <a:r>
              <a:rPr lang="en-US" altLang="ko-KR" dirty="0" err="1">
                <a:ea typeface="맑은 고딕"/>
              </a:rPr>
              <a:t>메세지를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처리</a:t>
            </a:r>
            <a:endParaRPr lang="en-US" altLang="ko-KR" dirty="0">
              <a:ea typeface="맑은 고딕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 err="1">
                <a:ea typeface="맑은 고딕"/>
              </a:rPr>
              <a:t>회원가입</a:t>
            </a:r>
            <a:r>
              <a:rPr lang="en-US" altLang="ko-KR" dirty="0">
                <a:ea typeface="맑은 고딕"/>
              </a:rPr>
              <a:t>, </a:t>
            </a:r>
            <a:r>
              <a:rPr lang="en-US" altLang="ko-KR" dirty="0" err="1">
                <a:ea typeface="맑은 고딕"/>
              </a:rPr>
              <a:t>로그인</a:t>
            </a:r>
            <a:r>
              <a:rPr lang="en-US" altLang="ko-KR" dirty="0">
                <a:ea typeface="맑은 고딕"/>
              </a:rPr>
              <a:t>, </a:t>
            </a:r>
            <a:r>
              <a:rPr lang="en-US" altLang="ko-KR" dirty="0" err="1">
                <a:ea typeface="맑은 고딕"/>
              </a:rPr>
              <a:t>얼굴인식</a:t>
            </a:r>
            <a:r>
              <a:rPr lang="en-US" altLang="ko-KR" dirty="0">
                <a:ea typeface="맑은 고딕"/>
              </a:rPr>
              <a:t>, </a:t>
            </a:r>
            <a:r>
              <a:rPr lang="en-US" altLang="ko-KR" dirty="0" err="1">
                <a:ea typeface="맑은 고딕"/>
              </a:rPr>
              <a:t>스케쥴</a:t>
            </a:r>
            <a:r>
              <a:rPr lang="en-US" altLang="ko-KR" dirty="0">
                <a:ea typeface="맑은 고딕"/>
              </a:rPr>
              <a:t> </a:t>
            </a:r>
            <a:r>
              <a:rPr lang="en-US" altLang="ko-KR" dirty="0" err="1">
                <a:ea typeface="맑은 고딕"/>
              </a:rPr>
              <a:t>관리</a:t>
            </a:r>
            <a:r>
              <a:rPr lang="en-US" altLang="ko-KR" dirty="0">
                <a:ea typeface="맑은 고딕"/>
              </a:rPr>
              <a:t> 등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ea typeface="맑은 고딕"/>
              </a:rPr>
              <a:t>각 </a:t>
            </a:r>
            <a:r>
              <a:rPr lang="en-US" altLang="ko-KR" dirty="0" err="1">
                <a:ea typeface="맑은 고딕"/>
              </a:rPr>
              <a:t>기기</a:t>
            </a:r>
            <a:r>
              <a:rPr lang="en-US" altLang="ko-KR" dirty="0">
                <a:ea typeface="맑은 고딕"/>
              </a:rPr>
              <a:t> 및 </a:t>
            </a:r>
            <a:r>
              <a:rPr lang="en-US" altLang="ko-KR" dirty="0" err="1">
                <a:ea typeface="맑은 고딕"/>
              </a:rPr>
              <a:t>API를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통하여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얻은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값을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정제하여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DB에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업데이트</a:t>
            </a:r>
          </a:p>
        </p:txBody>
      </p:sp>
      <p:pic>
        <p:nvPicPr>
          <p:cNvPr id="4" name="Picture 2" descr="라즈베리 파이 관련 레퍼런스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00463" y="762914"/>
            <a:ext cx="454487" cy="437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2509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계획 및 개선방향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6957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/>
              <a:t>아두이노</a:t>
            </a:r>
            <a:r>
              <a:rPr lang="en-US" altLang="ko-KR" dirty="0"/>
              <a:t>(</a:t>
            </a:r>
            <a:r>
              <a:rPr lang="ko-KR" altLang="en-US" dirty="0" err="1"/>
              <a:t>스마트홈</a:t>
            </a:r>
            <a:r>
              <a:rPr lang="en-US" altLang="ko-KR" dirty="0"/>
              <a:t>)</a:t>
            </a:r>
            <a:r>
              <a:rPr lang="ko-KR" altLang="en-US" dirty="0"/>
              <a:t>측에 전달되는 명령을 확인하여</a:t>
            </a:r>
            <a:r>
              <a:rPr lang="en-US" altLang="ko-KR" dirty="0"/>
              <a:t>, </a:t>
            </a:r>
            <a:r>
              <a:rPr lang="ko-KR" altLang="en-US" dirty="0"/>
              <a:t>해당 동작들이 정상적으로 수행되었는지 체크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dirty="0">
                <a:ea typeface="+mn-lt"/>
                <a:cs typeface="+mn-lt"/>
              </a:rPr>
              <a:t>각 기기</a:t>
            </a:r>
            <a:r>
              <a:rPr lang="en-US" altLang="ko-KR" dirty="0">
                <a:ea typeface="+mn-lt"/>
                <a:cs typeface="+mn-lt"/>
              </a:rPr>
              <a:t>(</a:t>
            </a:r>
            <a:r>
              <a:rPr lang="en-US" altLang="ko-KR" dirty="0" err="1">
                <a:ea typeface="+mn-lt"/>
                <a:cs typeface="+mn-lt"/>
              </a:rPr>
              <a:t>webOS</a:t>
            </a:r>
            <a:r>
              <a:rPr lang="en-US" altLang="ko-KR" dirty="0">
                <a:ea typeface="+mn-lt"/>
                <a:cs typeface="+mn-lt"/>
              </a:rPr>
              <a:t>, Android)</a:t>
            </a:r>
            <a:r>
              <a:rPr lang="ko-KR" dirty="0">
                <a:ea typeface="+mn-lt"/>
                <a:cs typeface="+mn-lt"/>
              </a:rPr>
              <a:t>로 </a:t>
            </a:r>
            <a:r>
              <a:rPr lang="ko-KR" dirty="0" err="1">
                <a:ea typeface="+mn-lt"/>
                <a:cs typeface="+mn-lt"/>
              </a:rPr>
              <a:t>부터</a:t>
            </a:r>
            <a:r>
              <a:rPr lang="ko-KR" dirty="0">
                <a:ea typeface="+mn-lt"/>
                <a:cs typeface="+mn-lt"/>
              </a:rPr>
              <a:t> 스케쥴 관련 내용을 전달받아 추가</a:t>
            </a:r>
            <a:r>
              <a:rPr lang="en-US" altLang="ko-KR" dirty="0">
                <a:ea typeface="+mn-lt"/>
                <a:cs typeface="+mn-lt"/>
              </a:rPr>
              <a:t>/</a:t>
            </a:r>
            <a:r>
              <a:rPr lang="ko-KR" dirty="0">
                <a:ea typeface="+mn-lt"/>
                <a:cs typeface="+mn-lt"/>
              </a:rPr>
              <a:t>수정하는 프로그램 작성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</p:txBody>
      </p:sp>
      <p:pic>
        <p:nvPicPr>
          <p:cNvPr id="4" name="Picture 2" descr="라즈베리 파이 관련 레퍼런스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00463" y="762914"/>
            <a:ext cx="454487" cy="437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9114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1268</TotalTime>
  <Words>918</Words>
  <Application>Microsoft Office PowerPoint</Application>
  <PresentationFormat>사용자 지정</PresentationFormat>
  <Paragraphs>197</Paragraphs>
  <Slides>27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28" baseType="lpstr">
      <vt:lpstr>Office 테마</vt:lpstr>
      <vt:lpstr>webOS 공모전 개발현황</vt:lpstr>
      <vt:lpstr>업무분담</vt:lpstr>
      <vt:lpstr>서버 구축</vt:lpstr>
      <vt:lpstr>서버 구축 - 네트워크 구성 목록</vt:lpstr>
      <vt:lpstr>처리 서버</vt:lpstr>
      <vt:lpstr>openVPN 서버</vt:lpstr>
      <vt:lpstr>날씨 API</vt:lpstr>
      <vt:lpstr>MQTT 메세지 및 동작 처리</vt:lpstr>
      <vt:lpstr>계획 및 개선방향</vt:lpstr>
      <vt:lpstr>MQTT Broker</vt:lpstr>
      <vt:lpstr>항목구성</vt:lpstr>
      <vt:lpstr>동작구조</vt:lpstr>
      <vt:lpstr>계획 및 개선방향</vt:lpstr>
      <vt:lpstr>파이어베이스(DB)</vt:lpstr>
      <vt:lpstr>Authentication</vt:lpstr>
      <vt:lpstr>FireStore - user_account</vt:lpstr>
      <vt:lpstr>FireStore - uiux_preset</vt:lpstr>
      <vt:lpstr>FireStore - schedule_mode</vt:lpstr>
      <vt:lpstr>Storage</vt:lpstr>
      <vt:lpstr>RealTime DB</vt:lpstr>
      <vt:lpstr>계획 및 개선방향</vt:lpstr>
      <vt:lpstr>카메라 측 기기</vt:lpstr>
      <vt:lpstr>카메라 측 기기 구성</vt:lpstr>
      <vt:lpstr>계획 및 개선방향</vt:lpstr>
      <vt:lpstr>얼굴인식 구현 및 서버연동</vt:lpstr>
      <vt:lpstr>얼굴인식 테스트</vt:lpstr>
      <vt:lpstr>계획 및 개선방향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Windows 사용자</cp:lastModifiedBy>
  <cp:revision>351</cp:revision>
  <dcterms:created xsi:type="dcterms:W3CDTF">2021-07-15T04:09:33Z</dcterms:created>
  <dcterms:modified xsi:type="dcterms:W3CDTF">2021-08-31T12:09:06Z</dcterms:modified>
</cp:coreProperties>
</file>