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9" r:id="rId5"/>
    <p:sldId id="261" r:id="rId6"/>
    <p:sldId id="262" r:id="rId7"/>
    <p:sldId id="259" r:id="rId8"/>
    <p:sldId id="265" r:id="rId9"/>
    <p:sldId id="266" r:id="rId10"/>
    <p:sldId id="270" r:id="rId11"/>
    <p:sldId id="267" r:id="rId12"/>
    <p:sldId id="268" r:id="rId13"/>
    <p:sldId id="260" r:id="rId14"/>
    <p:sldId id="263" r:id="rId15"/>
    <p:sldId id="272" r:id="rId16"/>
    <p:sldId id="27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6D53BB72-83DF-41F4-B891-26D2B603D907}">
          <p14:sldIdLst>
            <p14:sldId id="256"/>
            <p14:sldId id="257"/>
          </p14:sldIdLst>
        </p14:section>
        <p14:section name="서버구축" id="{3D613656-01FE-48A1-93F6-16AF1F5682D6}">
          <p14:sldIdLst>
            <p14:sldId id="258"/>
            <p14:sldId id="269"/>
            <p14:sldId id="261"/>
            <p14:sldId id="262"/>
          </p14:sldIdLst>
        </p14:section>
        <p14:section name="MQTT 서버" id="{D510837A-04F0-448A-8BB7-EF07EE9B9DD8}">
          <p14:sldIdLst/>
        </p14:section>
        <p14:section name="파이어베이스 구축" id="{616D0668-0961-4567-AAE5-315EEFD7FC60}">
          <p14:sldIdLst>
            <p14:sldId id="259"/>
            <p14:sldId id="265"/>
            <p14:sldId id="266"/>
            <p14:sldId id="270"/>
            <p14:sldId id="267"/>
            <p14:sldId id="268"/>
          </p14:sldIdLst>
        </p14:section>
        <p14:section name="스트리밍 클라이언트" id="{1D759041-4EF5-48B4-9103-B96EA755C9A6}">
          <p14:sldIdLst>
            <p14:sldId id="260"/>
          </p14:sldIdLst>
        </p14:section>
        <p14:section name="기타" id="{6C2E2E8C-8C81-4E96-83CE-29FDB9931465}">
          <p14:sldIdLst>
            <p14:sldId id="263"/>
            <p14:sldId id="272"/>
            <p14:sldId id="271"/>
          </p14:sldIdLst>
        </p14:section>
      </p14:sectionLst>
    </p:ex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4660"/>
  </p:normalViewPr>
  <p:slideViewPr>
    <p:cSldViewPr snapToGrid="0">
      <p:cViewPr>
        <p:scale>
          <a:sx n="75" d="100"/>
          <a:sy n="75" d="100"/>
        </p:scale>
        <p:origin x="-399" y="-9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C9453-0358-4B2E-A5E7-7F5A98A5D4D3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A0DB-5BD7-41C1-A7D7-252CB32A4B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678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C9453-0358-4B2E-A5E7-7F5A98A5D4D3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A0DB-5BD7-41C1-A7D7-252CB32A4B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565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C9453-0358-4B2E-A5E7-7F5A98A5D4D3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A0DB-5BD7-41C1-A7D7-252CB32A4B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734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C9453-0358-4B2E-A5E7-7F5A98A5D4D3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A0DB-5BD7-41C1-A7D7-252CB32A4B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553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C9453-0358-4B2E-A5E7-7F5A98A5D4D3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A0DB-5BD7-41C1-A7D7-252CB32A4B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347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C9453-0358-4B2E-A5E7-7F5A98A5D4D3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A0DB-5BD7-41C1-A7D7-252CB32A4B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56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C9453-0358-4B2E-A5E7-7F5A98A5D4D3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A0DB-5BD7-41C1-A7D7-252CB32A4B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5421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C9453-0358-4B2E-A5E7-7F5A98A5D4D3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A0DB-5BD7-41C1-A7D7-252CB32A4B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619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C9453-0358-4B2E-A5E7-7F5A98A5D4D3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A0DB-5BD7-41C1-A7D7-252CB32A4B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624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C9453-0358-4B2E-A5E7-7F5A98A5D4D3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A0DB-5BD7-41C1-A7D7-252CB32A4B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226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C9453-0358-4B2E-A5E7-7F5A98A5D4D3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A0DB-5BD7-41C1-A7D7-252CB32A4B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247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C9453-0358-4B2E-A5E7-7F5A98A5D4D3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7A0DB-5BD7-41C1-A7D7-252CB32A4B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1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oinc.co.kr/w/man/12/MQTT/WithWeb" TargetMode="External"/><Relationship Id="rId2" Type="http://schemas.openxmlformats.org/officeDocument/2006/relationships/hyperlink" Target="https://www.rabbitmq.com/web-mqtt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teves-internet-guide.com/using-javascript-mqtt-client-websockets/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0.png"/><Relationship Id="rId5" Type="http://schemas.openxmlformats.org/officeDocument/2006/relationships/image" Target="../media/image6.jpeg"/><Relationship Id="rId10" Type="http://schemas.microsoft.com/office/2007/relationships/hdphoto" Target="../media/hdphoto2.wdp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webOS</a:t>
            </a:r>
            <a:r>
              <a:rPr lang="en-US" altLang="ko-KR" dirty="0" smtClean="0"/>
              <a:t> </a:t>
            </a:r>
            <a:r>
              <a:rPr lang="ko-KR" altLang="en-US" dirty="0" smtClean="0"/>
              <a:t>공모전 개발현황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2021.07.26 - </a:t>
            </a:r>
            <a:r>
              <a:rPr lang="ko-KR" altLang="en-US" dirty="0" err="1" smtClean="0"/>
              <a:t>최현식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216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파이어베이스</a:t>
            </a:r>
            <a:r>
              <a:rPr lang="ko-KR" altLang="en-US" dirty="0" smtClean="0"/>
              <a:t> 구축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FireStore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667430"/>
              </p:ext>
            </p:extLst>
          </p:nvPr>
        </p:nvGraphicFramePr>
        <p:xfrm>
          <a:off x="992908" y="2180330"/>
          <a:ext cx="9908639" cy="42667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4176"/>
                <a:gridCol w="2055989"/>
                <a:gridCol w="6028474"/>
              </a:tblGrid>
              <a:tr h="4263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 smtClean="0"/>
                        <a:t>필드명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타입 </a:t>
                      </a:r>
                      <a:r>
                        <a:rPr lang="en-US" altLang="ko-KR" b="1" dirty="0" smtClean="0"/>
                        <a:t>(</a:t>
                      </a:r>
                      <a:r>
                        <a:rPr lang="ko-KR" altLang="en-US" b="1" dirty="0" smtClean="0"/>
                        <a:t>암시적</a:t>
                      </a:r>
                      <a:r>
                        <a:rPr lang="en-US" altLang="ko-KR" b="1" dirty="0" smtClean="0"/>
                        <a:t>)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설명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9601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시간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해당 시간에 예약된 활동 수행</a:t>
                      </a:r>
                      <a:endParaRPr lang="en-US" altLang="ko-KR" sz="1400" dirty="0" smtClean="0"/>
                    </a:p>
                  </a:txBody>
                  <a:tcPr anchor="ctr"/>
                </a:tc>
              </a:tr>
              <a:tr h="9601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ㅇㅁㅇ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일회성 명령인지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err="1" smtClean="0"/>
                        <a:t>반복수행될</a:t>
                      </a:r>
                      <a:r>
                        <a:rPr lang="ko-KR" altLang="en-US" baseline="0" dirty="0" smtClean="0"/>
                        <a:t> 명령인지</a:t>
                      </a:r>
                      <a:endParaRPr lang="en-US" altLang="ko-KR" baseline="0" dirty="0" smtClean="0"/>
                    </a:p>
                    <a:p>
                      <a:pPr algn="ctr" latinLnBrk="1"/>
                      <a:r>
                        <a:rPr lang="en-US" altLang="ko-KR" baseline="0" dirty="0" smtClean="0"/>
                        <a:t>(</a:t>
                      </a:r>
                      <a:r>
                        <a:rPr lang="ko-KR" altLang="en-US" baseline="0" dirty="0" smtClean="0"/>
                        <a:t>일회성 명령일 경우 </a:t>
                      </a:r>
                      <a:r>
                        <a:rPr lang="ko-KR" altLang="en-US" baseline="0" dirty="0" err="1" smtClean="0"/>
                        <a:t>수행후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en-US" altLang="ko-KR" baseline="0" dirty="0" smtClean="0"/>
                        <a:t>DB</a:t>
                      </a:r>
                      <a:r>
                        <a:rPr lang="ko-KR" altLang="en-US" baseline="0" dirty="0" smtClean="0"/>
                        <a:t>에서 명령 삭제</a:t>
                      </a:r>
                      <a:r>
                        <a:rPr lang="en-US" altLang="ko-KR" baseline="0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9601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실제명령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“</a:t>
                      </a:r>
                      <a:r>
                        <a:rPr lang="en-US" altLang="ko-KR" dirty="0" err="1" smtClean="0"/>
                        <a:t>air:on</a:t>
                      </a:r>
                      <a:r>
                        <a:rPr lang="en-US" altLang="ko-KR" dirty="0" smtClean="0"/>
                        <a:t>;</a:t>
                      </a:r>
                      <a:r>
                        <a:rPr lang="en-US" altLang="ko-KR" baseline="0" dirty="0" smtClean="0"/>
                        <a:t> temp:18;”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960115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44088" y="144285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스케쥴</a:t>
            </a:r>
            <a:endParaRPr lang="en-US" altLang="ko-KR" dirty="0"/>
          </a:p>
          <a:p>
            <a:r>
              <a:rPr lang="ko-KR" altLang="en-US" dirty="0" err="1" smtClean="0"/>
              <a:t>스케쥴</a:t>
            </a:r>
            <a:r>
              <a:rPr lang="ko-KR" altLang="en-US" dirty="0" err="1"/>
              <a:t>ㅋ</a:t>
            </a:r>
            <a:endParaRPr lang="en-US" altLang="ko-K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162" y="5262563"/>
            <a:ext cx="3071813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918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파이어베이스</a:t>
            </a:r>
            <a:r>
              <a:rPr lang="ko-KR" altLang="en-US" dirty="0" smtClean="0"/>
              <a:t> 구축 </a:t>
            </a:r>
            <a:r>
              <a:rPr lang="en-US" altLang="ko-KR" dirty="0" smtClean="0"/>
              <a:t>(Storage)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904571"/>
              </p:ext>
            </p:extLst>
          </p:nvPr>
        </p:nvGraphicFramePr>
        <p:xfrm>
          <a:off x="992908" y="2180330"/>
          <a:ext cx="9908639" cy="42667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4176"/>
                <a:gridCol w="2055989"/>
                <a:gridCol w="6028474"/>
              </a:tblGrid>
              <a:tr h="4263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 smtClean="0"/>
                        <a:t>필드명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타입 </a:t>
                      </a:r>
                      <a:r>
                        <a:rPr lang="en-US" altLang="ko-KR" b="1" dirty="0" smtClean="0"/>
                        <a:t>(</a:t>
                      </a:r>
                      <a:r>
                        <a:rPr lang="ko-KR" altLang="en-US" b="1" dirty="0" smtClean="0"/>
                        <a:t>암시적</a:t>
                      </a:r>
                      <a:r>
                        <a:rPr lang="en-US" altLang="ko-KR" b="1" dirty="0" smtClean="0"/>
                        <a:t>)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설명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9601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UID_PICTURES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DIR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각 운전자의 얼굴인식용 사진을 보관하는 폴더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사진파일 예시 </a:t>
                      </a:r>
                      <a:r>
                        <a:rPr lang="en-US" altLang="ko-KR" sz="1400" dirty="0" smtClean="0"/>
                        <a:t>: 001.jpg</a:t>
                      </a:r>
                    </a:p>
                  </a:txBody>
                  <a:tcPr anchor="ctr"/>
                </a:tc>
              </a:tr>
              <a:tr h="960115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정면 </a:t>
                      </a:r>
                      <a:r>
                        <a:rPr lang="en-US" altLang="ko-KR" dirty="0" smtClean="0"/>
                        <a:t>/ </a:t>
                      </a:r>
                      <a:r>
                        <a:rPr lang="ko-KR" altLang="en-US" dirty="0" smtClean="0"/>
                        <a:t>측면 </a:t>
                      </a:r>
                      <a:r>
                        <a:rPr lang="en-US" altLang="ko-KR" dirty="0" smtClean="0"/>
                        <a:t>30</a:t>
                      </a:r>
                      <a:r>
                        <a:rPr lang="ko-KR" altLang="en-US" dirty="0" smtClean="0"/>
                        <a:t>장 이상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960115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960115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44088" y="1442852"/>
            <a:ext cx="4079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Storage</a:t>
            </a:r>
          </a:p>
          <a:p>
            <a:r>
              <a:rPr lang="ko-KR" altLang="en-US" dirty="0" smtClean="0"/>
              <a:t>사진 등의 데이터를 보관하는 </a:t>
            </a:r>
            <a:r>
              <a:rPr lang="en-US" altLang="ko-KR" dirty="0" smtClean="0"/>
              <a:t>Storage</a:t>
            </a:r>
          </a:p>
        </p:txBody>
      </p:sp>
    </p:spTree>
    <p:extLst>
      <p:ext uri="{BB962C8B-B14F-4D97-AF65-F5344CB8AC3E}">
        <p14:creationId xmlns:p14="http://schemas.microsoft.com/office/powerpoint/2010/main" val="577873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파이어베이스</a:t>
            </a:r>
            <a:r>
              <a:rPr lang="ko-KR" altLang="en-US" dirty="0" smtClean="0"/>
              <a:t> 구축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RealTime</a:t>
            </a:r>
            <a:r>
              <a:rPr lang="en-US" altLang="ko-KR" dirty="0" smtClean="0"/>
              <a:t> DB)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4088" y="1442852"/>
            <a:ext cx="4487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RealTime</a:t>
            </a:r>
            <a:r>
              <a:rPr lang="en-US" altLang="ko-KR" dirty="0" smtClean="0"/>
              <a:t> DB</a:t>
            </a:r>
          </a:p>
          <a:p>
            <a:r>
              <a:rPr lang="ko-KR" altLang="en-US" dirty="0" smtClean="0"/>
              <a:t>실시간으로 변화하는 데이터 값들을 저장</a:t>
            </a:r>
            <a:r>
              <a:rPr lang="en-US" altLang="ko-KR" dirty="0" smtClean="0"/>
              <a:t>.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2055043" y="2055730"/>
            <a:ext cx="6971122" cy="4745951"/>
            <a:chOff x="3318227" y="2055730"/>
            <a:chExt cx="4369323" cy="4745951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5230" y="2055730"/>
              <a:ext cx="2441099" cy="47459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4114792" y="2327577"/>
              <a:ext cx="17459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smtClean="0">
                  <a:solidFill>
                    <a:srgbClr val="00B0F0"/>
                  </a:solidFill>
                </a:rPr>
                <a:t>차량의 </a:t>
              </a:r>
              <a:r>
                <a:rPr lang="ko-KR" altLang="en-US" sz="1400" b="1" dirty="0" err="1" smtClean="0">
                  <a:solidFill>
                    <a:srgbClr val="00B0F0"/>
                  </a:solidFill>
                </a:rPr>
                <a:t>현상태</a:t>
              </a:r>
              <a:r>
                <a:rPr lang="ko-KR" altLang="en-US" sz="1400" b="1" dirty="0" smtClean="0">
                  <a:solidFill>
                    <a:srgbClr val="00B0F0"/>
                  </a:solidFill>
                </a:rPr>
                <a:t> 저장</a:t>
              </a:r>
              <a:endParaRPr lang="ko-KR" altLang="en-US" sz="1400" b="1" dirty="0">
                <a:solidFill>
                  <a:srgbClr val="00B0F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762099" y="5548402"/>
              <a:ext cx="21050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 err="1" smtClean="0">
                  <a:solidFill>
                    <a:srgbClr val="00B0F0"/>
                  </a:solidFill>
                </a:rPr>
                <a:t>스마트홈의</a:t>
              </a:r>
              <a:r>
                <a:rPr lang="ko-KR" altLang="en-US" sz="1400" b="1" dirty="0" smtClean="0">
                  <a:solidFill>
                    <a:srgbClr val="00B0F0"/>
                  </a:solidFill>
                </a:rPr>
                <a:t> </a:t>
              </a:r>
              <a:r>
                <a:rPr lang="ko-KR" altLang="en-US" sz="1400" b="1" dirty="0" err="1" smtClean="0">
                  <a:solidFill>
                    <a:srgbClr val="00B0F0"/>
                  </a:solidFill>
                </a:rPr>
                <a:t>현상태</a:t>
              </a:r>
              <a:r>
                <a:rPr lang="ko-KR" altLang="en-US" sz="1400" b="1" dirty="0" smtClean="0">
                  <a:solidFill>
                    <a:srgbClr val="00B0F0"/>
                  </a:solidFill>
                </a:rPr>
                <a:t> 저장</a:t>
              </a:r>
              <a:endParaRPr lang="ko-KR" altLang="en-US" sz="1400" b="1" dirty="0">
                <a:solidFill>
                  <a:srgbClr val="00B0F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463958" y="2989024"/>
              <a:ext cx="13869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 smtClean="0">
                  <a:solidFill>
                    <a:srgbClr val="00B0F0"/>
                  </a:solidFill>
                </a:rPr>
                <a:t>각 </a:t>
              </a:r>
              <a:r>
                <a:rPr lang="ko-KR" altLang="en-US" sz="1400" b="1" dirty="0" err="1" smtClean="0">
                  <a:solidFill>
                    <a:srgbClr val="00B0F0"/>
                  </a:solidFill>
                </a:rPr>
                <a:t>센싱값</a:t>
              </a:r>
              <a:r>
                <a:rPr lang="ko-KR" altLang="en-US" sz="1400" b="1" dirty="0" smtClean="0">
                  <a:solidFill>
                    <a:srgbClr val="00B0F0"/>
                  </a:solidFill>
                </a:rPr>
                <a:t> 저장</a:t>
              </a:r>
              <a:endParaRPr lang="ko-KR" altLang="en-US" sz="1400" b="1" dirty="0">
                <a:solidFill>
                  <a:srgbClr val="00B0F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157417" y="3634760"/>
              <a:ext cx="24786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solidFill>
                    <a:srgbClr val="0070C0"/>
                  </a:solidFill>
                </a:rPr>
                <a:t>가정의 </a:t>
              </a:r>
              <a:r>
                <a:rPr lang="ko-KR" altLang="en-US" sz="1400" dirty="0" err="1" smtClean="0">
                  <a:solidFill>
                    <a:srgbClr val="0070C0"/>
                  </a:solidFill>
                </a:rPr>
                <a:t>온습도</a:t>
              </a:r>
              <a:r>
                <a:rPr lang="ko-KR" altLang="en-US" sz="1400" dirty="0" smtClean="0">
                  <a:solidFill>
                    <a:srgbClr val="0070C0"/>
                  </a:solidFill>
                </a:rPr>
                <a:t> </a:t>
              </a:r>
              <a:r>
                <a:rPr lang="en-US" altLang="ko-KR" sz="1400" dirty="0" smtClean="0">
                  <a:solidFill>
                    <a:srgbClr val="0070C0"/>
                  </a:solidFill>
                </a:rPr>
                <a:t>(</a:t>
              </a:r>
              <a:r>
                <a:rPr lang="ko-KR" altLang="en-US" sz="1400" dirty="0" smtClean="0">
                  <a:solidFill>
                    <a:srgbClr val="0070C0"/>
                  </a:solidFill>
                </a:rPr>
                <a:t>집에서 </a:t>
              </a:r>
              <a:r>
                <a:rPr lang="ko-KR" altLang="en-US" sz="1400" dirty="0" err="1" smtClean="0">
                  <a:solidFill>
                    <a:srgbClr val="0070C0"/>
                  </a:solidFill>
                </a:rPr>
                <a:t>에어컨틀면</a:t>
              </a:r>
              <a:r>
                <a:rPr lang="ko-KR" altLang="en-US" sz="1400" dirty="0" smtClean="0">
                  <a:solidFill>
                    <a:srgbClr val="0070C0"/>
                  </a:solidFill>
                </a:rPr>
                <a:t> 달라짐 </a:t>
              </a:r>
              <a:r>
                <a:rPr lang="ko-KR" altLang="en-US" sz="1400" dirty="0" err="1" smtClean="0">
                  <a:solidFill>
                    <a:srgbClr val="0070C0"/>
                  </a:solidFill>
                </a:rPr>
                <a:t>ㅋ</a:t>
              </a:r>
              <a:r>
                <a:rPr lang="en-US" altLang="ko-KR" sz="1400" dirty="0" smtClean="0">
                  <a:solidFill>
                    <a:srgbClr val="0070C0"/>
                  </a:solidFill>
                </a:rPr>
                <a:t>)</a:t>
              </a:r>
              <a:endParaRPr lang="ko-KR" alt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271147" y="4572728"/>
              <a:ext cx="20361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solidFill>
                    <a:srgbClr val="0070C0"/>
                  </a:solidFill>
                </a:rPr>
                <a:t>‘</a:t>
              </a:r>
              <a:r>
                <a:rPr lang="ko-KR" altLang="en-US" sz="1400" dirty="0" err="1" smtClean="0">
                  <a:solidFill>
                    <a:srgbClr val="0070C0"/>
                  </a:solidFill>
                </a:rPr>
                <a:t>오픈웨더</a:t>
              </a:r>
              <a:r>
                <a:rPr lang="en-US" altLang="ko-KR" sz="1400" dirty="0" smtClean="0">
                  <a:solidFill>
                    <a:srgbClr val="0070C0"/>
                  </a:solidFill>
                </a:rPr>
                <a:t>API’</a:t>
              </a:r>
              <a:r>
                <a:rPr lang="ko-KR" altLang="en-US" sz="1400" dirty="0" smtClean="0">
                  <a:solidFill>
                    <a:srgbClr val="0070C0"/>
                  </a:solidFill>
                </a:rPr>
                <a:t>의 </a:t>
              </a:r>
              <a:r>
                <a:rPr lang="ko-KR" altLang="en-US" sz="1400" dirty="0" err="1" smtClean="0">
                  <a:solidFill>
                    <a:srgbClr val="0070C0"/>
                  </a:solidFill>
                </a:rPr>
                <a:t>온습도</a:t>
              </a:r>
              <a:endParaRPr lang="ko-KR" altLang="en-US" sz="1400" dirty="0">
                <a:solidFill>
                  <a:srgbClr val="0070C0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318227" y="2055730"/>
              <a:ext cx="4369323" cy="474595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5738813" y="4040323"/>
            <a:ext cx="212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+ </a:t>
            </a:r>
            <a:r>
              <a:rPr lang="ko-KR" altLang="en-US" dirty="0" smtClean="0">
                <a:solidFill>
                  <a:srgbClr val="FF0000"/>
                </a:solidFill>
              </a:rPr>
              <a:t>미세먼지 </a:t>
            </a:r>
            <a:r>
              <a:rPr lang="ko-KR" altLang="en-US" dirty="0" err="1" smtClean="0">
                <a:solidFill>
                  <a:srgbClr val="FF0000"/>
                </a:solidFill>
              </a:rPr>
              <a:t>센싱값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524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라즈베리파이</a:t>
            </a:r>
            <a:r>
              <a:rPr lang="ko-KR" altLang="en-US" dirty="0" smtClean="0"/>
              <a:t> 영상 스트리밍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err="1" smtClean="0"/>
              <a:t>라즈베리파이</a:t>
            </a:r>
            <a:r>
              <a:rPr lang="en-US" altLang="ko-KR" dirty="0" smtClean="0"/>
              <a:t>3 B+</a:t>
            </a:r>
            <a:r>
              <a:rPr lang="ko-KR" altLang="en-US" dirty="0" smtClean="0"/>
              <a:t>을 이용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webOS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지원하지않음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라즈비안을</a:t>
            </a:r>
            <a:r>
              <a:rPr lang="ko-KR" altLang="en-US" dirty="0" smtClean="0"/>
              <a:t> 사용하거나</a:t>
            </a:r>
            <a:r>
              <a:rPr lang="en-US" altLang="ko-KR" dirty="0" smtClean="0"/>
              <a:t>.. </a:t>
            </a:r>
            <a:r>
              <a:rPr lang="ko-KR" altLang="en-US" dirty="0" err="1" smtClean="0"/>
              <a:t>대쉬보드측과</a:t>
            </a:r>
            <a:r>
              <a:rPr lang="ko-KR" altLang="en-US" dirty="0" smtClean="0"/>
              <a:t> 결합하여야 함</a:t>
            </a:r>
            <a:r>
              <a:rPr lang="en-US" altLang="ko-KR" dirty="0" smtClean="0"/>
              <a:t>.)</a:t>
            </a:r>
          </a:p>
          <a:p>
            <a:pPr>
              <a:lnSpc>
                <a:spcPct val="150000"/>
              </a:lnSpc>
            </a:pPr>
            <a:r>
              <a:rPr lang="ko-KR" altLang="en-US" dirty="0" err="1" smtClean="0"/>
              <a:t>웹캠</a:t>
            </a:r>
            <a:r>
              <a:rPr lang="en-US" altLang="ko-KR" dirty="0" smtClean="0"/>
              <a:t>(</a:t>
            </a:r>
            <a:r>
              <a:rPr lang="ko-KR" altLang="en-US" dirty="0" smtClean="0"/>
              <a:t>카메라 모듈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연결하여 사용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V4L2 </a:t>
            </a:r>
            <a:r>
              <a:rPr lang="ko-KR" altLang="en-US" dirty="0" smtClean="0"/>
              <a:t>서버를 이용하여 </a:t>
            </a:r>
            <a:r>
              <a:rPr lang="ko-KR" altLang="en-US" dirty="0" err="1" smtClean="0"/>
              <a:t>서버측으로</a:t>
            </a:r>
            <a:r>
              <a:rPr lang="ko-KR" altLang="en-US" dirty="0" smtClean="0"/>
              <a:t> 영상을 스트리밍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err="1" smtClean="0"/>
              <a:t>조도센서와</a:t>
            </a:r>
            <a:r>
              <a:rPr lang="ko-KR" altLang="en-US" dirty="0" smtClean="0"/>
              <a:t> </a:t>
            </a:r>
            <a:r>
              <a:rPr lang="en-US" altLang="ko-KR" dirty="0" smtClean="0"/>
              <a:t>LED </a:t>
            </a:r>
            <a:r>
              <a:rPr lang="ko-KR" altLang="en-US" dirty="0" smtClean="0"/>
              <a:t>라이트를 사용하여 사용자 환경</a:t>
            </a:r>
            <a:r>
              <a:rPr lang="en-US" altLang="ko-KR" dirty="0" smtClean="0"/>
              <a:t>(</a:t>
            </a:r>
            <a:r>
              <a:rPr lang="ko-KR" altLang="en-US" dirty="0" smtClean="0"/>
              <a:t>어두운 밤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따른 자동 밝기 조절 필요 </a:t>
            </a:r>
            <a:r>
              <a:rPr lang="en-US" altLang="ko-KR" dirty="0" smtClean="0"/>
              <a:t>(GPIO,ADC)(</a:t>
            </a:r>
            <a:r>
              <a:rPr lang="ko-KR" altLang="en-US" dirty="0" err="1" smtClean="0"/>
              <a:t>얼굴인식률</a:t>
            </a:r>
            <a:r>
              <a:rPr lang="ko-KR" altLang="en-US" dirty="0" smtClean="0"/>
              <a:t> 개선을 위함</a:t>
            </a:r>
            <a:r>
              <a:rPr lang="en-US" altLang="ko-KR" dirty="0" smtClean="0"/>
              <a:t>.)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629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확인사항들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66850"/>
            <a:ext cx="10515600" cy="5157149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 err="1" smtClean="0"/>
              <a:t>webOS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MQTT </a:t>
            </a:r>
            <a:r>
              <a:rPr lang="ko-KR" altLang="en-US" dirty="0" smtClean="0"/>
              <a:t>지원여부</a:t>
            </a:r>
            <a:r>
              <a:rPr lang="en-US" altLang="ko-KR" dirty="0" smtClean="0"/>
              <a:t>. (</a:t>
            </a:r>
            <a:r>
              <a:rPr lang="ko-KR" altLang="en-US" dirty="0" err="1" smtClean="0"/>
              <a:t>웹플러그인</a:t>
            </a:r>
            <a:r>
              <a:rPr lang="ko-KR" altLang="en-US" dirty="0" smtClean="0"/>
              <a:t> 사용가능 여부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sz="2100" dirty="0" smtClean="0"/>
              <a:t>(JavaScript</a:t>
            </a:r>
            <a:r>
              <a:rPr lang="ko-KR" altLang="en-US" sz="2100" dirty="0" smtClean="0"/>
              <a:t>를 지원하기는 하나 </a:t>
            </a:r>
            <a:r>
              <a:rPr lang="ko-KR" altLang="en-US" sz="2100" dirty="0" err="1" smtClean="0"/>
              <a:t>확인해봐야함</a:t>
            </a:r>
            <a:r>
              <a:rPr lang="ko-KR" altLang="en-US" sz="2100" dirty="0" smtClean="0"/>
              <a:t> </a:t>
            </a:r>
            <a:r>
              <a:rPr lang="en-US" altLang="ko-KR" sz="2100" dirty="0" smtClean="0"/>
              <a:t>/ </a:t>
            </a:r>
            <a:r>
              <a:rPr lang="en-US" altLang="ko-KR" sz="2100" dirty="0" err="1" smtClean="0"/>
              <a:t>nodejs</a:t>
            </a:r>
            <a:r>
              <a:rPr lang="ko-KR" altLang="en-US" sz="2100" dirty="0" smtClean="0"/>
              <a:t>사용불가</a:t>
            </a:r>
            <a:r>
              <a:rPr lang="en-US" altLang="ko-KR" sz="2100" dirty="0" smtClean="0"/>
              <a:t>.)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1700" dirty="0">
                <a:hlinkClick r:id="rId2"/>
              </a:rPr>
              <a:t>https://</a:t>
            </a:r>
            <a:r>
              <a:rPr lang="en-US" altLang="ko-KR" sz="1700" dirty="0" smtClean="0">
                <a:hlinkClick r:id="rId2"/>
              </a:rPr>
              <a:t>www.rabbitmq.com/web-mqtt.html</a:t>
            </a:r>
            <a:r>
              <a:rPr lang="en-US" altLang="ko-KR" sz="1700" dirty="0"/>
              <a:t/>
            </a:r>
            <a:br>
              <a:rPr lang="en-US" altLang="ko-KR" sz="1700" dirty="0"/>
            </a:br>
            <a:r>
              <a:rPr lang="en-US" altLang="ko-KR" sz="1700" dirty="0">
                <a:hlinkClick r:id="rId3"/>
              </a:rPr>
              <a:t>https://</a:t>
            </a:r>
            <a:r>
              <a:rPr lang="en-US" altLang="ko-KR" sz="1700" dirty="0" smtClean="0">
                <a:hlinkClick r:id="rId3"/>
              </a:rPr>
              <a:t>www.joinc.co.kr/w/man/12/MQTT/WithWeb</a:t>
            </a:r>
            <a:r>
              <a:rPr lang="en-US" altLang="ko-KR" sz="1700" dirty="0"/>
              <a:t/>
            </a:r>
            <a:br>
              <a:rPr lang="en-US" altLang="ko-KR" sz="1700" dirty="0"/>
            </a:br>
            <a:r>
              <a:rPr lang="en-US" altLang="ko-KR" sz="1700" dirty="0">
                <a:hlinkClick r:id="rId4"/>
              </a:rPr>
              <a:t>http://www.steves-internet-guide.com/using-javascript-mqtt-client-websockets</a:t>
            </a:r>
            <a:r>
              <a:rPr lang="en-US" altLang="ko-KR" sz="1700" dirty="0" smtClean="0">
                <a:hlinkClick r:id="rId4"/>
              </a:rPr>
              <a:t>/</a:t>
            </a:r>
            <a:endParaRPr lang="en-US" altLang="ko-KR" sz="1700" dirty="0"/>
          </a:p>
          <a:p>
            <a:endParaRPr lang="en-US" altLang="ko-KR" dirty="0" smtClean="0"/>
          </a:p>
          <a:p>
            <a:r>
              <a:rPr lang="ko-KR" altLang="en-US" dirty="0" err="1" smtClean="0"/>
              <a:t>웹캠으로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스트리밍된</a:t>
            </a:r>
            <a:r>
              <a:rPr lang="ko-KR" altLang="en-US" dirty="0" smtClean="0"/>
              <a:t> 영상을 타 </a:t>
            </a:r>
            <a:r>
              <a:rPr lang="en-US" altLang="ko-KR" dirty="0" smtClean="0"/>
              <a:t>OS</a:t>
            </a:r>
            <a:r>
              <a:rPr lang="ko-KR" altLang="en-US" dirty="0" smtClean="0"/>
              <a:t>에서 받아오는 규격</a:t>
            </a:r>
            <a:r>
              <a:rPr lang="en-US" altLang="ko-KR" dirty="0" smtClean="0"/>
              <a:t>. (V4L2)</a:t>
            </a:r>
          </a:p>
          <a:p>
            <a:endParaRPr lang="en-US" altLang="ko-KR" dirty="0"/>
          </a:p>
          <a:p>
            <a:r>
              <a:rPr lang="ko-KR" altLang="en-US" dirty="0" err="1" smtClean="0"/>
              <a:t>라즈베리파이</a:t>
            </a:r>
            <a:r>
              <a:rPr lang="en-US" altLang="ko-KR" dirty="0" smtClean="0"/>
              <a:t>3B+ </a:t>
            </a:r>
            <a:r>
              <a:rPr lang="en-US" altLang="ko-KR" dirty="0" err="1" smtClean="0"/>
              <a:t>webOS</a:t>
            </a:r>
            <a:r>
              <a:rPr lang="en-US" altLang="ko-KR" dirty="0" smtClean="0"/>
              <a:t> </a:t>
            </a:r>
            <a:r>
              <a:rPr lang="ko-KR" altLang="en-US" dirty="0" smtClean="0"/>
              <a:t>공식적으로 </a:t>
            </a:r>
            <a:r>
              <a:rPr lang="ko-KR" altLang="en-US" dirty="0" err="1" smtClean="0"/>
              <a:t>지원안하는데</a:t>
            </a:r>
            <a:r>
              <a:rPr lang="ko-KR" altLang="en-US" dirty="0" smtClean="0"/>
              <a:t> 다른</a:t>
            </a:r>
            <a:r>
              <a:rPr lang="en-US" altLang="ko-KR" dirty="0" smtClean="0"/>
              <a:t>OS </a:t>
            </a:r>
            <a:r>
              <a:rPr lang="ko-KR" altLang="en-US" dirty="0" err="1" smtClean="0"/>
              <a:t>썼을때</a:t>
            </a:r>
            <a:r>
              <a:rPr lang="ko-KR" altLang="en-US" dirty="0" smtClean="0"/>
              <a:t> 문제가 될까요</a:t>
            </a:r>
            <a:r>
              <a:rPr lang="en-US" altLang="ko-KR" dirty="0" smtClean="0"/>
              <a:t>. (</a:t>
            </a:r>
            <a:r>
              <a:rPr lang="ko-KR" altLang="en-US" dirty="0" err="1" smtClean="0"/>
              <a:t>라즈비안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ko-KR" altLang="en-US" strike="sngStrike" dirty="0" smtClean="0"/>
              <a:t>음성인식들</a:t>
            </a:r>
            <a:r>
              <a:rPr lang="en-US" altLang="ko-KR" strike="sngStrike" dirty="0" smtClean="0"/>
              <a:t>. (</a:t>
            </a:r>
            <a:r>
              <a:rPr lang="ko-KR" altLang="en-US" strike="sngStrike" dirty="0" err="1" smtClean="0"/>
              <a:t>구글</a:t>
            </a:r>
            <a:r>
              <a:rPr lang="ko-KR" altLang="en-US" strike="sngStrike" dirty="0" smtClean="0"/>
              <a:t> </a:t>
            </a:r>
            <a:r>
              <a:rPr lang="en-US" altLang="ko-KR" strike="sngStrike" dirty="0" err="1" smtClean="0"/>
              <a:t>vs</a:t>
            </a:r>
            <a:r>
              <a:rPr lang="en-US" altLang="ko-KR" strike="sngStrike" dirty="0" smtClean="0"/>
              <a:t> LG </a:t>
            </a:r>
            <a:r>
              <a:rPr lang="en-US" altLang="ko-KR" strike="sngStrike" dirty="0" err="1" smtClean="0"/>
              <a:t>ThinQ</a:t>
            </a:r>
            <a:r>
              <a:rPr lang="en-US" altLang="ko-KR" strike="sngStrike" dirty="0" smtClean="0"/>
              <a:t>)</a:t>
            </a:r>
          </a:p>
          <a:p>
            <a:endParaRPr lang="en-US" altLang="ko-KR" dirty="0"/>
          </a:p>
          <a:p>
            <a:r>
              <a:rPr lang="ko-KR" altLang="en-US" dirty="0" smtClean="0"/>
              <a:t>추가 장비 또는 재정 지원 여부</a:t>
            </a:r>
            <a:r>
              <a:rPr lang="en-US" altLang="ko-KR" dirty="0" smtClean="0"/>
              <a:t>. (</a:t>
            </a:r>
            <a:r>
              <a:rPr lang="ko-KR" altLang="en-US" dirty="0" smtClean="0"/>
              <a:t>장소제공 </a:t>
            </a:r>
            <a:r>
              <a:rPr lang="en-US" altLang="ko-KR" dirty="0" smtClean="0"/>
              <a:t>^^? </a:t>
            </a:r>
            <a:r>
              <a:rPr lang="ko-KR" altLang="en-US" dirty="0" err="1" smtClean="0"/>
              <a:t>돈ㅋ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ko-KR" altLang="en-US" dirty="0" smtClean="0"/>
              <a:t>계획서에 없는 기능을 추가했을 때 문제가 될까요</a:t>
            </a:r>
            <a:r>
              <a:rPr lang="en-US" altLang="ko-KR" dirty="0" smtClean="0"/>
              <a:t>~</a:t>
            </a:r>
          </a:p>
        </p:txBody>
      </p:sp>
    </p:spTree>
    <p:extLst>
      <p:ext uri="{BB962C8B-B14F-4D97-AF65-F5344CB8AC3E}">
        <p14:creationId xmlns:p14="http://schemas.microsoft.com/office/powerpoint/2010/main" val="1241089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스마트홈측</a:t>
            </a:r>
            <a:r>
              <a:rPr lang="ko-KR" altLang="en-US" dirty="0" smtClean="0"/>
              <a:t> 하드웨어 구성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906588"/>
            <a:ext cx="9828088" cy="448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25450" y="63754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부저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56521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이</a:t>
            </a:r>
            <a:r>
              <a:rPr lang="ko-KR" altLang="en-US" dirty="0" err="1"/>
              <a:t>번</a:t>
            </a:r>
            <a:r>
              <a:rPr lang="ko-KR" altLang="en-US" dirty="0" err="1" smtClean="0"/>
              <a:t>주에</a:t>
            </a:r>
            <a:r>
              <a:rPr lang="ko-KR" altLang="en-US" dirty="0" smtClean="0"/>
              <a:t> </a:t>
            </a:r>
            <a:r>
              <a:rPr lang="ko-KR" altLang="en-US" dirty="0" smtClean="0"/>
              <a:t>할거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7213357"/>
              </p:ext>
            </p:extLst>
          </p:nvPr>
        </p:nvGraphicFramePr>
        <p:xfrm>
          <a:off x="838200" y="1825625"/>
          <a:ext cx="10515600" cy="47275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05200"/>
                <a:gridCol w="3505200"/>
                <a:gridCol w="35052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승운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준호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현식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3567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1. </a:t>
                      </a:r>
                      <a:r>
                        <a:rPr lang="ko-KR" altLang="en-US" dirty="0" smtClean="0"/>
                        <a:t>회로도 그리기</a:t>
                      </a:r>
                    </a:p>
                    <a:p>
                      <a:pPr latinLnBrk="1"/>
                      <a:r>
                        <a:rPr lang="en-US" altLang="ko-KR" dirty="0" smtClean="0"/>
                        <a:t>2. </a:t>
                      </a:r>
                      <a:r>
                        <a:rPr lang="ko-KR" altLang="en-US" dirty="0" smtClean="0"/>
                        <a:t>키워드</a:t>
                      </a:r>
                      <a:r>
                        <a:rPr lang="en-US" altLang="ko-KR" dirty="0" smtClean="0"/>
                        <a:t>(TEST1, TEST2, TESE3)</a:t>
                      </a:r>
                      <a:r>
                        <a:rPr lang="ko-KR" altLang="en-US" dirty="0" smtClean="0"/>
                        <a:t>에 맞게 데이터 뿌리기 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err="1" smtClean="0"/>
                        <a:t>스마트폰</a:t>
                      </a:r>
                      <a:r>
                        <a:rPr lang="en-US" altLang="ko-KR" dirty="0" smtClean="0"/>
                        <a:t>)</a:t>
                      </a:r>
                    </a:p>
                    <a:p>
                      <a:pPr latinLnBrk="1"/>
                      <a:r>
                        <a:rPr lang="en-US" altLang="ko-KR" dirty="0" smtClean="0"/>
                        <a:t>3. </a:t>
                      </a:r>
                      <a:r>
                        <a:rPr lang="ko-KR" altLang="en-US" dirty="0" smtClean="0"/>
                        <a:t>음성인식 대충 구현해보기</a:t>
                      </a:r>
                    </a:p>
                    <a:p>
                      <a:pPr latinLnBrk="1"/>
                      <a:r>
                        <a:rPr lang="en-US" altLang="ko-KR" dirty="0" smtClean="0"/>
                        <a:t>4. </a:t>
                      </a:r>
                      <a:r>
                        <a:rPr lang="ko-KR" altLang="en-US" dirty="0" err="1" smtClean="0"/>
                        <a:t>앱</a:t>
                      </a:r>
                      <a:r>
                        <a:rPr lang="ko-KR" altLang="en-US" dirty="0" smtClean="0"/>
                        <a:t> 보강 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err="1" smtClean="0"/>
                        <a:t>메인화면</a:t>
                      </a:r>
                      <a:r>
                        <a:rPr lang="ko-KR" altLang="en-US" dirty="0" smtClean="0"/>
                        <a:t> 만들기</a:t>
                      </a:r>
                      <a:r>
                        <a:rPr lang="en-US" altLang="ko-KR" dirty="0" smtClean="0"/>
                        <a:t>)</a:t>
                      </a:r>
                      <a:br>
                        <a:rPr lang="en-US" altLang="ko-KR" dirty="0" smtClean="0"/>
                      </a:b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en-US" altLang="ko-KR" sz="1600" dirty="0" smtClean="0"/>
                        <a:t>PCB </a:t>
                      </a:r>
                      <a:r>
                        <a:rPr lang="ko-KR" altLang="en-US" sz="1600" dirty="0" smtClean="0"/>
                        <a:t>기능</a:t>
                      </a:r>
                      <a:r>
                        <a:rPr lang="en-US" altLang="ko-KR" sz="1600" dirty="0" smtClean="0"/>
                        <a:t>: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1. </a:t>
                      </a:r>
                      <a:r>
                        <a:rPr lang="ko-KR" altLang="en-US" sz="1400" dirty="0" smtClean="0"/>
                        <a:t>빗물 감지해서 자동으로 </a:t>
                      </a:r>
                      <a:r>
                        <a:rPr lang="ko-KR" altLang="en-US" sz="1400" dirty="0" err="1" smtClean="0"/>
                        <a:t>창문닫기</a:t>
                      </a:r>
                      <a:endParaRPr lang="ko-KR" altLang="en-US" sz="1400" dirty="0" smtClean="0"/>
                    </a:p>
                    <a:p>
                      <a:pPr latinLnBrk="1"/>
                      <a:r>
                        <a:rPr lang="en-US" altLang="ko-KR" sz="1400" dirty="0" smtClean="0"/>
                        <a:t>2. </a:t>
                      </a:r>
                      <a:r>
                        <a:rPr lang="ko-KR" altLang="en-US" sz="1400" dirty="0" smtClean="0"/>
                        <a:t>집안 </a:t>
                      </a:r>
                      <a:r>
                        <a:rPr lang="ko-KR" altLang="en-US" sz="1400" dirty="0" err="1" smtClean="0"/>
                        <a:t>온습도</a:t>
                      </a:r>
                      <a:r>
                        <a:rPr lang="ko-KR" altLang="en-US" sz="1400" dirty="0" smtClean="0"/>
                        <a:t> 체크해서 </a:t>
                      </a:r>
                      <a:r>
                        <a:rPr lang="en-US" altLang="ko-KR" sz="1400" dirty="0" smtClean="0"/>
                        <a:t>LCD</a:t>
                      </a:r>
                      <a:r>
                        <a:rPr lang="ko-KR" altLang="en-US" sz="1400" dirty="0" smtClean="0"/>
                        <a:t>에 표시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3. </a:t>
                      </a:r>
                      <a:r>
                        <a:rPr lang="ko-KR" altLang="en-US" sz="1400" dirty="0" smtClean="0"/>
                        <a:t>에어컨</a:t>
                      </a:r>
                      <a:r>
                        <a:rPr lang="en-US" altLang="ko-KR" sz="1400" dirty="0" smtClean="0"/>
                        <a:t>/</a:t>
                      </a:r>
                      <a:r>
                        <a:rPr lang="ko-KR" altLang="en-US" sz="1400" dirty="0" smtClean="0"/>
                        <a:t>보일러 온도 </a:t>
                      </a:r>
                      <a:r>
                        <a:rPr lang="en-US" altLang="ko-KR" sz="1400" dirty="0" smtClean="0"/>
                        <a:t>LCD</a:t>
                      </a:r>
                      <a:r>
                        <a:rPr lang="ko-KR" altLang="en-US" sz="1400" dirty="0" smtClean="0"/>
                        <a:t>에 표시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4. </a:t>
                      </a:r>
                      <a:r>
                        <a:rPr lang="ko-KR" altLang="en-US" sz="1400" dirty="0" smtClean="0"/>
                        <a:t>전등 </a:t>
                      </a:r>
                      <a:r>
                        <a:rPr lang="en-US" altLang="ko-KR" sz="1400" dirty="0" smtClean="0"/>
                        <a:t>ON/OFF (</a:t>
                      </a:r>
                      <a:r>
                        <a:rPr lang="ko-KR" altLang="en-US" sz="1400" dirty="0" smtClean="0"/>
                        <a:t>릴레이</a:t>
                      </a:r>
                      <a:r>
                        <a:rPr lang="en-US" altLang="ko-KR" sz="1400" dirty="0" smtClean="0"/>
                        <a:t>)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5. </a:t>
                      </a:r>
                      <a:r>
                        <a:rPr lang="ko-KR" altLang="en-US" sz="1400" dirty="0" smtClean="0"/>
                        <a:t>창문 제어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서브모터</a:t>
                      </a:r>
                      <a:r>
                        <a:rPr lang="en-US" altLang="ko-KR" sz="1400" dirty="0" smtClean="0"/>
                        <a:t>)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6. </a:t>
                      </a:r>
                      <a:r>
                        <a:rPr lang="ko-KR" altLang="en-US" sz="1400" dirty="0" smtClean="0"/>
                        <a:t>공기청정기</a:t>
                      </a:r>
                      <a:r>
                        <a:rPr lang="en-US" altLang="ko-KR" sz="1400" dirty="0" smtClean="0"/>
                        <a:t>/</a:t>
                      </a:r>
                      <a:r>
                        <a:rPr lang="ko-KR" altLang="en-US" sz="1400" dirty="0" smtClean="0"/>
                        <a:t>가스밸브 </a:t>
                      </a:r>
                      <a:r>
                        <a:rPr lang="en-US" altLang="ko-KR" sz="1400" dirty="0" smtClean="0"/>
                        <a:t>ON/OFF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7. </a:t>
                      </a:r>
                      <a:r>
                        <a:rPr lang="ko-KR" altLang="en-US" sz="1400" dirty="0" err="1" smtClean="0"/>
                        <a:t>부저</a:t>
                      </a:r>
                      <a:r>
                        <a:rPr lang="ko-KR" altLang="en-US" sz="1400" dirty="0" smtClean="0"/>
                        <a:t> 자리 만들기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 smtClean="0"/>
                        <a:t>차량용 </a:t>
                      </a:r>
                      <a:r>
                        <a:rPr lang="ko-KR" altLang="en-US" dirty="0" err="1" smtClean="0"/>
                        <a:t>대시보드</a:t>
                      </a:r>
                      <a:r>
                        <a:rPr lang="ko-KR" altLang="en-US" dirty="0" smtClean="0"/>
                        <a:t> 구현</a:t>
                      </a: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en-US" altLang="ko-KR" baseline="0" dirty="0" smtClean="0"/>
                        <a:t>- enact </a:t>
                      </a:r>
                      <a:r>
                        <a:rPr lang="ko-KR" altLang="en-US" baseline="0" dirty="0" smtClean="0"/>
                        <a:t>테스트</a:t>
                      </a:r>
                      <a:r>
                        <a:rPr lang="en-US" altLang="ko-KR" baseline="0" dirty="0" smtClean="0"/>
                        <a:t/>
                      </a:r>
                      <a:br>
                        <a:rPr lang="en-US" altLang="ko-KR" baseline="0" dirty="0" smtClean="0"/>
                      </a:br>
                      <a:endParaRPr lang="en-US" altLang="ko-KR" dirty="0" smtClean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 err="1" smtClean="0"/>
                        <a:t>아두이노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MQTT</a:t>
                      </a:r>
                      <a:br>
                        <a:rPr lang="en-US" altLang="ko-KR" dirty="0" smtClean="0"/>
                      </a:br>
                      <a:r>
                        <a:rPr lang="en-US" altLang="ko-KR" dirty="0" smtClean="0"/>
                        <a:t>-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baseline="0" dirty="0" err="1" smtClean="0"/>
                        <a:t>uno</a:t>
                      </a:r>
                      <a:r>
                        <a:rPr lang="ko-KR" altLang="en-US" baseline="0" dirty="0" smtClean="0"/>
                        <a:t>로 테스트</a:t>
                      </a: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endParaRPr lang="en-US" altLang="ko-KR" dirty="0" smtClean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en-US" altLang="ko-KR" dirty="0" err="1" smtClean="0"/>
                        <a:t>TensorFlow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얼굴모델링</a:t>
                      </a:r>
                      <a:r>
                        <a:rPr lang="en-US" altLang="ko-KR" baseline="0" dirty="0" smtClean="0"/>
                        <a:t/>
                      </a:r>
                      <a:br>
                        <a:rPr lang="en-US" altLang="ko-KR" baseline="0" dirty="0" smtClean="0"/>
                      </a:br>
                      <a:r>
                        <a:rPr lang="en-US" altLang="ko-KR" baseline="0" dirty="0" smtClean="0"/>
                        <a:t>- </a:t>
                      </a:r>
                      <a:r>
                        <a:rPr lang="en-US" altLang="ko-KR" baseline="0" dirty="0" err="1" smtClean="0"/>
                        <a:t>FaceNet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err="1" smtClean="0"/>
                        <a:t>스터디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ko-KR" alt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웹캠</a:t>
                      </a:r>
                      <a:r>
                        <a:rPr lang="ko-KR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스트리밍</a:t>
                      </a:r>
                      <a:r>
                        <a:rPr lang="ko-KR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구현</a:t>
                      </a:r>
                      <a:r>
                        <a:rPr lang="en-US" altLang="ko-K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 </a:t>
                      </a:r>
                      <a:r>
                        <a:rPr lang="ko-KR" altLang="en-US" sz="14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라즈베리파이</a:t>
                      </a:r>
                      <a:r>
                        <a:rPr lang="en-US" altLang="ko-KR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 OS </a:t>
                      </a:r>
                      <a:r>
                        <a:rPr lang="ko-KR" alt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설치 및 기본설정</a:t>
                      </a:r>
                    </a:p>
                    <a:p>
                      <a:r>
                        <a:rPr lang="ko-KR" alt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웹캠</a:t>
                      </a:r>
                      <a:r>
                        <a:rPr lang="ko-KR" alt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연결 및 테스트</a:t>
                      </a:r>
                    </a:p>
                    <a:p>
                      <a:r>
                        <a:rPr lang="en-US" altLang="ko-KR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 UV4L </a:t>
                      </a:r>
                      <a:r>
                        <a:rPr lang="ko-KR" alt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설치 후</a:t>
                      </a:r>
                      <a:r>
                        <a:rPr lang="en-US" altLang="ko-KR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로컬 </a:t>
                      </a:r>
                      <a:r>
                        <a:rPr lang="ko-KR" altLang="en-US" sz="14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스트리밍</a:t>
                      </a:r>
                      <a:r>
                        <a:rPr lang="ko-KR" alt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테스트</a:t>
                      </a:r>
                    </a:p>
                    <a:p>
                      <a:r>
                        <a:rPr lang="en-US" altLang="ko-KR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 </a:t>
                      </a:r>
                      <a:r>
                        <a:rPr lang="ko-KR" altLang="en-US" sz="14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서버측에서</a:t>
                      </a:r>
                      <a:r>
                        <a:rPr lang="ko-KR" alt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정상적으로 </a:t>
                      </a:r>
                      <a:r>
                        <a:rPr lang="ko-KR" altLang="en-US" sz="14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스트리밍</a:t>
                      </a:r>
                      <a:r>
                        <a:rPr lang="ko-KR" alt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되는지 확인</a:t>
                      </a:r>
                    </a:p>
                    <a:p>
                      <a:r>
                        <a:rPr lang="ko-KR" alt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조도센서값이</a:t>
                      </a:r>
                      <a:r>
                        <a:rPr lang="ko-KR" alt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낮을때</a:t>
                      </a:r>
                      <a:r>
                        <a:rPr lang="en-US" altLang="ko-KR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LED </a:t>
                      </a:r>
                      <a:r>
                        <a:rPr lang="ko-KR" alt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점등</a:t>
                      </a:r>
                      <a:r>
                        <a:rPr lang="en-US" altLang="ko-KR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lang="ko-KR" alt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파이어베이스</a:t>
                      </a:r>
                      <a:r>
                        <a:rPr lang="ko-KR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확정</a:t>
                      </a:r>
                      <a:r>
                        <a:rPr lang="en-US" altLang="ko-K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en-US" altLang="ko-KR" sz="18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</a:t>
                      </a:r>
                      <a:r>
                        <a:rPr lang="en-US" altLang="ko-KR" sz="1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MQTT </a:t>
                      </a:r>
                      <a:r>
                        <a:rPr lang="ko-KR" altLang="en-US" sz="1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프로토콜 확정</a:t>
                      </a:r>
                      <a:endParaRPr lang="en-US" altLang="ko-KR" sz="18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9488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업무분담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서버 구축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파이어베이스 구축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err="1" smtClean="0"/>
              <a:t>라즈베리파이</a:t>
            </a:r>
            <a:r>
              <a:rPr lang="ko-KR" altLang="en-US" dirty="0" smtClean="0"/>
              <a:t> 영상 스트리밍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얼굴 인식 구현 보조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748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서버 구축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서버용 </a:t>
            </a:r>
            <a:r>
              <a:rPr lang="ko-KR" altLang="en-US" dirty="0" err="1" smtClean="0"/>
              <a:t>라즈베리파이</a:t>
            </a:r>
            <a:r>
              <a:rPr lang="en-US" altLang="ko-KR" dirty="0" smtClean="0"/>
              <a:t>4 8GB </a:t>
            </a:r>
            <a:r>
              <a:rPr lang="ko-KR" altLang="en-US" dirty="0" smtClean="0"/>
              <a:t>모델 구매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DB</a:t>
            </a:r>
            <a:r>
              <a:rPr lang="ko-KR" altLang="en-US" dirty="0" smtClean="0"/>
              <a:t>서버 분리</a:t>
            </a:r>
            <a:r>
              <a:rPr lang="en-US" altLang="ko-KR" dirty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파이어베이스</a:t>
            </a:r>
            <a:r>
              <a:rPr lang="en-US" altLang="ko-KR" dirty="0" smtClean="0"/>
              <a:t>) – </a:t>
            </a:r>
            <a:r>
              <a:rPr lang="ko-KR" altLang="en-US" dirty="0" smtClean="0"/>
              <a:t>얼굴인식으로 인한 자원</a:t>
            </a:r>
            <a:r>
              <a:rPr lang="en-US" altLang="ko-KR" dirty="0" smtClean="0"/>
              <a:t>(</a:t>
            </a:r>
            <a:r>
              <a:rPr lang="ko-KR" altLang="en-US" dirty="0" smtClean="0"/>
              <a:t>메모리</a:t>
            </a:r>
            <a:r>
              <a:rPr lang="en-US" altLang="ko-KR" dirty="0" smtClean="0"/>
              <a:t>) </a:t>
            </a:r>
            <a:r>
              <a:rPr lang="ko-KR" altLang="en-US" dirty="0" smtClean="0"/>
              <a:t>부족 예상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MQTT </a:t>
            </a:r>
            <a:r>
              <a:rPr lang="ko-KR" altLang="en-US" dirty="0" smtClean="0"/>
              <a:t>브로커 구축 </a:t>
            </a:r>
            <a:r>
              <a:rPr lang="en-US" altLang="ko-KR" dirty="0" smtClean="0"/>
              <a:t>(</a:t>
            </a:r>
            <a:r>
              <a:rPr lang="ko-KR" altLang="en-US" dirty="0" smtClean="0"/>
              <a:t>우선은 </a:t>
            </a:r>
            <a:r>
              <a:rPr lang="en-US" altLang="ko-KR" dirty="0" err="1" smtClean="0"/>
              <a:t>RabbitMQ</a:t>
            </a:r>
            <a:r>
              <a:rPr lang="en-US" altLang="ko-KR" dirty="0"/>
              <a:t>)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V4L2 </a:t>
            </a:r>
            <a:r>
              <a:rPr lang="ko-KR" altLang="en-US" dirty="0" smtClean="0"/>
              <a:t>서버 구축 </a:t>
            </a:r>
            <a:r>
              <a:rPr lang="en-US" altLang="ko-KR" dirty="0" smtClean="0"/>
              <a:t>(</a:t>
            </a:r>
            <a:r>
              <a:rPr lang="ko-KR" altLang="en-US" dirty="0" smtClean="0"/>
              <a:t>영상처리 스트리밍 부분</a:t>
            </a:r>
            <a:r>
              <a:rPr lang="en-US" altLang="ko-KR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 err="1" smtClean="0"/>
              <a:t>Opencv</a:t>
            </a:r>
            <a:r>
              <a:rPr lang="en-US" altLang="ko-KR" dirty="0" smtClean="0"/>
              <a:t> </a:t>
            </a:r>
            <a:r>
              <a:rPr lang="ko-KR" altLang="en-US" dirty="0" smtClean="0"/>
              <a:t>얼굴인식 처리 </a:t>
            </a:r>
            <a:r>
              <a:rPr lang="en-US" altLang="ko-KR" dirty="0" smtClean="0"/>
              <a:t>(Firebase</a:t>
            </a:r>
            <a:r>
              <a:rPr lang="ko-KR" altLang="en-US" dirty="0" smtClean="0"/>
              <a:t>의 얼굴데이터와 비교</a:t>
            </a:r>
            <a:r>
              <a:rPr lang="en-US" altLang="ko-KR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파이어베이스에 주기적으로 값 업데이트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3584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MQTT</a:t>
            </a:r>
            <a:r>
              <a:rPr lang="ko-KR" altLang="en-US" dirty="0" smtClean="0"/>
              <a:t>를 포함한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구성환경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https://blog.neonkid.xyz/126</a:t>
            </a:r>
          </a:p>
          <a:p>
            <a:r>
              <a:rPr lang="ko-KR" altLang="en-US" dirty="0"/>
              <a:t>http://withthing.blogspot.com/2019/09/mqtt-broker.html</a:t>
            </a:r>
          </a:p>
          <a:p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893794" y="3260363"/>
            <a:ext cx="5781675" cy="3333750"/>
            <a:chOff x="7057908" y="-3333750"/>
            <a:chExt cx="5781675" cy="3333750"/>
          </a:xfrm>
        </p:grpSpPr>
        <p:pic>
          <p:nvPicPr>
            <p:cNvPr id="5" name="Picture 2" descr="Let&amp;#39;s play with things !: MQTT broker 서비스를 이사가다.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57908" y="-3333750"/>
              <a:ext cx="5781675" cy="3333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7170058" y="-3222171"/>
              <a:ext cx="15616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[</a:t>
              </a:r>
              <a:r>
                <a:rPr lang="ko-KR" altLang="en-US" dirty="0" smtClean="0"/>
                <a:t>타겟 구성도</a:t>
              </a:r>
              <a:r>
                <a:rPr lang="en-US" altLang="ko-KR" dirty="0" smtClean="0"/>
                <a:t>]</a:t>
              </a:r>
              <a:endParaRPr lang="ko-KR" altLang="en-US" dirty="0"/>
            </a:p>
          </p:txBody>
        </p:sp>
      </p:grp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25" y="3260363"/>
            <a:ext cx="4933950" cy="333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65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2015502" y="2200046"/>
            <a:ext cx="1039428" cy="1442214"/>
            <a:chOff x="879328" y="2457164"/>
            <a:chExt cx="1710725" cy="2373644"/>
          </a:xfrm>
        </p:grpSpPr>
        <p:pic>
          <p:nvPicPr>
            <p:cNvPr id="1040" name="Picture 16" descr="무료] 파이어베이스(Firebase)를 이용한 웹+안드로이드 메모 어플리케이션 만들기 - 인프런 | 강의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408" t="18925" r="37717" b="35742"/>
            <a:stretch/>
          </p:blipFill>
          <p:spPr bwMode="auto">
            <a:xfrm>
              <a:off x="1132686" y="2457164"/>
              <a:ext cx="1204008" cy="16244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879328" y="4184477"/>
              <a:ext cx="17107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/>
                <a:t>[</a:t>
              </a:r>
              <a:r>
                <a:rPr lang="ko-KR" altLang="en-US" dirty="0" smtClean="0"/>
                <a:t>파이어베이스</a:t>
              </a:r>
              <a:r>
                <a:rPr lang="en-US" altLang="ko-KR" dirty="0" smtClean="0"/>
                <a:t>]</a:t>
              </a:r>
            </a:p>
            <a:p>
              <a:pPr algn="ctr"/>
              <a:r>
                <a:rPr lang="en-US" altLang="ko-KR" dirty="0" smtClean="0"/>
                <a:t>DB</a:t>
              </a:r>
              <a:r>
                <a:rPr lang="ko-KR" altLang="en-US" dirty="0" smtClean="0"/>
                <a:t>서버</a:t>
              </a:r>
              <a:endParaRPr lang="ko-KR" altLang="en-US" dirty="0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5456673" y="2200046"/>
            <a:ext cx="1039428" cy="1472315"/>
            <a:chOff x="4827876" y="2407623"/>
            <a:chExt cx="1710726" cy="2423185"/>
          </a:xfrm>
        </p:grpSpPr>
        <p:sp>
          <p:nvSpPr>
            <p:cNvPr id="7" name="TextBox 6"/>
            <p:cNvSpPr txBox="1"/>
            <p:nvPr/>
          </p:nvSpPr>
          <p:spPr>
            <a:xfrm>
              <a:off x="4827876" y="4184477"/>
              <a:ext cx="171072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/>
                <a:t>[</a:t>
              </a:r>
              <a:r>
                <a:rPr lang="ko-KR" altLang="en-US" dirty="0" err="1" smtClean="0"/>
                <a:t>라즈베리파이</a:t>
              </a:r>
              <a:r>
                <a:rPr lang="en-US" altLang="ko-KR" dirty="0" smtClean="0"/>
                <a:t>]</a:t>
              </a:r>
            </a:p>
            <a:p>
              <a:pPr algn="ctr"/>
              <a:r>
                <a:rPr lang="ko-KR" altLang="en-US" dirty="0" smtClean="0"/>
                <a:t>처리 서버</a:t>
              </a:r>
              <a:endParaRPr lang="ko-KR" altLang="en-US" dirty="0"/>
            </a:p>
          </p:txBody>
        </p:sp>
        <p:pic>
          <p:nvPicPr>
            <p:cNvPr id="1042" name="Picture 18" descr="라즈베리 파이 관련 레퍼런스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16" r="18594"/>
            <a:stretch/>
          </p:blipFill>
          <p:spPr bwMode="auto">
            <a:xfrm>
              <a:off x="4966408" y="2407623"/>
              <a:ext cx="1433661" cy="1692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/>
          <p:cNvGrpSpPr/>
          <p:nvPr/>
        </p:nvGrpSpPr>
        <p:grpSpPr>
          <a:xfrm>
            <a:off x="6957972" y="4912806"/>
            <a:ext cx="1110933" cy="934350"/>
            <a:chOff x="8525767" y="2814524"/>
            <a:chExt cx="1828411" cy="1537785"/>
          </a:xfrm>
        </p:grpSpPr>
        <p:pic>
          <p:nvPicPr>
            <p:cNvPr id="1032" name="Picture 8" descr="아두이노 로고 일러스트 ai 다운로드 arduino logo download, 이미지 사용약관 확인 및 소스 다운로드는 어반브러시  홈페이지를 이용하세요, #어반브러시, #무료일러스트, #일러스트레이션, #디자이너타미, #이미지소스,… | Arduino,  Tutorial, Arduino logo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72" t="31619" r="21667" b="31238"/>
            <a:stretch/>
          </p:blipFill>
          <p:spPr bwMode="auto">
            <a:xfrm>
              <a:off x="8862122" y="2814524"/>
              <a:ext cx="1155701" cy="8106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>
              <a:off x="8525767" y="3636705"/>
              <a:ext cx="1828411" cy="7156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/>
                <a:t>[</a:t>
              </a:r>
              <a:r>
                <a:rPr lang="ko-KR" altLang="en-US" dirty="0" err="1" smtClean="0"/>
                <a:t>아두이노</a:t>
              </a:r>
              <a:r>
                <a:rPr lang="en-US" altLang="ko-KR" dirty="0" smtClean="0"/>
                <a:t>]</a:t>
              </a:r>
            </a:p>
            <a:p>
              <a:pPr algn="ctr"/>
              <a:r>
                <a:rPr lang="ko-KR" altLang="en-US" dirty="0" err="1" smtClean="0"/>
                <a:t>스마트홈</a:t>
              </a:r>
              <a:r>
                <a:rPr lang="ko-KR" altLang="en-US" dirty="0" smtClean="0"/>
                <a:t> 제어</a:t>
              </a:r>
              <a:endParaRPr lang="ko-KR" altLang="en-US" dirty="0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9396623" y="4769177"/>
            <a:ext cx="758923" cy="1226085"/>
            <a:chOff x="8781215" y="4763301"/>
            <a:chExt cx="1249060" cy="2017931"/>
          </a:xfrm>
        </p:grpSpPr>
        <p:pic>
          <p:nvPicPr>
            <p:cNvPr id="1038" name="Picture 14" descr="스마트 폰 벡터 아이콘입니다. 플랫 회색 기호입니다. 픽토그램은 흰색 배경에 격리됩니다. 웹 및 소프트웨어 인터페이스 용으로  설계되었습니다. 로열티 무료 사진, 그림, 이미지 그리고 스톡포토그래피. Image 74160242.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963" r="18519"/>
            <a:stretch/>
          </p:blipFill>
          <p:spPr bwMode="auto">
            <a:xfrm>
              <a:off x="8976993" y="4763301"/>
              <a:ext cx="857504" cy="137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/>
            <p:cNvSpPr txBox="1"/>
            <p:nvPr/>
          </p:nvSpPr>
          <p:spPr>
            <a:xfrm>
              <a:off x="8781215" y="6134901"/>
              <a:ext cx="12490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/>
                <a:t>[</a:t>
              </a:r>
              <a:r>
                <a:rPr lang="ko-KR" altLang="en-US" dirty="0" smtClean="0"/>
                <a:t>스마트폰</a:t>
              </a:r>
              <a:r>
                <a:rPr lang="en-US" altLang="ko-KR" dirty="0" smtClean="0"/>
                <a:t>]</a:t>
              </a:r>
            </a:p>
            <a:p>
              <a:pPr algn="ctr"/>
              <a:r>
                <a:rPr lang="ko-KR" altLang="en-US" dirty="0" smtClean="0"/>
                <a:t>제어 </a:t>
              </a:r>
              <a:r>
                <a:rPr lang="en-US" altLang="ko-KR" dirty="0" smtClean="0"/>
                <a:t>^_^</a:t>
              </a:r>
              <a:endParaRPr lang="ko-KR" altLang="en-US" dirty="0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1791393" y="4740671"/>
            <a:ext cx="1569659" cy="1442209"/>
            <a:chOff x="5035792" y="-498195"/>
            <a:chExt cx="2333314" cy="2143857"/>
          </a:xfrm>
        </p:grpSpPr>
        <p:grpSp>
          <p:nvGrpSpPr>
            <p:cNvPr id="25" name="그룹 24"/>
            <p:cNvGrpSpPr/>
            <p:nvPr/>
          </p:nvGrpSpPr>
          <p:grpSpPr>
            <a:xfrm>
              <a:off x="5035792" y="148136"/>
              <a:ext cx="2333314" cy="1497526"/>
              <a:chOff x="8127252" y="739675"/>
              <a:chExt cx="2583399" cy="1658030"/>
            </a:xfrm>
          </p:grpSpPr>
          <p:pic>
            <p:nvPicPr>
              <p:cNvPr id="26" name="Picture 12" descr="webOS | LinkedIn"/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6000" b="34667"/>
              <a:stretch/>
            </p:blipFill>
            <p:spPr bwMode="auto">
              <a:xfrm>
                <a:off x="8426998" y="739675"/>
                <a:ext cx="2025947" cy="5942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7" name="TextBox 26"/>
              <p:cNvSpPr txBox="1"/>
              <p:nvPr/>
            </p:nvSpPr>
            <p:spPr>
              <a:xfrm>
                <a:off x="8127252" y="1333952"/>
                <a:ext cx="2583399" cy="10637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 smtClean="0"/>
                  <a:t>[</a:t>
                </a:r>
                <a:r>
                  <a:rPr lang="en-US" altLang="ko-KR" dirty="0" err="1" smtClean="0"/>
                  <a:t>webOS</a:t>
                </a:r>
                <a:r>
                  <a:rPr lang="en-US" altLang="ko-KR" dirty="0" smtClean="0"/>
                  <a:t>]</a:t>
                </a:r>
              </a:p>
              <a:p>
                <a:pPr algn="ctr"/>
                <a:r>
                  <a:rPr lang="ko-KR" altLang="en-US" dirty="0" err="1" smtClean="0"/>
                  <a:t>영상스트리밍</a:t>
                </a:r>
                <a:endParaRPr lang="ko-KR" altLang="en-US" dirty="0"/>
              </a:p>
            </p:txBody>
          </p:sp>
        </p:grpSp>
        <p:pic>
          <p:nvPicPr>
            <p:cNvPr id="1044" name="Picture 20" descr="카메라 픽토그램 이미지, 스톡 사진 및 벡터 | Shutterstock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952" t="24031" r="25989" b="31344"/>
            <a:stretch/>
          </p:blipFill>
          <p:spPr bwMode="auto">
            <a:xfrm>
              <a:off x="5241936" y="-498195"/>
              <a:ext cx="745375" cy="745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그룹 13"/>
          <p:cNvGrpSpPr/>
          <p:nvPr/>
        </p:nvGrpSpPr>
        <p:grpSpPr>
          <a:xfrm>
            <a:off x="4394492" y="4780806"/>
            <a:ext cx="1235762" cy="1198350"/>
            <a:chOff x="8419852" y="141398"/>
            <a:chExt cx="1836973" cy="1781359"/>
          </a:xfrm>
        </p:grpSpPr>
        <p:grpSp>
          <p:nvGrpSpPr>
            <p:cNvPr id="10" name="그룹 9"/>
            <p:cNvGrpSpPr/>
            <p:nvPr/>
          </p:nvGrpSpPr>
          <p:grpSpPr>
            <a:xfrm>
              <a:off x="8426999" y="739676"/>
              <a:ext cx="1829826" cy="1183081"/>
              <a:chOff x="8426998" y="739675"/>
              <a:chExt cx="2025947" cy="1309882"/>
            </a:xfrm>
          </p:grpSpPr>
          <p:pic>
            <p:nvPicPr>
              <p:cNvPr id="1036" name="Picture 12" descr="webOS | LinkedIn"/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6000" b="34667"/>
              <a:stretch/>
            </p:blipFill>
            <p:spPr bwMode="auto">
              <a:xfrm>
                <a:off x="8426998" y="739675"/>
                <a:ext cx="2025947" cy="5942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7" name="TextBox 16"/>
              <p:cNvSpPr txBox="1"/>
              <p:nvPr/>
            </p:nvSpPr>
            <p:spPr>
              <a:xfrm>
                <a:off x="8504748" y="1333953"/>
                <a:ext cx="1828413" cy="7156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 smtClean="0"/>
                  <a:t>[</a:t>
                </a:r>
                <a:r>
                  <a:rPr lang="en-US" altLang="ko-KR" dirty="0" err="1" smtClean="0"/>
                  <a:t>webOS</a:t>
                </a:r>
                <a:r>
                  <a:rPr lang="en-US" altLang="ko-KR" dirty="0" smtClean="0"/>
                  <a:t>]</a:t>
                </a:r>
              </a:p>
              <a:p>
                <a:pPr algn="ctr"/>
                <a:r>
                  <a:rPr lang="ko-KR" altLang="en-US" dirty="0" smtClean="0"/>
                  <a:t>차량 </a:t>
                </a:r>
                <a:r>
                  <a:rPr lang="ko-KR" altLang="en-US" dirty="0" err="1" smtClean="0"/>
                  <a:t>대쉬보드</a:t>
                </a:r>
                <a:endParaRPr lang="en-US" altLang="ko-KR" dirty="0" smtClean="0"/>
              </a:p>
            </p:txBody>
          </p:sp>
        </p:grpSp>
        <p:pic>
          <p:nvPicPr>
            <p:cNvPr id="1048" name="Picture 24" descr="교통수단 사진, 이미지, 일러스트, 캘리그라피 - 크라우드픽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19852" y="141398"/>
              <a:ext cx="1313807" cy="5918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그룹 15"/>
          <p:cNvGrpSpPr/>
          <p:nvPr/>
        </p:nvGrpSpPr>
        <p:grpSpPr>
          <a:xfrm>
            <a:off x="8225067" y="2093643"/>
            <a:ext cx="1710725" cy="1857917"/>
            <a:chOff x="1040288" y="6464442"/>
            <a:chExt cx="1710725" cy="1857917"/>
          </a:xfrm>
        </p:grpSpPr>
        <p:pic>
          <p:nvPicPr>
            <p:cNvPr id="1050" name="Picture 26" descr="RabbitMQ 클러스터 구성하기 :: 조은우 개발 블로그"/>
            <p:cNvPicPr>
              <a:picLocks noChangeAspect="1" noChangeArrowheads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75" r="55686"/>
            <a:stretch/>
          </p:blipFill>
          <p:spPr bwMode="auto">
            <a:xfrm>
              <a:off x="1430460" y="6464442"/>
              <a:ext cx="930378" cy="12039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TextBox 33"/>
            <p:cNvSpPr txBox="1"/>
            <p:nvPr/>
          </p:nvSpPr>
          <p:spPr>
            <a:xfrm>
              <a:off x="1040288" y="7676028"/>
              <a:ext cx="17107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/>
                <a:t>[</a:t>
              </a:r>
              <a:r>
                <a:rPr lang="ko-KR" altLang="en-US" dirty="0" err="1" smtClean="0"/>
                <a:t>라즈베리파이</a:t>
              </a:r>
              <a:r>
                <a:rPr lang="en-US" altLang="ko-KR" dirty="0" smtClean="0"/>
                <a:t>]</a:t>
              </a:r>
            </a:p>
            <a:p>
              <a:pPr algn="ctr"/>
              <a:r>
                <a:rPr lang="en-US" altLang="ko-KR" dirty="0" smtClean="0"/>
                <a:t>MQTT Broker</a:t>
              </a:r>
              <a:endParaRPr lang="ko-KR" altLang="en-US" dirty="0"/>
            </a:p>
          </p:txBody>
        </p:sp>
      </p:grpSp>
      <p:sp>
        <p:nvSpPr>
          <p:cNvPr id="28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서버구축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네트워크 </a:t>
            </a:r>
            <a:r>
              <a:rPr lang="ko-KR" altLang="en-US" dirty="0"/>
              <a:t>구성 목록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5022776" y="1908000"/>
            <a:ext cx="4913015" cy="2116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 rot="5400000">
            <a:off x="9325441" y="2549041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동일 하드웨어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202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902" y="0"/>
            <a:ext cx="93881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94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파이어베이스</a:t>
            </a:r>
            <a:r>
              <a:rPr lang="ko-KR" altLang="en-US" dirty="0" smtClean="0"/>
              <a:t> 구축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FireStore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9243582"/>
              </p:ext>
            </p:extLst>
          </p:nvPr>
        </p:nvGraphicFramePr>
        <p:xfrm>
          <a:off x="992908" y="2180330"/>
          <a:ext cx="9908639" cy="33066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4176"/>
                <a:gridCol w="2055989"/>
                <a:gridCol w="6028474"/>
              </a:tblGrid>
              <a:tr h="4263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 smtClean="0"/>
                        <a:t>필드명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타입 </a:t>
                      </a:r>
                      <a:r>
                        <a:rPr lang="en-US" altLang="ko-KR" b="1" dirty="0" smtClean="0"/>
                        <a:t>(</a:t>
                      </a:r>
                      <a:r>
                        <a:rPr lang="ko-KR" altLang="en-US" b="1" dirty="0" smtClean="0"/>
                        <a:t>암시적</a:t>
                      </a:r>
                      <a:r>
                        <a:rPr lang="en-US" altLang="ko-KR" b="1" dirty="0" smtClean="0"/>
                        <a:t>)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설명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9601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UID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String(-)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사용자의 고유코드를 저장 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err="1" smtClean="0"/>
                        <a:t>파이어베이스에서</a:t>
                      </a:r>
                      <a:r>
                        <a:rPr lang="ko-KR" altLang="en-US" dirty="0" smtClean="0"/>
                        <a:t> 부여</a:t>
                      </a:r>
                      <a:r>
                        <a:rPr lang="en-US" altLang="ko-KR" dirty="0" smtClean="0"/>
                        <a:t>)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해당 코드를 기반으로 </a:t>
                      </a:r>
                      <a:r>
                        <a:rPr lang="ko-KR" altLang="en-US" sz="1400" dirty="0" err="1" smtClean="0"/>
                        <a:t>프리셋</a:t>
                      </a:r>
                      <a:r>
                        <a:rPr lang="ko-KR" altLang="en-US" sz="1400" dirty="0" smtClean="0"/>
                        <a:t> 및 사진 탐색</a:t>
                      </a:r>
                      <a:r>
                        <a:rPr lang="en-US" altLang="ko-KR" sz="1400" dirty="0" smtClean="0"/>
                        <a:t>)</a:t>
                      </a:r>
                    </a:p>
                  </a:txBody>
                  <a:tcPr anchor="ctr"/>
                </a:tc>
              </a:tr>
              <a:tr h="9601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String(8)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사용자명을 저장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9601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PIN PW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Int</a:t>
                      </a:r>
                      <a:r>
                        <a:rPr lang="en-US" altLang="ko-KR" dirty="0" smtClean="0"/>
                        <a:t>(10)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얼굴인식을 하지 못하였을 때 사용할 비밀번호 저장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44088" y="1442852"/>
            <a:ext cx="3876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User Account</a:t>
            </a:r>
          </a:p>
          <a:p>
            <a:r>
              <a:rPr lang="ko-KR" altLang="en-US" dirty="0" smtClean="0"/>
              <a:t>각 운전자 정보를 계정 단위로 관리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0388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파이어베이스</a:t>
            </a:r>
            <a:r>
              <a:rPr lang="ko-KR" altLang="en-US" dirty="0" smtClean="0"/>
              <a:t> 구축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FireStore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2520431"/>
              </p:ext>
            </p:extLst>
          </p:nvPr>
        </p:nvGraphicFramePr>
        <p:xfrm>
          <a:off x="992908" y="2180330"/>
          <a:ext cx="9908639" cy="42667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4176"/>
                <a:gridCol w="2055989"/>
                <a:gridCol w="6028474"/>
              </a:tblGrid>
              <a:tr h="4263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 smtClean="0"/>
                        <a:t>필드명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타입 </a:t>
                      </a:r>
                      <a:r>
                        <a:rPr lang="en-US" altLang="ko-KR" b="1" dirty="0" smtClean="0"/>
                        <a:t>(</a:t>
                      </a:r>
                      <a:r>
                        <a:rPr lang="ko-KR" altLang="en-US" b="1" dirty="0" smtClean="0"/>
                        <a:t>암시적</a:t>
                      </a:r>
                      <a:r>
                        <a:rPr lang="en-US" altLang="ko-KR" b="1" dirty="0" smtClean="0"/>
                        <a:t>)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설명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9601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UID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String(-)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각 사용자의 고유코드</a:t>
                      </a:r>
                      <a:endParaRPr lang="en-US" altLang="ko-KR" sz="1400" dirty="0" smtClean="0"/>
                    </a:p>
                  </a:txBody>
                  <a:tcPr anchor="ctr"/>
                </a:tc>
              </a:tr>
              <a:tr h="9601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Preset</a:t>
                      </a:r>
                      <a:r>
                        <a:rPr lang="en-US" altLang="ko-KR" baseline="0" dirty="0" smtClean="0"/>
                        <a:t> 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각 </a:t>
                      </a:r>
                      <a:r>
                        <a:rPr lang="en-US" altLang="ko-KR" dirty="0" smtClean="0"/>
                        <a:t>UI/UX </a:t>
                      </a:r>
                      <a:r>
                        <a:rPr lang="ko-KR" altLang="en-US" dirty="0" smtClean="0"/>
                        <a:t>별 </a:t>
                      </a:r>
                      <a:r>
                        <a:rPr lang="en-US" altLang="ko-KR" dirty="0" smtClean="0"/>
                        <a:t>Preset </a:t>
                      </a:r>
                      <a:r>
                        <a:rPr lang="ko-KR" altLang="en-US" dirty="0" smtClean="0"/>
                        <a:t>값을 저장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9601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Preset</a:t>
                      </a:r>
                      <a:r>
                        <a:rPr lang="en-US" altLang="ko-KR" baseline="0" dirty="0" smtClean="0"/>
                        <a:t> …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 smtClean="0"/>
                        <a:t>다크모드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/ </a:t>
                      </a:r>
                      <a:r>
                        <a:rPr lang="ko-KR" altLang="en-US" dirty="0" smtClean="0"/>
                        <a:t>노안모드 </a:t>
                      </a:r>
                      <a:r>
                        <a:rPr lang="en-US" altLang="ko-KR" dirty="0" smtClean="0"/>
                        <a:t>/ </a:t>
                      </a:r>
                      <a:r>
                        <a:rPr lang="ko-KR" altLang="en-US" dirty="0" smtClean="0"/>
                        <a:t>유아모드</a:t>
                      </a:r>
                    </a:p>
                  </a:txBody>
                  <a:tcPr anchor="ctr"/>
                </a:tc>
              </a:tr>
              <a:tr h="9601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Preset</a:t>
                      </a:r>
                      <a:r>
                        <a:rPr lang="en-US" altLang="ko-KR" baseline="0" dirty="0" smtClean="0"/>
                        <a:t> 100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44088" y="1442852"/>
            <a:ext cx="4493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UI/UX Preset</a:t>
            </a:r>
          </a:p>
          <a:p>
            <a:r>
              <a:rPr lang="ko-KR" altLang="en-US" dirty="0" smtClean="0"/>
              <a:t>각 </a:t>
            </a:r>
            <a:r>
              <a:rPr lang="ko-KR" altLang="en-US" dirty="0" err="1" smtClean="0"/>
              <a:t>운전자별로</a:t>
            </a:r>
            <a:r>
              <a:rPr lang="ko-KR" altLang="en-US" dirty="0" smtClean="0"/>
              <a:t> 사용할 </a:t>
            </a:r>
            <a:r>
              <a:rPr lang="en-US" altLang="ko-KR" dirty="0" smtClean="0"/>
              <a:t>UI/UX</a:t>
            </a:r>
            <a:r>
              <a:rPr lang="ko-KR" altLang="en-US" dirty="0" smtClean="0"/>
              <a:t>를 미리 지정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279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파이어베이스</a:t>
            </a:r>
            <a:r>
              <a:rPr lang="ko-KR" altLang="en-US" dirty="0" smtClean="0"/>
              <a:t> 구축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FireStore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4507359"/>
              </p:ext>
            </p:extLst>
          </p:nvPr>
        </p:nvGraphicFramePr>
        <p:xfrm>
          <a:off x="992908" y="2180330"/>
          <a:ext cx="9908639" cy="42667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4176"/>
                <a:gridCol w="2055989"/>
                <a:gridCol w="6028474"/>
              </a:tblGrid>
              <a:tr h="4263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 smtClean="0"/>
                        <a:t>필드명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타입 </a:t>
                      </a:r>
                      <a:r>
                        <a:rPr lang="en-US" altLang="ko-KR" b="1" dirty="0" smtClean="0"/>
                        <a:t>(</a:t>
                      </a:r>
                      <a:r>
                        <a:rPr lang="ko-KR" altLang="en-US" b="1" dirty="0" smtClean="0"/>
                        <a:t>암시적</a:t>
                      </a:r>
                      <a:r>
                        <a:rPr lang="en-US" altLang="ko-KR" b="1" dirty="0" smtClean="0"/>
                        <a:t>)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설명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9601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UID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String(-)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각 사용자의 고유코드</a:t>
                      </a:r>
                      <a:endParaRPr lang="en-US" altLang="ko-KR" sz="1400" dirty="0" smtClean="0"/>
                    </a:p>
                  </a:txBody>
                  <a:tcPr anchor="ctr"/>
                </a:tc>
              </a:tr>
              <a:tr h="9601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Preset</a:t>
                      </a:r>
                      <a:r>
                        <a:rPr lang="en-US" altLang="ko-KR" baseline="0" dirty="0" smtClean="0"/>
                        <a:t> 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각 </a:t>
                      </a:r>
                      <a:r>
                        <a:rPr lang="en-US" altLang="ko-KR" dirty="0" smtClean="0"/>
                        <a:t>UI/UX </a:t>
                      </a:r>
                      <a:r>
                        <a:rPr lang="ko-KR" altLang="en-US" dirty="0" smtClean="0"/>
                        <a:t>별 </a:t>
                      </a:r>
                      <a:r>
                        <a:rPr lang="en-US" altLang="ko-KR" dirty="0" smtClean="0"/>
                        <a:t>Preset </a:t>
                      </a:r>
                      <a:r>
                        <a:rPr lang="ko-KR" altLang="en-US" dirty="0" smtClean="0"/>
                        <a:t>값을 저장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9601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Preset</a:t>
                      </a:r>
                      <a:r>
                        <a:rPr lang="en-US" altLang="ko-KR" baseline="0" dirty="0" smtClean="0"/>
                        <a:t> …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온오프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온도 </a:t>
                      </a:r>
                      <a:r>
                        <a:rPr lang="en-US" altLang="ko-KR" dirty="0" smtClean="0"/>
                        <a:t>: </a:t>
                      </a:r>
                      <a:r>
                        <a:rPr lang="ko-KR" altLang="en-US" dirty="0" smtClean="0"/>
                        <a:t>에어컨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보일러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err="1" smtClean="0"/>
                        <a:t>온오프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: </a:t>
                      </a:r>
                      <a:r>
                        <a:rPr lang="ko-KR" altLang="en-US" dirty="0" smtClean="0"/>
                        <a:t>전등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창문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err="1" smtClean="0"/>
                        <a:t>가스벨브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공기청정기</a:t>
                      </a:r>
                      <a:endParaRPr lang="en-US" altLang="ko-KR" dirty="0" smtClean="0"/>
                    </a:p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  <a:tr h="9601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Preset</a:t>
                      </a:r>
                      <a:r>
                        <a:rPr lang="en-US" altLang="ko-KR" baseline="0" dirty="0" smtClean="0"/>
                        <a:t> 100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“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44088" y="1442852"/>
            <a:ext cx="47997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Home Mode Preset</a:t>
            </a:r>
          </a:p>
          <a:p>
            <a:r>
              <a:rPr lang="ko-KR" altLang="en-US" dirty="0" smtClean="0"/>
              <a:t>가전동작에 대한</a:t>
            </a:r>
            <a:r>
              <a:rPr lang="en-US" altLang="ko-KR" dirty="0"/>
              <a:t> </a:t>
            </a:r>
            <a:r>
              <a:rPr lang="ko-KR" altLang="en-US" dirty="0" smtClean="0"/>
              <a:t>동작모드들을 미리 지정함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79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594</TotalTime>
  <Words>516</Words>
  <Application>Microsoft Office PowerPoint</Application>
  <PresentationFormat>사용자 지정</PresentationFormat>
  <Paragraphs>156</Paragraphs>
  <Slides>16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Office 테마</vt:lpstr>
      <vt:lpstr>webOS 공모전 개발현황</vt:lpstr>
      <vt:lpstr>업무분담</vt:lpstr>
      <vt:lpstr>서버 구축</vt:lpstr>
      <vt:lpstr>MQTT를 포함한 구성환경</vt:lpstr>
      <vt:lpstr>서버구축 - 네트워크 구성 목록</vt:lpstr>
      <vt:lpstr>PowerPoint 프레젠테이션</vt:lpstr>
      <vt:lpstr>파이어베이스 구축 (FireStore)</vt:lpstr>
      <vt:lpstr>파이어베이스 구축 (FireStore)</vt:lpstr>
      <vt:lpstr>파이어베이스 구축 (FireStore)</vt:lpstr>
      <vt:lpstr>파이어베이스 구축 (FireStore)</vt:lpstr>
      <vt:lpstr>파이어베이스 구축 (Storage)</vt:lpstr>
      <vt:lpstr>파이어베이스 구축 (RealTime DB)</vt:lpstr>
      <vt:lpstr>라즈베리파이 영상 스트리밍</vt:lpstr>
      <vt:lpstr>확인사항들</vt:lpstr>
      <vt:lpstr>스마트홈측 하드웨어 구성</vt:lpstr>
      <vt:lpstr>이번주에 할거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Windows 사용자</cp:lastModifiedBy>
  <cp:revision>130</cp:revision>
  <dcterms:created xsi:type="dcterms:W3CDTF">2021-07-15T04:09:33Z</dcterms:created>
  <dcterms:modified xsi:type="dcterms:W3CDTF">2021-07-26T13:09:57Z</dcterms:modified>
</cp:coreProperties>
</file>