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1" r:id="rId6"/>
    <p:sldId id="262" r:id="rId7"/>
    <p:sldId id="273" r:id="rId8"/>
    <p:sldId id="274" r:id="rId9"/>
    <p:sldId id="275" r:id="rId10"/>
    <p:sldId id="276" r:id="rId11"/>
    <p:sldId id="277" r:id="rId12"/>
    <p:sldId id="278" r:id="rId13"/>
    <p:sldId id="260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D53BB72-83DF-41F4-B891-26D2B603D907}">
          <p14:sldIdLst>
            <p14:sldId id="256"/>
            <p14:sldId id="257"/>
          </p14:sldIdLst>
        </p14:section>
        <p14:section name="서버구축" id="{3D613656-01FE-48A1-93F6-16AF1F5682D6}">
          <p14:sldIdLst>
            <p14:sldId id="258"/>
            <p14:sldId id="269"/>
            <p14:sldId id="261"/>
            <p14:sldId id="262"/>
          </p14:sldIdLst>
        </p14:section>
        <p14:section name="파이어베이스 구축" id="{616D0668-0961-4567-AAE5-315EEFD7FC60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스트리밍 클라이언트" id="{1D759041-4EF5-48B4-9103-B96EA755C9A6}">
          <p14:sldIdLst>
            <p14:sldId id="260"/>
          </p14:sldIdLst>
        </p14:section>
        <p14:section name="기타" id="{6C2E2E8C-8C81-4E96-83CE-29FDB9931465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75" d="100"/>
          <a:sy n="75" d="100"/>
        </p:scale>
        <p:origin x="-282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7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6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9453-0358-4B2E-A5E7-7F5A98A5D4D3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jpe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webOS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공모전 개발현황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2021.08.18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최현식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1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schedule_mode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876"/>
              </p:ext>
            </p:extLst>
          </p:nvPr>
        </p:nvGraphicFramePr>
        <p:xfrm>
          <a:off x="992908" y="1936746"/>
          <a:ext cx="10152612" cy="4545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412"/>
                <a:gridCol w="2875280"/>
                <a:gridCol w="5709920"/>
              </a:tblGrid>
              <a:tr h="278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필드명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타입 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암시적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예시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String(-)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32ohf32iuf32hiuf32iuh</a:t>
                      </a:r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Title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String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점심시간</a:t>
                      </a:r>
                      <a:endParaRPr lang="en-US" altLang="ko-KR" sz="12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True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One_time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False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Active_date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Daysofweek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 </a:t>
                      </a:r>
                      <a:r>
                        <a:rPr lang="en-US" altLang="ko-KR" sz="1200" dirty="0" err="1" smtClean="0"/>
                        <a:t>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T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Start_time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1400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End_time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1500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Devcie_aircon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, number)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True, 100%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Device_light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, number, String, String)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Device_gas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False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Device_window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True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719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가전동작에 대한</a:t>
            </a:r>
            <a:r>
              <a:rPr lang="en-US" altLang="ko-KR" dirty="0"/>
              <a:t> </a:t>
            </a:r>
            <a:r>
              <a:rPr lang="ko-KR" altLang="en-US" dirty="0" smtClean="0"/>
              <a:t>모드들을 기억함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홈모드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4892" y="262128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4480" y="6482080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디바이스 </a:t>
            </a:r>
            <a:r>
              <a:rPr lang="ko-KR" altLang="en-US" dirty="0" err="1" smtClean="0"/>
              <a:t>동작시</a:t>
            </a:r>
            <a:r>
              <a:rPr lang="ko-KR" altLang="en-US" dirty="0" smtClean="0"/>
              <a:t> 상관없음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 추가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03448" y="5059680"/>
            <a:ext cx="0" cy="14427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03448" y="3992880"/>
            <a:ext cx="0" cy="10668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03448" y="3632200"/>
            <a:ext cx="0" cy="36068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36234" y="3597096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One_time</a:t>
            </a:r>
            <a:r>
              <a:rPr lang="ko-KR" altLang="en-US" sz="1100" dirty="0" smtClean="0"/>
              <a:t>이</a:t>
            </a:r>
            <a:endParaRPr lang="en-US" altLang="ko-KR" sz="1100" dirty="0" smtClean="0"/>
          </a:p>
          <a:p>
            <a:r>
              <a:rPr lang="en-US" altLang="ko-KR" sz="1100" dirty="0" smtClean="0"/>
              <a:t>True</a:t>
            </a:r>
            <a:r>
              <a:rPr lang="ko-KR" altLang="en-US" sz="1100" dirty="0" smtClean="0"/>
              <a:t>인 경우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-36234" y="4313376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One_time</a:t>
            </a:r>
            <a:r>
              <a:rPr lang="ko-KR" altLang="en-US" sz="1100" dirty="0" smtClean="0"/>
              <a:t>이</a:t>
            </a:r>
            <a:endParaRPr lang="en-US" altLang="ko-KR" sz="1100" dirty="0" smtClean="0"/>
          </a:p>
          <a:p>
            <a:r>
              <a:rPr lang="en-US" altLang="ko-KR" sz="1100" dirty="0" smtClean="0"/>
              <a:t>False</a:t>
            </a:r>
            <a:r>
              <a:rPr lang="ko-KR" altLang="en-US" sz="1100" dirty="0" smtClean="0"/>
              <a:t>인 경우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401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51283"/>
              </p:ext>
            </p:extLst>
          </p:nvPr>
        </p:nvGraphicFramePr>
        <p:xfrm>
          <a:off x="992908" y="2180330"/>
          <a:ext cx="9908639" cy="2346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UID_PICTURES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각 운전자의 얼굴인식용 사진을 보관하는 폴더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사진파일 예시 </a:t>
                      </a:r>
                      <a:r>
                        <a:rPr lang="en-US" altLang="ko-KR" sz="1400" dirty="0" smtClean="0"/>
                        <a:t>: 001.jpg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정면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측면 </a:t>
                      </a:r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장 이상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07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 등의 데이터를 보관하는 </a:t>
            </a:r>
            <a:r>
              <a:rPr lang="en-US" altLang="ko-KR" dirty="0" smtClean="0"/>
              <a:t>Storage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6000" y="5187950"/>
            <a:ext cx="9855200" cy="952500"/>
          </a:xfrm>
          <a:prstGeom prst="rect">
            <a:avLst/>
          </a:prstGeom>
          <a:solidFill>
            <a:srgbClr val="CC0000">
              <a:alpha val="8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사진들을 통해 미리 </a:t>
            </a:r>
            <a:r>
              <a:rPr lang="ko-KR" altLang="en-US" dirty="0" err="1" smtClean="0"/>
              <a:t>데스크탑으로</a:t>
            </a:r>
            <a:r>
              <a:rPr lang="ko-KR" altLang="en-US" dirty="0" smtClean="0"/>
              <a:t> 모델링 학습을 </a:t>
            </a:r>
            <a:r>
              <a:rPr lang="ko-KR" altLang="en-US" dirty="0" err="1" smtClean="0"/>
              <a:t>시킬예정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서버는 미리 학습된 모델을 사용예정이므로 아직은 접근할 필요 없음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0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92" y="2209378"/>
            <a:ext cx="4400445" cy="31074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651" y="2290699"/>
            <a:ext cx="4002185" cy="4347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DB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853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실시간으로 변화하는 데이터 값들을 저장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센싱값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스마트홈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 </a:t>
            </a:r>
            <a:r>
              <a:rPr lang="ko-KR" altLang="en-US" dirty="0" err="1" smtClean="0"/>
              <a:t>현상태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35743" y="2311449"/>
            <a:ext cx="335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B0F0"/>
                </a:solidFill>
              </a:rPr>
              <a:t>스마트홈의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현상태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저장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4534" y="2209378"/>
            <a:ext cx="2212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각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센싱값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저장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4869" y="2825233"/>
            <a:ext cx="237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가정내의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온습도</a:t>
            </a:r>
            <a:r>
              <a:rPr lang="en-US" altLang="ko-KR" sz="1400" dirty="0" smtClean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sz="1400" dirty="0" err="1" smtClean="0">
                <a:solidFill>
                  <a:srgbClr val="0070C0"/>
                </a:solidFill>
              </a:rPr>
              <a:t>빗물센서값</a:t>
            </a:r>
            <a:r>
              <a:rPr lang="ko-KR" altLang="en-US" sz="1400" dirty="0" smtClean="0">
                <a:solidFill>
                  <a:srgbClr val="0070C0"/>
                </a:solidFill>
              </a:rPr>
              <a:t> 추가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4869" y="3544361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API</a:t>
            </a:r>
            <a:r>
              <a:rPr lang="ko-KR" altLang="en-US" sz="1400" dirty="0" smtClean="0">
                <a:solidFill>
                  <a:srgbClr val="0070C0"/>
                </a:solidFill>
              </a:rPr>
              <a:t>를 통해 얻은 정보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60" y="5598160"/>
            <a:ext cx="5087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날씨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값도 전부 </a:t>
            </a:r>
            <a:r>
              <a:rPr lang="ko-KR" altLang="en-US" dirty="0" err="1" smtClean="0"/>
              <a:t>여기추가해서</a:t>
            </a:r>
            <a:endParaRPr lang="en-US" altLang="ko-KR" dirty="0" smtClean="0"/>
          </a:p>
          <a:p>
            <a:r>
              <a:rPr lang="ko-KR" altLang="en-US" dirty="0" err="1" smtClean="0"/>
              <a:t>안드로이드랑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webOS</a:t>
            </a:r>
            <a:r>
              <a:rPr lang="ko-KR" altLang="en-US" dirty="0" smtClean="0"/>
              <a:t>도 여기에서 </a:t>
            </a:r>
            <a:r>
              <a:rPr lang="ko-KR" altLang="en-US" dirty="0" err="1" smtClean="0"/>
              <a:t>참조하는걸로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data.weatherapi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 사용 </a:t>
            </a:r>
            <a:r>
              <a:rPr lang="ko-KR" altLang="en-US" dirty="0" err="1" smtClean="0"/>
              <a:t>안하는</a:t>
            </a:r>
            <a:r>
              <a:rPr lang="ko-KR" altLang="en-US" dirty="0" smtClean="0"/>
              <a:t> 방향으로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&quot;없음&quot; 기호 4"/>
          <p:cNvSpPr/>
          <p:nvPr/>
        </p:nvSpPr>
        <p:spPr>
          <a:xfrm>
            <a:off x="6431280" y="2179454"/>
            <a:ext cx="3901440" cy="456979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영상 스트리밍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라즈베리파이</a:t>
            </a:r>
            <a:r>
              <a:rPr lang="en-US" altLang="ko-KR" dirty="0" smtClean="0"/>
              <a:t>3 B+</a:t>
            </a:r>
            <a:r>
              <a:rPr lang="ko-KR" altLang="en-US" dirty="0" smtClean="0"/>
              <a:t>을 이용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라즈비안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웹캠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 모듈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연결하여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V4L2 </a:t>
            </a:r>
            <a:r>
              <a:rPr lang="ko-KR" altLang="en-US" dirty="0" smtClean="0"/>
              <a:t>서버를 이용하여 </a:t>
            </a:r>
            <a:r>
              <a:rPr lang="ko-KR" altLang="en-US" dirty="0" err="1" smtClean="0"/>
              <a:t>서버측으로</a:t>
            </a:r>
            <a:r>
              <a:rPr lang="ko-KR" altLang="en-US" dirty="0" smtClean="0"/>
              <a:t> 영상을 </a:t>
            </a:r>
            <a:r>
              <a:rPr lang="ko-KR" altLang="en-US" dirty="0" err="1" smtClean="0"/>
              <a:t>스트리밍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외부에서 접근하기 위해 </a:t>
            </a:r>
            <a:r>
              <a:rPr lang="ko-KR" altLang="en-US" dirty="0" err="1" smtClean="0"/>
              <a:t>서버측에서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VPN </a:t>
            </a:r>
            <a:r>
              <a:rPr lang="ko-KR" altLang="en-US" dirty="0" smtClean="0"/>
              <a:t>구성을 </a:t>
            </a:r>
            <a:r>
              <a:rPr lang="ko-KR" altLang="en-US" dirty="0" err="1" smtClean="0"/>
              <a:t>만들어야함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조도센서와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라이트를 사용하여 사용자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어두운 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따른 자동 밝기 조절 필요 </a:t>
            </a:r>
            <a:r>
              <a:rPr lang="en-US" altLang="ko-KR" dirty="0" smtClean="0"/>
              <a:t>(GPIO,ADC)(</a:t>
            </a:r>
            <a:r>
              <a:rPr lang="ko-KR" altLang="en-US" dirty="0" err="1" smtClean="0"/>
              <a:t>얼굴인식률</a:t>
            </a:r>
            <a:r>
              <a:rPr lang="ko-KR" altLang="en-US" dirty="0" smtClean="0"/>
              <a:t> 개선을 위함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2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스마트홈측</a:t>
            </a:r>
            <a:r>
              <a:rPr lang="ko-KR" altLang="en-US" dirty="0" smtClean="0"/>
              <a:t> 하드웨어 구성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06588"/>
            <a:ext cx="9828088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450" y="6375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부저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05850" y="1365250"/>
            <a:ext cx="3155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00B0F0"/>
                </a:solidFill>
              </a:rPr>
              <a:t>업데이트필요</a:t>
            </a:r>
            <a:r>
              <a:rPr lang="en-US" altLang="ko-KR" sz="4000" b="1" dirty="0" smtClean="0">
                <a:solidFill>
                  <a:srgbClr val="00B0F0"/>
                </a:solidFill>
              </a:rPr>
              <a:t>!!</a:t>
            </a:r>
            <a:endParaRPr lang="ko-KR" altLang="en-U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5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서버 구축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파이어베이스 구축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영상 스트리밍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얼굴 인식 구현 보조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4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서버용 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4 8GB </a:t>
            </a:r>
            <a:r>
              <a:rPr lang="ko-KR" altLang="en-US" dirty="0" smtClean="0"/>
              <a:t>모델 구매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서버 분리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파이어베이스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얼굴인식으로 인한 자원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부족 예상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MQTT </a:t>
            </a:r>
            <a:r>
              <a:rPr lang="ko-KR" altLang="en-US" dirty="0" smtClean="0"/>
              <a:t>브로커 구축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우선은 </a:t>
            </a:r>
            <a:r>
              <a:rPr lang="en-US" altLang="ko-KR" dirty="0" err="1" smtClean="0"/>
              <a:t>RabbitMQ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V4L2 </a:t>
            </a:r>
            <a:r>
              <a:rPr lang="ko-KR" altLang="en-US" dirty="0" smtClean="0"/>
              <a:t>서버 구축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영상처리 스트리밍 부분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얼굴인식 처리 </a:t>
            </a:r>
            <a:r>
              <a:rPr lang="en-US" altLang="ko-KR" dirty="0" smtClean="0"/>
              <a:t>(Firebase</a:t>
            </a:r>
            <a:r>
              <a:rPr lang="ko-KR" altLang="en-US" dirty="0" smtClean="0"/>
              <a:t>의 얼굴데이터와 비교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파이어베이스에 주기적으로 값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</a:t>
            </a:r>
            <a:r>
              <a:rPr lang="ko-KR" altLang="en-US" dirty="0" smtClean="0"/>
              <a:t>를 포함한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https://blog.neonkid.xyz/126</a:t>
            </a:r>
          </a:p>
          <a:p>
            <a:r>
              <a:rPr lang="ko-KR" altLang="en-US" dirty="0"/>
              <a:t>http://withthing.blogspot.com/2019/09/mqtt-broker.html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93794" y="3260363"/>
            <a:ext cx="5781675" cy="3333750"/>
            <a:chOff x="7057908" y="-3333750"/>
            <a:chExt cx="5781675" cy="3333750"/>
          </a:xfrm>
        </p:grpSpPr>
        <p:pic>
          <p:nvPicPr>
            <p:cNvPr id="5" name="Picture 2" descr="Let&amp;#39;s play with things !: MQTT broker 서비스를 이사가다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908" y="-3333750"/>
              <a:ext cx="5781675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170058" y="-3222171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smtClean="0"/>
                <a:t>타겟 구성도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25" y="3260363"/>
            <a:ext cx="49339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015502" y="2200046"/>
            <a:ext cx="1039428" cy="1442214"/>
            <a:chOff x="879328" y="2457164"/>
            <a:chExt cx="1710725" cy="2373644"/>
          </a:xfrm>
        </p:grpSpPr>
        <p:pic>
          <p:nvPicPr>
            <p:cNvPr id="1040" name="Picture 16" descr="무료] 파이어베이스(Firebase)를 이용한 웹+안드로이드 메모 어플리케이션 만들기 - 인프런 | 강의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08" t="18925" r="37717" b="35742"/>
            <a:stretch/>
          </p:blipFill>
          <p:spPr bwMode="auto">
            <a:xfrm>
              <a:off x="1132686" y="2457164"/>
              <a:ext cx="1204008" cy="162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79328" y="4184477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smtClean="0"/>
                <a:t>파이어베이스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en-US" altLang="ko-KR" dirty="0" smtClean="0"/>
                <a:t>DB</a:t>
              </a:r>
              <a:r>
                <a:rPr lang="ko-KR" altLang="en-US" dirty="0" smtClean="0"/>
                <a:t>서버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456673" y="2200046"/>
            <a:ext cx="1039428" cy="1472315"/>
            <a:chOff x="4827876" y="2407623"/>
            <a:chExt cx="1710726" cy="2423185"/>
          </a:xfrm>
        </p:grpSpPr>
        <p:sp>
          <p:nvSpPr>
            <p:cNvPr id="7" name="TextBox 6"/>
            <p:cNvSpPr txBox="1"/>
            <p:nvPr/>
          </p:nvSpPr>
          <p:spPr>
            <a:xfrm>
              <a:off x="4827876" y="4184477"/>
              <a:ext cx="171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라즈베리파이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smtClean="0"/>
                <a:t>처리 서버</a:t>
              </a:r>
              <a:endParaRPr lang="ko-KR" altLang="en-US" dirty="0"/>
            </a:p>
          </p:txBody>
        </p:sp>
        <p:pic>
          <p:nvPicPr>
            <p:cNvPr id="1042" name="Picture 18" descr="라즈베리 파이 관련 레퍼런스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6" r="18594"/>
            <a:stretch/>
          </p:blipFill>
          <p:spPr bwMode="auto">
            <a:xfrm>
              <a:off x="4966408" y="2407623"/>
              <a:ext cx="1433661" cy="169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6957972" y="4912806"/>
            <a:ext cx="1110933" cy="934350"/>
            <a:chOff x="8525767" y="2814524"/>
            <a:chExt cx="1828411" cy="1537785"/>
          </a:xfrm>
        </p:grpSpPr>
        <p:pic>
          <p:nvPicPr>
            <p:cNvPr id="1032" name="Picture 8" descr="아두이노 로고 일러스트 ai 다운로드 arduino logo download, 이미지 사용약관 확인 및 소스 다운로드는 어반브러시  홈페이지를 이용하세요, #어반브러시, #무료일러스트, #일러스트레이션, #디자이너타미, #이미지소스,… | Arduino,  Tutorial, Arduino 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2" t="31619" r="21667" b="31238"/>
            <a:stretch/>
          </p:blipFill>
          <p:spPr bwMode="auto">
            <a:xfrm>
              <a:off x="8862122" y="2814524"/>
              <a:ext cx="1155701" cy="810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525767" y="3636705"/>
              <a:ext cx="1828411" cy="715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err="1" smtClean="0"/>
                <a:t>스마트홈</a:t>
              </a:r>
              <a:r>
                <a:rPr lang="ko-KR" altLang="en-US" dirty="0" smtClean="0"/>
                <a:t> 제어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396623" y="4769177"/>
            <a:ext cx="758923" cy="1226085"/>
            <a:chOff x="8781215" y="4763301"/>
            <a:chExt cx="1249060" cy="2017931"/>
          </a:xfrm>
        </p:grpSpPr>
        <p:pic>
          <p:nvPicPr>
            <p:cNvPr id="1038" name="Picture 14" descr="스마트 폰 벡터 아이콘입니다. 플랫 회색 기호입니다. 픽토그램은 흰색 배경에 격리됩니다. 웹 및 소프트웨어 인터페이스 용으로  설계되었습니다. 로열티 무료 사진, 그림, 이미지 그리고 스톡포토그래피. Image 74160242.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63" r="18519"/>
            <a:stretch/>
          </p:blipFill>
          <p:spPr bwMode="auto">
            <a:xfrm>
              <a:off x="8976993" y="4763301"/>
              <a:ext cx="857504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8781215" y="6134901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smtClean="0"/>
                <a:t>스마트폰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smtClean="0"/>
                <a:t>제어 </a:t>
              </a:r>
              <a:r>
                <a:rPr lang="en-US" altLang="ko-KR" dirty="0" smtClean="0"/>
                <a:t>^_^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791393" y="4740671"/>
            <a:ext cx="1569659" cy="1442209"/>
            <a:chOff x="5035792" y="-498195"/>
            <a:chExt cx="2333314" cy="2143857"/>
          </a:xfrm>
        </p:grpSpPr>
        <p:grpSp>
          <p:nvGrpSpPr>
            <p:cNvPr id="25" name="그룹 24"/>
            <p:cNvGrpSpPr/>
            <p:nvPr/>
          </p:nvGrpSpPr>
          <p:grpSpPr>
            <a:xfrm>
              <a:off x="5035792" y="148136"/>
              <a:ext cx="2333314" cy="1497526"/>
              <a:chOff x="8127252" y="739675"/>
              <a:chExt cx="2583399" cy="1658030"/>
            </a:xfrm>
          </p:grpSpPr>
          <p:pic>
            <p:nvPicPr>
              <p:cNvPr id="26" name="Picture 12" descr="webOS | LinkedIn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000" b="34667"/>
              <a:stretch/>
            </p:blipFill>
            <p:spPr bwMode="auto">
              <a:xfrm>
                <a:off x="8426998" y="739675"/>
                <a:ext cx="2025947" cy="594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8127252" y="1333952"/>
                <a:ext cx="2583399" cy="1063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webOS</a:t>
                </a:r>
                <a:r>
                  <a:rPr lang="en-US" altLang="ko-KR" dirty="0" smtClean="0"/>
                  <a:t>]</a:t>
                </a:r>
              </a:p>
              <a:p>
                <a:pPr algn="ctr"/>
                <a:r>
                  <a:rPr lang="ko-KR" altLang="en-US" dirty="0" err="1" smtClean="0"/>
                  <a:t>영상스트리밍</a:t>
                </a:r>
                <a:endParaRPr lang="ko-KR" altLang="en-US" dirty="0"/>
              </a:p>
            </p:txBody>
          </p:sp>
        </p:grpSp>
        <p:pic>
          <p:nvPicPr>
            <p:cNvPr id="1044" name="Picture 20" descr="카메라 픽토그램 이미지, 스톡 사진 및 벡터 | Shutterstock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52" t="24031" r="25989" b="31344"/>
            <a:stretch/>
          </p:blipFill>
          <p:spPr bwMode="auto">
            <a:xfrm>
              <a:off x="5241936" y="-498195"/>
              <a:ext cx="745375" cy="7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4394492" y="4780806"/>
            <a:ext cx="1235762" cy="1198350"/>
            <a:chOff x="8419852" y="141398"/>
            <a:chExt cx="1836973" cy="1781359"/>
          </a:xfrm>
        </p:grpSpPr>
        <p:grpSp>
          <p:nvGrpSpPr>
            <p:cNvPr id="10" name="그룹 9"/>
            <p:cNvGrpSpPr/>
            <p:nvPr/>
          </p:nvGrpSpPr>
          <p:grpSpPr>
            <a:xfrm>
              <a:off x="8426999" y="739676"/>
              <a:ext cx="1829826" cy="1183081"/>
              <a:chOff x="8426998" y="739675"/>
              <a:chExt cx="2025947" cy="1309882"/>
            </a:xfrm>
          </p:grpSpPr>
          <p:pic>
            <p:nvPicPr>
              <p:cNvPr id="1036" name="Picture 12" descr="webOS | LinkedIn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000" b="34667"/>
              <a:stretch/>
            </p:blipFill>
            <p:spPr bwMode="auto">
              <a:xfrm>
                <a:off x="8426998" y="739675"/>
                <a:ext cx="2025947" cy="594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504748" y="1333953"/>
                <a:ext cx="1828413" cy="715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webOS</a:t>
                </a:r>
                <a:r>
                  <a:rPr lang="en-US" altLang="ko-KR" dirty="0" smtClean="0"/>
                  <a:t>]</a:t>
                </a:r>
              </a:p>
              <a:p>
                <a:pPr algn="ctr"/>
                <a:r>
                  <a:rPr lang="ko-KR" altLang="en-US" dirty="0" smtClean="0"/>
                  <a:t>차량 </a:t>
                </a:r>
                <a:r>
                  <a:rPr lang="ko-KR" altLang="en-US" dirty="0" err="1" smtClean="0"/>
                  <a:t>대쉬보드</a:t>
                </a:r>
                <a:endParaRPr lang="en-US" altLang="ko-KR" dirty="0" smtClean="0"/>
              </a:p>
            </p:txBody>
          </p:sp>
        </p:grpSp>
        <p:pic>
          <p:nvPicPr>
            <p:cNvPr id="1048" name="Picture 24" descr="교통수단 사진, 이미지, 일러스트, 캘리그라피 - 크라우드픽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852" y="141398"/>
              <a:ext cx="1313807" cy="591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8225067" y="2093643"/>
            <a:ext cx="1710725" cy="1857917"/>
            <a:chOff x="1040288" y="6464442"/>
            <a:chExt cx="1710725" cy="1857917"/>
          </a:xfrm>
        </p:grpSpPr>
        <p:pic>
          <p:nvPicPr>
            <p:cNvPr id="1050" name="Picture 26" descr="RabbitMQ 클러스터 구성하기 :: 조은우 개발 블로그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5" r="55686"/>
            <a:stretch/>
          </p:blipFill>
          <p:spPr bwMode="auto">
            <a:xfrm>
              <a:off x="1430460" y="6464442"/>
              <a:ext cx="930378" cy="1203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040288" y="7676028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라즈베리파이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en-US" altLang="ko-KR" dirty="0" smtClean="0"/>
                <a:t>MQTT Broker</a:t>
              </a:r>
              <a:endParaRPr lang="ko-KR" altLang="en-US" dirty="0"/>
            </a:p>
          </p:txBody>
        </p:sp>
      </p:grp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서버구축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네트워크 </a:t>
            </a:r>
            <a:r>
              <a:rPr lang="ko-KR" altLang="en-US" dirty="0"/>
              <a:t>구성 목록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776" y="1908000"/>
            <a:ext cx="4913015" cy="211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rot="5400000">
            <a:off x="9325441" y="25490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 하드웨어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0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02" y="31750"/>
            <a:ext cx="9388196" cy="6858000"/>
          </a:xfrm>
          <a:prstGeom prst="rect">
            <a:avLst/>
          </a:prstGeom>
        </p:spPr>
      </p:pic>
      <p:sp>
        <p:nvSpPr>
          <p:cNvPr id="2" name="L 도형 1"/>
          <p:cNvSpPr/>
          <p:nvPr/>
        </p:nvSpPr>
        <p:spPr>
          <a:xfrm flipV="1">
            <a:off x="1301750" y="12700"/>
            <a:ext cx="6203950" cy="3136900"/>
          </a:xfrm>
          <a:prstGeom prst="corner">
            <a:avLst>
              <a:gd name="adj1" fmla="val 34008"/>
              <a:gd name="adj2" fmla="val 43449"/>
            </a:avLst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14450" y="2540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C000"/>
                </a:solidFill>
              </a:rPr>
              <a:t>VPN </a:t>
            </a:r>
            <a:r>
              <a:rPr lang="ko-KR" altLang="en-US" sz="1200" b="1" dirty="0" err="1" smtClean="0">
                <a:solidFill>
                  <a:srgbClr val="FFC000"/>
                </a:solidFill>
              </a:rPr>
              <a:t>연결망</a:t>
            </a:r>
            <a:endParaRPr lang="ko-KR" altLang="en-US" sz="1200" b="1" dirty="0">
              <a:solidFill>
                <a:srgbClr val="FFC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505325" y="4165600"/>
            <a:ext cx="18129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4533900" y="3035300"/>
            <a:ext cx="0" cy="11303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41636" y="3722985"/>
            <a:ext cx="1063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err="1" smtClean="0"/>
              <a:t>RealTimeDB</a:t>
            </a:r>
            <a:endParaRPr lang="en-US" altLang="ko-KR" sz="1200" b="1" dirty="0" smtClean="0"/>
          </a:p>
          <a:p>
            <a:pPr algn="r"/>
            <a:r>
              <a:rPr lang="ko-KR" altLang="en-US" sz="1200" b="1" dirty="0" smtClean="0"/>
              <a:t>업데이</a:t>
            </a:r>
            <a:r>
              <a:rPr lang="ko-KR" altLang="en-US" sz="1200" b="1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1162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user_account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899922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</a:t>
                      </a:r>
                      <a:r>
                        <a:rPr lang="ko-KR" altLang="en-US" b="1" baseline="0" dirty="0" smtClean="0"/>
                        <a:t> </a:t>
                      </a:r>
                      <a:r>
                        <a:rPr lang="en-US" altLang="ko-KR" b="1" baseline="0" dirty="0" smtClean="0"/>
                        <a:t>(</a:t>
                      </a:r>
                      <a:r>
                        <a:rPr lang="ko-KR" altLang="en-US" b="1" baseline="0" dirty="0" smtClean="0"/>
                        <a:t>암시적</a:t>
                      </a:r>
                      <a:r>
                        <a:rPr lang="en-US" altLang="ko-KR" b="1" baseline="0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UID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String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사용자의 고유코드를 저장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파이어베이스에서</a:t>
                      </a:r>
                      <a:r>
                        <a:rPr lang="ko-KR" altLang="en-US" dirty="0" smtClean="0"/>
                        <a:t> 부여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해당 코드를 기반으로 </a:t>
                      </a:r>
                      <a:r>
                        <a:rPr lang="ko-KR" altLang="en-US" sz="1400" dirty="0" err="1" smtClean="0"/>
                        <a:t>프리셋</a:t>
                      </a:r>
                      <a:r>
                        <a:rPr lang="ko-KR" altLang="en-US" sz="1400" dirty="0" smtClean="0"/>
                        <a:t> 및 사진 탐색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사용자명을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 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얼굴인식을 하지 못하였을 때 사용할 비밀번호 저장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운전자 정보를 계정 단위로 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16000" y="4521200"/>
            <a:ext cx="9855200" cy="952500"/>
          </a:xfrm>
          <a:prstGeom prst="rect">
            <a:avLst/>
          </a:prstGeom>
          <a:solidFill>
            <a:srgbClr val="CC0000">
              <a:alpha val="8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webOS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FireBase</a:t>
            </a:r>
            <a:r>
              <a:rPr lang="ko-KR" altLang="en-US" dirty="0" smtClean="0"/>
              <a:t>를 통해 직접로그인 하므로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비밀번호를 별도 관리하지 </a:t>
            </a:r>
            <a:r>
              <a:rPr lang="ko-KR" altLang="en-US" dirty="0" err="1" smtClean="0"/>
              <a:t>않아도됨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4892" y="294640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uiux_preset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35419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UID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String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각 사용자의 고유코드</a:t>
                      </a:r>
                      <a:endParaRPr lang="en-US" altLang="ko-KR" sz="1400" b="1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ui_mode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다크모드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노안모드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유아모드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ux_mode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사용자의 사용패턴에 따른 </a:t>
                      </a:r>
                      <a:r>
                        <a:rPr lang="en-US" altLang="ko-KR" dirty="0" err="1" smtClean="0"/>
                        <a:t>ux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모드를 저장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운전자별로</a:t>
            </a:r>
            <a:r>
              <a:rPr lang="ko-KR" altLang="en-US" dirty="0" smtClean="0"/>
              <a:t> 사용할 </a:t>
            </a:r>
            <a:r>
              <a:rPr lang="en-US" altLang="ko-KR" dirty="0" smtClean="0"/>
              <a:t>UI/UX</a:t>
            </a:r>
            <a:r>
              <a:rPr lang="ko-KR" altLang="en-US" dirty="0" smtClean="0"/>
              <a:t>를 미리 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892" y="294640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schedule_mode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95048"/>
              </p:ext>
            </p:extLst>
          </p:nvPr>
        </p:nvGraphicFramePr>
        <p:xfrm>
          <a:off x="992908" y="1936746"/>
          <a:ext cx="9908639" cy="4545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278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필드명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타입 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암시적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String(-)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각 사용자의 고유코드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Title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String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이름 지정</a:t>
                      </a:r>
                      <a:endParaRPr lang="en-US" altLang="ko-KR" sz="12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사용여부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예약됨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One_time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단발성 작업인지 여부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단발성인 경우 </a:t>
                      </a:r>
                      <a:r>
                        <a:rPr lang="ko-KR" altLang="en-US" sz="1200" dirty="0" err="1" smtClean="0"/>
                        <a:t>사용후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enabled</a:t>
                      </a:r>
                      <a:r>
                        <a:rPr lang="ko-KR" altLang="en-US" sz="1200" dirty="0" smtClean="0"/>
                        <a:t>이 </a:t>
                      </a:r>
                      <a:r>
                        <a:rPr lang="en-US" altLang="ko-KR" sz="1200" dirty="0" smtClean="0"/>
                        <a:t>false</a:t>
                      </a:r>
                      <a:r>
                        <a:rPr lang="ko-KR" altLang="en-US" sz="1200" dirty="0" smtClean="0"/>
                        <a:t>로 바뀜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Active_date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단발성 작업의 동작시간을 설정함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Daysofweek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요일지정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smtClean="0"/>
                        <a:t>: </a:t>
                      </a:r>
                      <a:r>
                        <a:rPr lang="ko-KR" altLang="en-US" sz="1200" smtClean="0"/>
                        <a:t>일월화수목금토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Start_time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시작 시간 지정 </a:t>
                      </a:r>
                      <a:r>
                        <a:rPr lang="en-US" altLang="ko-KR" sz="1200" dirty="0" smtClean="0"/>
                        <a:t>ex)12</a:t>
                      </a:r>
                      <a:r>
                        <a:rPr lang="ko-KR" altLang="en-US" sz="1200" dirty="0" smtClean="0"/>
                        <a:t>시</a:t>
                      </a:r>
                      <a:r>
                        <a:rPr lang="en-US" altLang="ko-KR" sz="1200" dirty="0" smtClean="0"/>
                        <a:t>05</a:t>
                      </a:r>
                      <a:r>
                        <a:rPr lang="ko-KR" altLang="en-US" sz="1200" dirty="0" err="1" smtClean="0"/>
                        <a:t>분시작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-&gt; 1205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End_time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종료 시간 시정 </a:t>
                      </a:r>
                      <a:r>
                        <a:rPr lang="en-US" altLang="ko-KR" sz="1200" dirty="0" smtClean="0"/>
                        <a:t>ex)13</a:t>
                      </a:r>
                      <a:r>
                        <a:rPr lang="ko-KR" altLang="en-US" sz="1200" dirty="0" smtClean="0"/>
                        <a:t>시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err="1" smtClean="0"/>
                        <a:t>분종료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-&gt; 1310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Devcie_aircon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, number)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동작여부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strike="sngStrike" baseline="0" dirty="0" smtClean="0"/>
                        <a:t>설정온도</a:t>
                      </a:r>
                      <a:r>
                        <a:rPr lang="en-US" altLang="ko-KR" sz="1200" strike="sngStrike" baseline="0" dirty="0" smtClean="0"/>
                        <a:t>(number)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풍량</a:t>
                      </a:r>
                      <a:r>
                        <a:rPr lang="en-US" altLang="ko-KR" sz="1200" baseline="0" dirty="0" smtClean="0"/>
                        <a:t>(number:0~100)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Device_light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, number, String)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동작여부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밝기</a:t>
                      </a:r>
                      <a:r>
                        <a:rPr lang="en-US" altLang="ko-KR" sz="1200" dirty="0" smtClean="0"/>
                        <a:t>(number:0~100), </a:t>
                      </a:r>
                      <a:r>
                        <a:rPr lang="ko-KR" altLang="en-US" sz="1200" dirty="0" smtClean="0"/>
                        <a:t>색상</a:t>
                      </a:r>
                      <a:r>
                        <a:rPr lang="en-US" altLang="ko-KR" sz="1200" dirty="0" smtClean="0"/>
                        <a:t>(string), </a:t>
                      </a:r>
                      <a:r>
                        <a:rPr lang="ko-KR" altLang="en-US" sz="1200" dirty="0" smtClean="0"/>
                        <a:t>동작모드</a:t>
                      </a:r>
                      <a:r>
                        <a:rPr lang="en-US" altLang="ko-KR" sz="1200" dirty="0" smtClean="0"/>
                        <a:t>(String)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Device_gas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5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Device_window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열림닫힘여부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719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가전동작에 대한</a:t>
            </a:r>
            <a:r>
              <a:rPr lang="en-US" altLang="ko-KR" dirty="0"/>
              <a:t> </a:t>
            </a:r>
            <a:r>
              <a:rPr lang="ko-KR" altLang="en-US" dirty="0" smtClean="0"/>
              <a:t>모드들을 기억함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홈모드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4892" y="262128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4480" y="6482080"/>
            <a:ext cx="580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디바이스 </a:t>
            </a:r>
            <a:r>
              <a:rPr lang="ko-KR" altLang="en-US" dirty="0" err="1" smtClean="0"/>
              <a:t>동작시</a:t>
            </a:r>
            <a:r>
              <a:rPr lang="ko-KR" altLang="en-US" dirty="0" smtClean="0"/>
              <a:t> 상관없음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은 그냥 값을 </a:t>
            </a:r>
            <a:r>
              <a:rPr lang="ko-KR" altLang="en-US" dirty="0" err="1" smtClean="0"/>
              <a:t>안넘겨주면됨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03448" y="5059680"/>
            <a:ext cx="0" cy="14427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03448" y="3992880"/>
            <a:ext cx="0" cy="10668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03448" y="3637280"/>
            <a:ext cx="0" cy="35560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36234" y="3597096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One_time</a:t>
            </a:r>
            <a:r>
              <a:rPr lang="ko-KR" altLang="en-US" sz="1100" dirty="0" smtClean="0"/>
              <a:t>이</a:t>
            </a:r>
            <a:endParaRPr lang="en-US" altLang="ko-KR" sz="1100" dirty="0" smtClean="0"/>
          </a:p>
          <a:p>
            <a:r>
              <a:rPr lang="en-US" altLang="ko-KR" sz="1100" dirty="0" smtClean="0"/>
              <a:t>True</a:t>
            </a:r>
            <a:r>
              <a:rPr lang="ko-KR" altLang="en-US" sz="1100" dirty="0" smtClean="0"/>
              <a:t>인 경우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-36234" y="4313376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One_time</a:t>
            </a:r>
            <a:r>
              <a:rPr lang="ko-KR" altLang="en-US" sz="1100" dirty="0" smtClean="0"/>
              <a:t>이</a:t>
            </a:r>
            <a:endParaRPr lang="en-US" altLang="ko-KR" sz="1100" dirty="0" smtClean="0"/>
          </a:p>
          <a:p>
            <a:r>
              <a:rPr lang="en-US" altLang="ko-KR" sz="1100" dirty="0" smtClean="0"/>
              <a:t>False</a:t>
            </a:r>
            <a:r>
              <a:rPr lang="ko-KR" altLang="en-US" sz="1100" dirty="0" smtClean="0"/>
              <a:t>인 경우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941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700</Words>
  <Application>Microsoft Office PowerPoint</Application>
  <PresentationFormat>사용자 지정</PresentationFormat>
  <Paragraphs>200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webOS 공모전 개발현황</vt:lpstr>
      <vt:lpstr>업무분담</vt:lpstr>
      <vt:lpstr>서버 구축</vt:lpstr>
      <vt:lpstr>MQTT를 포함한 구성환경</vt:lpstr>
      <vt:lpstr>서버구축 - 네트워크 구성 목록</vt:lpstr>
      <vt:lpstr>PowerPoint 프레젠테이션</vt:lpstr>
      <vt:lpstr>FireStore - user_account</vt:lpstr>
      <vt:lpstr>FireStore - uiux_preset</vt:lpstr>
      <vt:lpstr>FireStore - schedule_mode</vt:lpstr>
      <vt:lpstr>FireStore - schedule_mode 예시</vt:lpstr>
      <vt:lpstr>Storage</vt:lpstr>
      <vt:lpstr>RealTime DB</vt:lpstr>
      <vt:lpstr>라즈베리파이 영상 스트리밍</vt:lpstr>
      <vt:lpstr>스마트홈측 하드웨어 구성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사용자</cp:lastModifiedBy>
  <cp:revision>142</cp:revision>
  <dcterms:created xsi:type="dcterms:W3CDTF">2021-07-15T04:09:33Z</dcterms:created>
  <dcterms:modified xsi:type="dcterms:W3CDTF">2021-08-18T02:02:50Z</dcterms:modified>
</cp:coreProperties>
</file>