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64" r:id="rId4"/>
    <p:sldId id="263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125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48" y="8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938BE-A1C6-4EC9-9DE6-469C7AA87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6D0200-E714-416F-8C12-C219F2E7C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BC4EE9-C25E-4714-8458-8824136EC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7312-4FA0-433B-BB68-4FC212E51D61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2C6347-6EE4-469D-B6A8-82E20849D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A56F78-012F-456A-B5A5-53189A0D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3EC5-3AC1-4675-9AD8-3774B954E0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798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4E65F-C274-43C3-9D20-1EB19C2F3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C8C484-4E61-4908-9EE0-6BC415739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3D8F8B-8A57-43E5-9B81-D78964033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7312-4FA0-433B-BB68-4FC212E51D61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000CE6-AFE3-41E0-A5EF-DF90C47B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09069C-8DB0-410F-8E2D-4BF70BA98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3EC5-3AC1-4675-9AD8-3774B954E0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532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6AE53DD-F048-4DF1-8B05-4D261B984E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BA4EB5-2490-4E38-86E0-2DDE0694D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85B806-648D-42D9-AEE6-834678906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7312-4FA0-433B-BB68-4FC212E51D61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8DCB62-BE0C-4EBD-9277-2881D2CC3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02EA4B-BCF6-46D0-9507-A471AADA4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3EC5-3AC1-4675-9AD8-3774B954E0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515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47C56-EEB8-4E63-9B20-067B534D6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87DEEF-0EB5-4EB0-A1D8-8BC25513E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0C544F-FCF4-48ED-822D-B63FD76D7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7312-4FA0-433B-BB68-4FC212E51D61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AD22E1-712A-42DF-92E8-9532A9CF0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A02966-7EBC-4752-9D85-8BE67E72C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3EC5-3AC1-4675-9AD8-3774B954E0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369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88712-60DD-4432-A8A0-4EDFED3FA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89AD62-D66F-48CC-BB3D-006F6D68F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B6D560-5C3E-4503-84CE-33A1801E1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7312-4FA0-433B-BB68-4FC212E51D61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B6FC35-E30F-4655-9B7C-D6F0DB234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BBB0FB-B29C-4446-BCEF-E975FF3B0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3EC5-3AC1-4675-9AD8-3774B954E0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213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3B466C-9279-4F28-983A-6F39015CE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5D0C67-D76D-47D8-95F1-E478A58C9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DE530F-E426-411C-ADF2-AFD2833D4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ADB1B3-03CB-4397-991B-FF93732E4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7312-4FA0-433B-BB68-4FC212E51D61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18EA8B-CDC3-4D88-9946-5B974E49B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FFD8E9-818C-4F5F-A685-4A738D6E4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3EC5-3AC1-4675-9AD8-3774B954E0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774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7BCDB5-6C64-48E6-BD50-69183D144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B035BD-1D9F-41A9-BE56-599F5F2D5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094414-F402-4441-82E4-4F17931B4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017D25-E4C0-4E62-AED2-6153DF3636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C5F4B62-F1E7-493F-B695-1EADEE81D3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B2C2E9-3649-4A36-B8CC-C5273A74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7312-4FA0-433B-BB68-4FC212E51D61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F8C85E-050F-43C6-A781-AA90DB171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885FE25-6B90-434D-8F64-CBAD59FCB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3EC5-3AC1-4675-9AD8-3774B954E0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97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7EE21-B402-4D49-A395-01D8A0BF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83E968-102F-4E01-B622-981B22BC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7312-4FA0-433B-BB68-4FC212E51D61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BC4B73-B2D7-4EF5-92D1-82AA6FB6A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E3E8C9-A5FD-4A0D-A99D-1316A0325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3EC5-3AC1-4675-9AD8-3774B954E0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411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A1EDF50-D0C0-4C5A-913E-226D4C37B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7312-4FA0-433B-BB68-4FC212E51D61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4B2C53-297F-4130-B242-91EB026AD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97ECB4-7309-4D52-BE64-E1653CFFF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3EC5-3AC1-4675-9AD8-3774B954E0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82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5D0D5-5BD7-4ECD-98CB-2A76EB328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448090-014D-492B-A357-D0E6B2A7D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B332FC-2A3F-40D2-9D8B-9F2A1A7A0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AECDB5-FEB3-4A2F-A884-8A86CC869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7312-4FA0-433B-BB68-4FC212E51D61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EFACDE-6F4F-4F5F-BBFC-694AE6D36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FE6523-76C3-4BA3-BF72-C7E44E1C8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3EC5-3AC1-4675-9AD8-3774B954E0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349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EC718F-6C80-4632-BDA5-9B68889BC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74B681-ABEB-4395-A791-FD1F287D64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8A4963-1EAC-48A9-802C-7CF61E2C2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846FD0-8A42-4928-97CA-C79882AD4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7312-4FA0-433B-BB68-4FC212E51D61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16E827-FA04-48A8-916F-EE0731746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B1A683-A134-49ED-96C6-F91484F3F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3EC5-3AC1-4675-9AD8-3774B954E0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538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E86A738-770E-4E4B-9E95-5F13D08C0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280FD2-2C80-41F2-91CA-6ADA8E9B7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F8E294-F9D1-426C-9383-8E690A8BC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17312-4FA0-433B-BB68-4FC212E51D61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C93B7E-7A61-4F0F-B465-9216986B0A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AD76ED-AF10-4412-A9EA-5389FAB5C5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03EC5-3AC1-4675-9AD8-3774B954E0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056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7939C1-B584-4991-8D97-08C95D5E87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웹서버 개인프로젝트</a:t>
            </a:r>
            <a:br>
              <a:rPr lang="en-US" altLang="ko-KR" dirty="0"/>
            </a:br>
            <a:r>
              <a:rPr lang="ko-KR" altLang="en-US" dirty="0"/>
              <a:t>스토리보드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9C09DA-C8E2-40C5-95F4-E96F5615F5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소프트웨어융합공학과</a:t>
            </a:r>
            <a:endParaRPr lang="en-US" altLang="ko-KR" dirty="0"/>
          </a:p>
          <a:p>
            <a:r>
              <a:rPr lang="en-US" altLang="ko-KR" dirty="0"/>
              <a:t>12204172 </a:t>
            </a:r>
            <a:r>
              <a:rPr lang="ko-KR" altLang="en-US" dirty="0"/>
              <a:t>최현식</a:t>
            </a:r>
          </a:p>
        </p:txBody>
      </p:sp>
    </p:spTree>
    <p:extLst>
      <p:ext uri="{BB962C8B-B14F-4D97-AF65-F5344CB8AC3E}">
        <p14:creationId xmlns:p14="http://schemas.microsoft.com/office/powerpoint/2010/main" val="4050831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1AEA10E6-E5EA-4505-B99C-8E3D241ADE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314942"/>
              </p:ext>
            </p:extLst>
          </p:nvPr>
        </p:nvGraphicFramePr>
        <p:xfrm>
          <a:off x="0" y="0"/>
          <a:ext cx="12192001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5832">
                  <a:extLst>
                    <a:ext uri="{9D8B030D-6E8A-4147-A177-3AD203B41FA5}">
                      <a16:colId xmlns:a16="http://schemas.microsoft.com/office/drawing/2014/main" val="2313969862"/>
                    </a:ext>
                  </a:extLst>
                </a:gridCol>
                <a:gridCol w="2411599">
                  <a:extLst>
                    <a:ext uri="{9D8B030D-6E8A-4147-A177-3AD203B41FA5}">
                      <a16:colId xmlns:a16="http://schemas.microsoft.com/office/drawing/2014/main" val="503220819"/>
                    </a:ext>
                  </a:extLst>
                </a:gridCol>
                <a:gridCol w="813453">
                  <a:extLst>
                    <a:ext uri="{9D8B030D-6E8A-4147-A177-3AD203B41FA5}">
                      <a16:colId xmlns:a16="http://schemas.microsoft.com/office/drawing/2014/main" val="3574317798"/>
                    </a:ext>
                  </a:extLst>
                </a:gridCol>
                <a:gridCol w="3044284">
                  <a:extLst>
                    <a:ext uri="{9D8B030D-6E8A-4147-A177-3AD203B41FA5}">
                      <a16:colId xmlns:a16="http://schemas.microsoft.com/office/drawing/2014/main" val="990301243"/>
                    </a:ext>
                  </a:extLst>
                </a:gridCol>
                <a:gridCol w="944920">
                  <a:extLst>
                    <a:ext uri="{9D8B030D-6E8A-4147-A177-3AD203B41FA5}">
                      <a16:colId xmlns:a16="http://schemas.microsoft.com/office/drawing/2014/main" val="1914586244"/>
                    </a:ext>
                  </a:extLst>
                </a:gridCol>
                <a:gridCol w="1109254">
                  <a:extLst>
                    <a:ext uri="{9D8B030D-6E8A-4147-A177-3AD203B41FA5}">
                      <a16:colId xmlns:a16="http://schemas.microsoft.com/office/drawing/2014/main" val="864972758"/>
                    </a:ext>
                  </a:extLst>
                </a:gridCol>
                <a:gridCol w="2982659">
                  <a:extLst>
                    <a:ext uri="{9D8B030D-6E8A-4147-A177-3AD203B41FA5}">
                      <a16:colId xmlns:a16="http://schemas.microsoft.com/office/drawing/2014/main" val="2956115275"/>
                    </a:ext>
                  </a:extLst>
                </a:gridCol>
              </a:tblGrid>
              <a:tr h="391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화면</a:t>
                      </a:r>
                      <a:r>
                        <a:rPr lang="en-US" altLang="ko-KR" sz="1200" b="1" dirty="0"/>
                        <a:t>ID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/>
                        <a:t>/ipo/ipoLogin.do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화면명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로그인 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작성일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2021/11/23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395206"/>
                  </a:ext>
                </a:extLst>
              </a:tr>
              <a:tr h="6466119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계정 접속을 위한 로그인 페이지 입니다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algn="l" latinLnBrk="1"/>
                      <a:endParaRPr lang="en-US" altLang="ko-KR" sz="1200" dirty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/>
                        <a:t>이메일 아이디 입력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이메일 형식의 데이터를 입력한다</a:t>
                      </a:r>
                      <a:r>
                        <a:rPr lang="en-US" altLang="ko-KR" sz="1200" dirty="0"/>
                        <a:t>.</a:t>
                      </a:r>
                      <a:br>
                        <a:rPr lang="en-US" altLang="ko-KR" sz="1200" dirty="0"/>
                      </a:br>
                      <a:endParaRPr lang="en-US" altLang="ko-KR" sz="1200" dirty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/>
                        <a:t>패스워드 입력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패스워드를 입력한다</a:t>
                      </a:r>
                      <a:r>
                        <a:rPr lang="en-US" altLang="ko-KR" sz="1200" dirty="0"/>
                        <a:t>.</a:t>
                      </a:r>
                      <a:br>
                        <a:rPr lang="en-US" altLang="ko-KR" sz="1200" dirty="0"/>
                      </a:br>
                      <a:endParaRPr lang="en-US" altLang="ko-KR" sz="1200" dirty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/>
                        <a:t>로그인 버튼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입력된 아이디와 패스워드를 판단하여 알맞은 경우 계정정보와 함께 </a:t>
                      </a:r>
                      <a:r>
                        <a:rPr lang="en-US" altLang="ko-KR" sz="1200" dirty="0"/>
                        <a:t>‘</a:t>
                      </a:r>
                      <a:r>
                        <a:rPr lang="ko-KR" altLang="en-US" sz="1200" dirty="0"/>
                        <a:t>대시보드</a:t>
                      </a:r>
                      <a:r>
                        <a:rPr lang="en-US" altLang="ko-KR" sz="1200" dirty="0"/>
                        <a:t>‘ </a:t>
                      </a:r>
                      <a:r>
                        <a:rPr lang="ko-KR" altLang="en-US" sz="1200" dirty="0"/>
                        <a:t>페이지로 이동</a:t>
                      </a:r>
                      <a:br>
                        <a:rPr lang="en-US" altLang="ko-KR" sz="1200" dirty="0"/>
                      </a:br>
                      <a:endParaRPr lang="en-US" altLang="ko-KR" sz="1200" dirty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/>
                        <a:t>회원가입 버튼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 회원가입 페이지로 이동</a:t>
                      </a:r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175923"/>
                  </a:ext>
                </a:extLst>
              </a:tr>
            </a:tbl>
          </a:graphicData>
        </a:graphic>
      </p:graphicFrame>
      <p:pic>
        <p:nvPicPr>
          <p:cNvPr id="18" name="그림 17">
            <a:extLst>
              <a:ext uri="{FF2B5EF4-FFF2-40B4-BE49-F238E27FC236}">
                <a16:creationId xmlns:a16="http://schemas.microsoft.com/office/drawing/2014/main" id="{5656761C-C06A-4514-90F2-EE7D0CA00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068" y="1212794"/>
            <a:ext cx="6296904" cy="4753638"/>
          </a:xfrm>
          <a:prstGeom prst="rect">
            <a:avLst/>
          </a:prstGeom>
        </p:spPr>
      </p:pic>
      <p:sp>
        <p:nvSpPr>
          <p:cNvPr id="6" name="TextBox 6">
            <a:extLst>
              <a:ext uri="{FF2B5EF4-FFF2-40B4-BE49-F238E27FC236}">
                <a16:creationId xmlns:a16="http://schemas.microsoft.com/office/drawing/2014/main" id="{0606526D-367A-48B9-A3BA-3CBA294EA804}"/>
              </a:ext>
            </a:extLst>
          </p:cNvPr>
          <p:cNvSpPr txBox="1"/>
          <p:nvPr/>
        </p:nvSpPr>
        <p:spPr>
          <a:xfrm>
            <a:off x="1678280" y="2750675"/>
            <a:ext cx="3997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8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A3B0C1F9-DBAE-4CFB-9709-B124D20B3B42}"/>
              </a:ext>
            </a:extLst>
          </p:cNvPr>
          <p:cNvSpPr txBox="1"/>
          <p:nvPr/>
        </p:nvSpPr>
        <p:spPr>
          <a:xfrm>
            <a:off x="1670833" y="3452804"/>
            <a:ext cx="4146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F3EAF6DF-5E9B-4FCF-8F1B-1649A15ED0E0}"/>
              </a:ext>
            </a:extLst>
          </p:cNvPr>
          <p:cNvSpPr txBox="1"/>
          <p:nvPr/>
        </p:nvSpPr>
        <p:spPr>
          <a:xfrm>
            <a:off x="5574956" y="4503349"/>
            <a:ext cx="4146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800" dirty="0">
                <a:solidFill>
                  <a:srgbClr val="FF0000"/>
                </a:solidFill>
              </a:rPr>
              <a:t>③</a:t>
            </a:r>
            <a:endParaRPr lang="en-US" altLang="ko-KR" sz="1800" dirty="0">
              <a:solidFill>
                <a:srgbClr val="FF0000"/>
              </a:solidFill>
            </a:endParaRPr>
          </a:p>
        </p:txBody>
      </p:sp>
      <p:sp>
        <p:nvSpPr>
          <p:cNvPr id="9" name="TextBox 12">
            <a:extLst>
              <a:ext uri="{FF2B5EF4-FFF2-40B4-BE49-F238E27FC236}">
                <a16:creationId xmlns:a16="http://schemas.microsoft.com/office/drawing/2014/main" id="{4ED6178B-D98E-48C4-A2CD-FA0891CABAD0}"/>
              </a:ext>
            </a:extLst>
          </p:cNvPr>
          <p:cNvSpPr txBox="1"/>
          <p:nvPr/>
        </p:nvSpPr>
        <p:spPr>
          <a:xfrm>
            <a:off x="3087081" y="5096271"/>
            <a:ext cx="382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800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BEDEB2F-C910-4513-9544-A8AD65A019DD}"/>
              </a:ext>
            </a:extLst>
          </p:cNvPr>
          <p:cNvSpPr/>
          <p:nvPr/>
        </p:nvSpPr>
        <p:spPr>
          <a:xfrm>
            <a:off x="1878137" y="4088537"/>
            <a:ext cx="1991733" cy="7841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503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1AEA10E6-E5EA-4505-B99C-8E3D241ADE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676555"/>
              </p:ext>
            </p:extLst>
          </p:nvPr>
        </p:nvGraphicFramePr>
        <p:xfrm>
          <a:off x="0" y="0"/>
          <a:ext cx="12192001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5832">
                  <a:extLst>
                    <a:ext uri="{9D8B030D-6E8A-4147-A177-3AD203B41FA5}">
                      <a16:colId xmlns:a16="http://schemas.microsoft.com/office/drawing/2014/main" val="2313969862"/>
                    </a:ext>
                  </a:extLst>
                </a:gridCol>
                <a:gridCol w="2411599">
                  <a:extLst>
                    <a:ext uri="{9D8B030D-6E8A-4147-A177-3AD203B41FA5}">
                      <a16:colId xmlns:a16="http://schemas.microsoft.com/office/drawing/2014/main" val="503220819"/>
                    </a:ext>
                  </a:extLst>
                </a:gridCol>
                <a:gridCol w="813453">
                  <a:extLst>
                    <a:ext uri="{9D8B030D-6E8A-4147-A177-3AD203B41FA5}">
                      <a16:colId xmlns:a16="http://schemas.microsoft.com/office/drawing/2014/main" val="3574317798"/>
                    </a:ext>
                  </a:extLst>
                </a:gridCol>
                <a:gridCol w="3044284">
                  <a:extLst>
                    <a:ext uri="{9D8B030D-6E8A-4147-A177-3AD203B41FA5}">
                      <a16:colId xmlns:a16="http://schemas.microsoft.com/office/drawing/2014/main" val="990301243"/>
                    </a:ext>
                  </a:extLst>
                </a:gridCol>
                <a:gridCol w="944920">
                  <a:extLst>
                    <a:ext uri="{9D8B030D-6E8A-4147-A177-3AD203B41FA5}">
                      <a16:colId xmlns:a16="http://schemas.microsoft.com/office/drawing/2014/main" val="1914586244"/>
                    </a:ext>
                  </a:extLst>
                </a:gridCol>
                <a:gridCol w="1109254">
                  <a:extLst>
                    <a:ext uri="{9D8B030D-6E8A-4147-A177-3AD203B41FA5}">
                      <a16:colId xmlns:a16="http://schemas.microsoft.com/office/drawing/2014/main" val="864972758"/>
                    </a:ext>
                  </a:extLst>
                </a:gridCol>
                <a:gridCol w="2982659">
                  <a:extLst>
                    <a:ext uri="{9D8B030D-6E8A-4147-A177-3AD203B41FA5}">
                      <a16:colId xmlns:a16="http://schemas.microsoft.com/office/drawing/2014/main" val="2956115275"/>
                    </a:ext>
                  </a:extLst>
                </a:gridCol>
              </a:tblGrid>
              <a:tr h="391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화면</a:t>
                      </a:r>
                      <a:r>
                        <a:rPr lang="en-US" altLang="ko-KR" sz="1200" b="1" dirty="0"/>
                        <a:t>ID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/>
                        <a:t>/ipo/ipoRegister.do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화면명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회원가입 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작성일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2021/11/23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395206"/>
                  </a:ext>
                </a:extLst>
              </a:tr>
              <a:tr h="6466119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계정 생성을 위한 회원가입 페이지 입니다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algn="l" latinLnBrk="1"/>
                      <a:endParaRPr lang="en-US" altLang="ko-KR" sz="1200" dirty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/>
                        <a:t>신규회원 이름 입력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이름을 입력한다</a:t>
                      </a:r>
                      <a:r>
                        <a:rPr lang="en-US" altLang="ko-KR" sz="1200" dirty="0"/>
                        <a:t>.</a:t>
                      </a:r>
                      <a:br>
                        <a:rPr lang="en-US" altLang="ko-KR" sz="1200" dirty="0"/>
                      </a:br>
                      <a:endParaRPr lang="en-US" altLang="ko-KR" sz="1200" dirty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/>
                        <a:t>신규회원 이메일 입력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이메일 형식의 데이터를 입력한다</a:t>
                      </a:r>
                      <a:r>
                        <a:rPr lang="en-US" altLang="ko-KR" sz="1200" dirty="0"/>
                        <a:t>.</a:t>
                      </a:r>
                      <a:br>
                        <a:rPr lang="en-US" altLang="ko-KR" sz="1200" dirty="0"/>
                      </a:br>
                      <a:endParaRPr lang="en-US" altLang="ko-KR" sz="1200" dirty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/>
                        <a:t>신규회원 비밀번호 입력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패스워드를 </a:t>
                      </a:r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번 입력한다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입력된 패스워드가 서로 상이할 경우 가입 불가능</a:t>
                      </a:r>
                      <a:r>
                        <a:rPr lang="en-US" altLang="ko-KR" sz="1200" dirty="0"/>
                        <a:t>.</a:t>
                      </a:r>
                      <a:br>
                        <a:rPr lang="en-US" altLang="ko-KR" sz="1200" dirty="0"/>
                      </a:br>
                      <a:endParaRPr lang="en-US" altLang="ko-KR" sz="1200" dirty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/>
                        <a:t>회원가입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제출</a:t>
                      </a:r>
                      <a:r>
                        <a:rPr lang="en-US" altLang="ko-KR" sz="1200" dirty="0"/>
                        <a:t>(submit) </a:t>
                      </a:r>
                      <a:r>
                        <a:rPr lang="ko-KR" altLang="en-US" sz="1200" dirty="0"/>
                        <a:t>버튼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입력한 정보를 제출하여 회원가입을 진행한다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회원가입 이후 로그인 페이지로 이동한다</a:t>
                      </a:r>
                      <a:r>
                        <a:rPr lang="en-US" altLang="ko-KR" sz="1200" dirty="0"/>
                        <a:t>.</a:t>
                      </a:r>
                      <a:br>
                        <a:rPr lang="en-US" altLang="ko-KR" sz="1200" dirty="0"/>
                      </a:br>
                      <a:endParaRPr lang="en-US" altLang="ko-KR" sz="1200" dirty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/>
                        <a:t>로그인 페이지로 돌아가기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회원가입을 중단하고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로그인 페이지로 이동한다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175923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3E0E3111-1119-4CAB-842C-1CB5F5B31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46" y="927448"/>
            <a:ext cx="8526065" cy="5039428"/>
          </a:xfrm>
          <a:prstGeom prst="rect">
            <a:avLst/>
          </a:prstGeom>
        </p:spPr>
      </p:pic>
      <p:sp>
        <p:nvSpPr>
          <p:cNvPr id="6" name="TextBox 6">
            <a:extLst>
              <a:ext uri="{FF2B5EF4-FFF2-40B4-BE49-F238E27FC236}">
                <a16:creationId xmlns:a16="http://schemas.microsoft.com/office/drawing/2014/main" id="{0606526D-367A-48B9-A3BA-3CBA294EA804}"/>
              </a:ext>
            </a:extLst>
          </p:cNvPr>
          <p:cNvSpPr txBox="1"/>
          <p:nvPr/>
        </p:nvSpPr>
        <p:spPr>
          <a:xfrm>
            <a:off x="850762" y="2421056"/>
            <a:ext cx="3997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8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A3B0C1F9-DBAE-4CFB-9709-B124D20B3B42}"/>
              </a:ext>
            </a:extLst>
          </p:cNvPr>
          <p:cNvSpPr txBox="1"/>
          <p:nvPr/>
        </p:nvSpPr>
        <p:spPr>
          <a:xfrm>
            <a:off x="859186" y="3140250"/>
            <a:ext cx="4146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F3EAF6DF-5E9B-4FCF-8F1B-1649A15ED0E0}"/>
              </a:ext>
            </a:extLst>
          </p:cNvPr>
          <p:cNvSpPr txBox="1"/>
          <p:nvPr/>
        </p:nvSpPr>
        <p:spPr>
          <a:xfrm>
            <a:off x="850762" y="3824634"/>
            <a:ext cx="4146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800" dirty="0">
                <a:solidFill>
                  <a:srgbClr val="FF0000"/>
                </a:solidFill>
              </a:rPr>
              <a:t>③</a:t>
            </a:r>
            <a:endParaRPr lang="en-US" altLang="ko-KR" sz="1800" dirty="0">
              <a:solidFill>
                <a:srgbClr val="FF0000"/>
              </a:solidFill>
            </a:endParaRPr>
          </a:p>
        </p:txBody>
      </p:sp>
      <p:sp>
        <p:nvSpPr>
          <p:cNvPr id="9" name="TextBox 12">
            <a:extLst>
              <a:ext uri="{FF2B5EF4-FFF2-40B4-BE49-F238E27FC236}">
                <a16:creationId xmlns:a16="http://schemas.microsoft.com/office/drawing/2014/main" id="{4ED6178B-D98E-48C4-A2CD-FA0891CABAD0}"/>
              </a:ext>
            </a:extLst>
          </p:cNvPr>
          <p:cNvSpPr txBox="1"/>
          <p:nvPr/>
        </p:nvSpPr>
        <p:spPr>
          <a:xfrm>
            <a:off x="850762" y="4543828"/>
            <a:ext cx="382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800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10" name="TextBox 14">
            <a:extLst>
              <a:ext uri="{FF2B5EF4-FFF2-40B4-BE49-F238E27FC236}">
                <a16:creationId xmlns:a16="http://schemas.microsoft.com/office/drawing/2014/main" id="{DDF97F17-F83B-4F96-A8E0-A89262BD6ADD}"/>
              </a:ext>
            </a:extLst>
          </p:cNvPr>
          <p:cNvSpPr txBox="1"/>
          <p:nvPr/>
        </p:nvSpPr>
        <p:spPr>
          <a:xfrm>
            <a:off x="3244180" y="5096547"/>
            <a:ext cx="389332" cy="386186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800" dirty="0">
                <a:solidFill>
                  <a:srgbClr val="FF0000"/>
                </a:solidFill>
              </a:rPr>
              <a:t>⑤</a:t>
            </a:r>
          </a:p>
        </p:txBody>
      </p:sp>
    </p:spTree>
    <p:extLst>
      <p:ext uri="{BB962C8B-B14F-4D97-AF65-F5344CB8AC3E}">
        <p14:creationId xmlns:p14="http://schemas.microsoft.com/office/powerpoint/2010/main" val="279258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1AEA10E6-E5EA-4505-B99C-8E3D241ADE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093401"/>
              </p:ext>
            </p:extLst>
          </p:nvPr>
        </p:nvGraphicFramePr>
        <p:xfrm>
          <a:off x="0" y="0"/>
          <a:ext cx="12192001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5832">
                  <a:extLst>
                    <a:ext uri="{9D8B030D-6E8A-4147-A177-3AD203B41FA5}">
                      <a16:colId xmlns:a16="http://schemas.microsoft.com/office/drawing/2014/main" val="2313969862"/>
                    </a:ext>
                  </a:extLst>
                </a:gridCol>
                <a:gridCol w="2411599">
                  <a:extLst>
                    <a:ext uri="{9D8B030D-6E8A-4147-A177-3AD203B41FA5}">
                      <a16:colId xmlns:a16="http://schemas.microsoft.com/office/drawing/2014/main" val="503220819"/>
                    </a:ext>
                  </a:extLst>
                </a:gridCol>
                <a:gridCol w="813453">
                  <a:extLst>
                    <a:ext uri="{9D8B030D-6E8A-4147-A177-3AD203B41FA5}">
                      <a16:colId xmlns:a16="http://schemas.microsoft.com/office/drawing/2014/main" val="3574317798"/>
                    </a:ext>
                  </a:extLst>
                </a:gridCol>
                <a:gridCol w="3044284">
                  <a:extLst>
                    <a:ext uri="{9D8B030D-6E8A-4147-A177-3AD203B41FA5}">
                      <a16:colId xmlns:a16="http://schemas.microsoft.com/office/drawing/2014/main" val="990301243"/>
                    </a:ext>
                  </a:extLst>
                </a:gridCol>
                <a:gridCol w="944920">
                  <a:extLst>
                    <a:ext uri="{9D8B030D-6E8A-4147-A177-3AD203B41FA5}">
                      <a16:colId xmlns:a16="http://schemas.microsoft.com/office/drawing/2014/main" val="1914586244"/>
                    </a:ext>
                  </a:extLst>
                </a:gridCol>
                <a:gridCol w="1109254">
                  <a:extLst>
                    <a:ext uri="{9D8B030D-6E8A-4147-A177-3AD203B41FA5}">
                      <a16:colId xmlns:a16="http://schemas.microsoft.com/office/drawing/2014/main" val="864972758"/>
                    </a:ext>
                  </a:extLst>
                </a:gridCol>
                <a:gridCol w="2982659">
                  <a:extLst>
                    <a:ext uri="{9D8B030D-6E8A-4147-A177-3AD203B41FA5}">
                      <a16:colId xmlns:a16="http://schemas.microsoft.com/office/drawing/2014/main" val="2956115275"/>
                    </a:ext>
                  </a:extLst>
                </a:gridCol>
              </a:tblGrid>
              <a:tr h="391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화면</a:t>
                      </a:r>
                      <a:r>
                        <a:rPr lang="en-US" altLang="ko-KR" sz="1200" b="1" dirty="0"/>
                        <a:t>ID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/>
                        <a:t>/ipo/ipoDashboard.do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화면명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공모주 전체 개요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작성일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2021/11/23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395206"/>
                  </a:ext>
                </a:extLst>
              </a:tr>
              <a:tr h="6466119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전체적인 공모주 현황을 확인할 수 있는 </a:t>
                      </a:r>
                      <a:r>
                        <a:rPr lang="ko-KR" altLang="en-US" sz="1200" dirty="0" err="1"/>
                        <a:t>메인화면</a:t>
                      </a:r>
                      <a:endParaRPr lang="en-US" altLang="ko-KR" sz="1200" dirty="0"/>
                    </a:p>
                    <a:p>
                      <a:pPr algn="l" latinLnBrk="1"/>
                      <a:endParaRPr lang="en-US" altLang="ko-KR" sz="1200" dirty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/>
                        <a:t>사이드바 메뉴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원하는 메뉴로 이동할 수 있는 버튼들</a:t>
                      </a:r>
                      <a:r>
                        <a:rPr lang="en-US" altLang="ko-KR" sz="1200" dirty="0"/>
                        <a:t>. (</a:t>
                      </a:r>
                      <a:r>
                        <a:rPr lang="ko-KR" altLang="en-US" sz="1200" dirty="0"/>
                        <a:t>공모주 개요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공모주 목록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공모주 안내사항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관리자 페이지로 이동이 가능하다</a:t>
                      </a:r>
                      <a:r>
                        <a:rPr lang="en-US" altLang="ko-KR" sz="1200" dirty="0"/>
                        <a:t>.)</a:t>
                      </a:r>
                      <a:br>
                        <a:rPr lang="en-US" altLang="ko-KR" sz="1200" dirty="0"/>
                      </a:br>
                      <a:endParaRPr lang="en-US" altLang="ko-KR" sz="1200" dirty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/>
                        <a:t>로그인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로그아웃을 할 수 있는 버튼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해당 버튼을 통해 로그인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로그아웃을 시도할 수 있다</a:t>
                      </a:r>
                      <a:r>
                        <a:rPr lang="en-US" altLang="ko-KR" sz="1200" dirty="0"/>
                        <a:t>.</a:t>
                      </a:r>
                      <a:br>
                        <a:rPr lang="en-US" altLang="ko-KR" sz="1200" dirty="0"/>
                      </a:br>
                      <a:endParaRPr lang="en-US" altLang="ko-KR" sz="1200" dirty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/>
                        <a:t>로그인 된 사용자 이름을 확인할 수 있는 영역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 err="1"/>
                        <a:t>로그인된</a:t>
                      </a:r>
                      <a:r>
                        <a:rPr lang="ko-KR" altLang="en-US" sz="1200" dirty="0"/>
                        <a:t> 사용자의 계정명이 표출된다</a:t>
                      </a:r>
                      <a:r>
                        <a:rPr lang="en-US" altLang="ko-KR" sz="1200" dirty="0"/>
                        <a:t>.</a:t>
                      </a:r>
                      <a:br>
                        <a:rPr lang="en-US" altLang="ko-KR" sz="1200" dirty="0"/>
                      </a:br>
                      <a:endParaRPr lang="en-US" altLang="ko-KR" sz="1200" dirty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/>
                        <a:t>기간별 기대 수익률 차트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전체 공모주를 투자했을 때 발생하였을 예상 수익률을 표출한다</a:t>
                      </a:r>
                      <a:r>
                        <a:rPr lang="en-US" altLang="ko-KR" sz="1200" dirty="0"/>
                        <a:t>. (</a:t>
                      </a:r>
                      <a:r>
                        <a:rPr lang="ko-KR" altLang="en-US" sz="1200" dirty="0"/>
                        <a:t>데이터베이스에 입력된 상장일 종가 등락률기준으로 판단</a:t>
                      </a:r>
                      <a:r>
                        <a:rPr lang="en-US" altLang="ko-KR" sz="1200" dirty="0"/>
                        <a:t>)</a:t>
                      </a:r>
                      <a:br>
                        <a:rPr lang="en-US" altLang="ko-KR" sz="1200" dirty="0"/>
                      </a:br>
                      <a:endParaRPr lang="en-US" altLang="ko-KR" sz="1200" dirty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/>
                        <a:t>최근 </a:t>
                      </a:r>
                      <a:r>
                        <a:rPr lang="en-US" altLang="ko-KR" sz="1200" dirty="0"/>
                        <a:t>8</a:t>
                      </a:r>
                      <a:r>
                        <a:rPr lang="ko-KR" altLang="en-US" sz="1200" dirty="0"/>
                        <a:t>개의 일정을 카드 형태로 표현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기한이 임박한 일정들을 표출하여 사용자에게 안내한다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각 종목 </a:t>
                      </a:r>
                      <a:r>
                        <a:rPr lang="ko-KR" altLang="en-US" sz="1200" dirty="0" err="1"/>
                        <a:t>클릭시</a:t>
                      </a:r>
                      <a:r>
                        <a:rPr lang="ko-KR" altLang="en-US" sz="1200" dirty="0"/>
                        <a:t> 해당 공모주 상세화면으로 이동된다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175923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90564277-E1B7-48FD-BC38-D9C88E645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7" y="826323"/>
            <a:ext cx="9109166" cy="55265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EB384A50-B0B5-456D-AC34-F0F1AD023301}"/>
              </a:ext>
            </a:extLst>
          </p:cNvPr>
          <p:cNvSpPr/>
          <p:nvPr/>
        </p:nvSpPr>
        <p:spPr>
          <a:xfrm>
            <a:off x="7171509" y="826323"/>
            <a:ext cx="1554480" cy="279666"/>
          </a:xfrm>
          <a:prstGeom prst="rect">
            <a:avLst/>
          </a:prstGeom>
          <a:solidFill>
            <a:srgbClr val="2125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0606526D-367A-48B9-A3BA-3CBA294EA804}"/>
              </a:ext>
            </a:extLst>
          </p:cNvPr>
          <p:cNvSpPr txBox="1"/>
          <p:nvPr/>
        </p:nvSpPr>
        <p:spPr>
          <a:xfrm>
            <a:off x="973329" y="1327006"/>
            <a:ext cx="3997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8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A3B0C1F9-DBAE-4CFB-9709-B124D20B3B42}"/>
              </a:ext>
            </a:extLst>
          </p:cNvPr>
          <p:cNvSpPr txBox="1"/>
          <p:nvPr/>
        </p:nvSpPr>
        <p:spPr>
          <a:xfrm>
            <a:off x="8428657" y="736657"/>
            <a:ext cx="4146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F3EAF6DF-5E9B-4FCF-8F1B-1649A15ED0E0}"/>
              </a:ext>
            </a:extLst>
          </p:cNvPr>
          <p:cNvSpPr txBox="1"/>
          <p:nvPr/>
        </p:nvSpPr>
        <p:spPr>
          <a:xfrm>
            <a:off x="758577" y="5991047"/>
            <a:ext cx="4146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800" dirty="0">
                <a:solidFill>
                  <a:srgbClr val="FF0000"/>
                </a:solidFill>
              </a:rPr>
              <a:t>③</a:t>
            </a:r>
            <a:endParaRPr lang="en-US" altLang="ko-KR" sz="1800" dirty="0">
              <a:solidFill>
                <a:srgbClr val="FF0000"/>
              </a:solidFill>
            </a:endParaRPr>
          </a:p>
        </p:txBody>
      </p:sp>
      <p:sp>
        <p:nvSpPr>
          <p:cNvPr id="9" name="TextBox 12">
            <a:extLst>
              <a:ext uri="{FF2B5EF4-FFF2-40B4-BE49-F238E27FC236}">
                <a16:creationId xmlns:a16="http://schemas.microsoft.com/office/drawing/2014/main" id="{4ED6178B-D98E-48C4-A2CD-FA0891CABAD0}"/>
              </a:ext>
            </a:extLst>
          </p:cNvPr>
          <p:cNvSpPr txBox="1"/>
          <p:nvPr/>
        </p:nvSpPr>
        <p:spPr>
          <a:xfrm>
            <a:off x="1357062" y="1897858"/>
            <a:ext cx="382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800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10" name="TextBox 14">
            <a:extLst>
              <a:ext uri="{FF2B5EF4-FFF2-40B4-BE49-F238E27FC236}">
                <a16:creationId xmlns:a16="http://schemas.microsoft.com/office/drawing/2014/main" id="{DDF97F17-F83B-4F96-A8E0-A89262BD6ADD}"/>
              </a:ext>
            </a:extLst>
          </p:cNvPr>
          <p:cNvSpPr txBox="1"/>
          <p:nvPr/>
        </p:nvSpPr>
        <p:spPr>
          <a:xfrm>
            <a:off x="1262980" y="5395904"/>
            <a:ext cx="389332" cy="386186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800" dirty="0">
                <a:solidFill>
                  <a:srgbClr val="FF0000"/>
                </a:solidFill>
              </a:rPr>
              <a:t>⑤</a:t>
            </a:r>
          </a:p>
        </p:txBody>
      </p:sp>
    </p:spTree>
    <p:extLst>
      <p:ext uri="{BB962C8B-B14F-4D97-AF65-F5344CB8AC3E}">
        <p14:creationId xmlns:p14="http://schemas.microsoft.com/office/powerpoint/2010/main" val="531642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1AEA10E6-E5EA-4505-B99C-8E3D241ADE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879117"/>
              </p:ext>
            </p:extLst>
          </p:nvPr>
        </p:nvGraphicFramePr>
        <p:xfrm>
          <a:off x="0" y="0"/>
          <a:ext cx="12192001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5832">
                  <a:extLst>
                    <a:ext uri="{9D8B030D-6E8A-4147-A177-3AD203B41FA5}">
                      <a16:colId xmlns:a16="http://schemas.microsoft.com/office/drawing/2014/main" val="2313969862"/>
                    </a:ext>
                  </a:extLst>
                </a:gridCol>
                <a:gridCol w="2411599">
                  <a:extLst>
                    <a:ext uri="{9D8B030D-6E8A-4147-A177-3AD203B41FA5}">
                      <a16:colId xmlns:a16="http://schemas.microsoft.com/office/drawing/2014/main" val="503220819"/>
                    </a:ext>
                  </a:extLst>
                </a:gridCol>
                <a:gridCol w="813453">
                  <a:extLst>
                    <a:ext uri="{9D8B030D-6E8A-4147-A177-3AD203B41FA5}">
                      <a16:colId xmlns:a16="http://schemas.microsoft.com/office/drawing/2014/main" val="3574317798"/>
                    </a:ext>
                  </a:extLst>
                </a:gridCol>
                <a:gridCol w="3044284">
                  <a:extLst>
                    <a:ext uri="{9D8B030D-6E8A-4147-A177-3AD203B41FA5}">
                      <a16:colId xmlns:a16="http://schemas.microsoft.com/office/drawing/2014/main" val="990301243"/>
                    </a:ext>
                  </a:extLst>
                </a:gridCol>
                <a:gridCol w="944920">
                  <a:extLst>
                    <a:ext uri="{9D8B030D-6E8A-4147-A177-3AD203B41FA5}">
                      <a16:colId xmlns:a16="http://schemas.microsoft.com/office/drawing/2014/main" val="1914586244"/>
                    </a:ext>
                  </a:extLst>
                </a:gridCol>
                <a:gridCol w="1109254">
                  <a:extLst>
                    <a:ext uri="{9D8B030D-6E8A-4147-A177-3AD203B41FA5}">
                      <a16:colId xmlns:a16="http://schemas.microsoft.com/office/drawing/2014/main" val="864972758"/>
                    </a:ext>
                  </a:extLst>
                </a:gridCol>
                <a:gridCol w="2982659">
                  <a:extLst>
                    <a:ext uri="{9D8B030D-6E8A-4147-A177-3AD203B41FA5}">
                      <a16:colId xmlns:a16="http://schemas.microsoft.com/office/drawing/2014/main" val="2956115275"/>
                    </a:ext>
                  </a:extLst>
                </a:gridCol>
              </a:tblGrid>
              <a:tr h="391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화면</a:t>
                      </a:r>
                      <a:r>
                        <a:rPr lang="en-US" altLang="ko-KR" sz="1200" b="1" dirty="0"/>
                        <a:t>ID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/>
                        <a:t>/ipo/ipoList.do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화면명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공모주 목록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작성일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2021/11/23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395206"/>
                  </a:ext>
                </a:extLst>
              </a:tr>
              <a:tr h="6466119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다양한 공모주들을 목록으로 조회하는 화면</a:t>
                      </a:r>
                      <a:endParaRPr lang="en-US" altLang="ko-KR" sz="1200" dirty="0"/>
                    </a:p>
                    <a:p>
                      <a:pPr algn="l" latinLnBrk="1"/>
                      <a:endParaRPr lang="en-US" altLang="ko-KR" sz="1200" dirty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/>
                        <a:t>공모주 리스트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등록된 공모주 리스트 조회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각 </a:t>
                      </a:r>
                      <a:r>
                        <a:rPr lang="ko-KR" altLang="en-US" sz="1200" dirty="0" err="1"/>
                        <a:t>종목명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클릭시</a:t>
                      </a:r>
                      <a:r>
                        <a:rPr lang="ko-KR" altLang="en-US" sz="1200" dirty="0"/>
                        <a:t> 상세 내용 조회 가능</a:t>
                      </a:r>
                      <a:br>
                        <a:rPr lang="en-US" altLang="ko-KR" sz="1200" dirty="0"/>
                      </a:br>
                      <a:endParaRPr lang="en-US" altLang="ko-KR" sz="1200" dirty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/>
                        <a:t>글쓰기 버튼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새로운 공모주 추가를 위한 글쓰기 페이지로 이동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권한이 있는 계정만 글쓰기 진행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175923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A4656E58-2FC9-4F48-AA2A-DD81E4D4E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607" y="826323"/>
            <a:ext cx="9109166" cy="552657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6">
            <a:extLst>
              <a:ext uri="{FF2B5EF4-FFF2-40B4-BE49-F238E27FC236}">
                <a16:creationId xmlns:a16="http://schemas.microsoft.com/office/drawing/2014/main" id="{0606526D-367A-48B9-A3BA-3CBA294EA804}"/>
              </a:ext>
            </a:extLst>
          </p:cNvPr>
          <p:cNvSpPr txBox="1"/>
          <p:nvPr/>
        </p:nvSpPr>
        <p:spPr>
          <a:xfrm>
            <a:off x="1258977" y="1757027"/>
            <a:ext cx="3997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8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A3B0C1F9-DBAE-4CFB-9709-B124D20B3B42}"/>
              </a:ext>
            </a:extLst>
          </p:cNvPr>
          <p:cNvSpPr txBox="1"/>
          <p:nvPr/>
        </p:nvSpPr>
        <p:spPr>
          <a:xfrm>
            <a:off x="2105011" y="5410591"/>
            <a:ext cx="4146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1029D69-8CFD-4E8F-9941-D1F34C5355BC}"/>
              </a:ext>
            </a:extLst>
          </p:cNvPr>
          <p:cNvSpPr/>
          <p:nvPr/>
        </p:nvSpPr>
        <p:spPr>
          <a:xfrm>
            <a:off x="1507671" y="5480957"/>
            <a:ext cx="696686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글쓰기</a:t>
            </a:r>
          </a:p>
        </p:txBody>
      </p:sp>
    </p:spTree>
    <p:extLst>
      <p:ext uri="{BB962C8B-B14F-4D97-AF65-F5344CB8AC3E}">
        <p14:creationId xmlns:p14="http://schemas.microsoft.com/office/powerpoint/2010/main" val="525369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1AEA10E6-E5EA-4505-B99C-8E3D241ADE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426848"/>
              </p:ext>
            </p:extLst>
          </p:nvPr>
        </p:nvGraphicFramePr>
        <p:xfrm>
          <a:off x="0" y="0"/>
          <a:ext cx="12192001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5832">
                  <a:extLst>
                    <a:ext uri="{9D8B030D-6E8A-4147-A177-3AD203B41FA5}">
                      <a16:colId xmlns:a16="http://schemas.microsoft.com/office/drawing/2014/main" val="2313969862"/>
                    </a:ext>
                  </a:extLst>
                </a:gridCol>
                <a:gridCol w="2411599">
                  <a:extLst>
                    <a:ext uri="{9D8B030D-6E8A-4147-A177-3AD203B41FA5}">
                      <a16:colId xmlns:a16="http://schemas.microsoft.com/office/drawing/2014/main" val="503220819"/>
                    </a:ext>
                  </a:extLst>
                </a:gridCol>
                <a:gridCol w="813453">
                  <a:extLst>
                    <a:ext uri="{9D8B030D-6E8A-4147-A177-3AD203B41FA5}">
                      <a16:colId xmlns:a16="http://schemas.microsoft.com/office/drawing/2014/main" val="3574317798"/>
                    </a:ext>
                  </a:extLst>
                </a:gridCol>
                <a:gridCol w="3044284">
                  <a:extLst>
                    <a:ext uri="{9D8B030D-6E8A-4147-A177-3AD203B41FA5}">
                      <a16:colId xmlns:a16="http://schemas.microsoft.com/office/drawing/2014/main" val="990301243"/>
                    </a:ext>
                  </a:extLst>
                </a:gridCol>
                <a:gridCol w="944920">
                  <a:extLst>
                    <a:ext uri="{9D8B030D-6E8A-4147-A177-3AD203B41FA5}">
                      <a16:colId xmlns:a16="http://schemas.microsoft.com/office/drawing/2014/main" val="1914586244"/>
                    </a:ext>
                  </a:extLst>
                </a:gridCol>
                <a:gridCol w="1109254">
                  <a:extLst>
                    <a:ext uri="{9D8B030D-6E8A-4147-A177-3AD203B41FA5}">
                      <a16:colId xmlns:a16="http://schemas.microsoft.com/office/drawing/2014/main" val="864972758"/>
                    </a:ext>
                  </a:extLst>
                </a:gridCol>
                <a:gridCol w="2982659">
                  <a:extLst>
                    <a:ext uri="{9D8B030D-6E8A-4147-A177-3AD203B41FA5}">
                      <a16:colId xmlns:a16="http://schemas.microsoft.com/office/drawing/2014/main" val="2956115275"/>
                    </a:ext>
                  </a:extLst>
                </a:gridCol>
              </a:tblGrid>
              <a:tr h="391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화면</a:t>
                      </a:r>
                      <a:r>
                        <a:rPr lang="en-US" altLang="ko-KR" sz="1200" b="1" dirty="0"/>
                        <a:t>ID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/>
                        <a:t>/ipo/ipoDetail.do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화면명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공모주 상세 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작성일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2021/11/23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395206"/>
                  </a:ext>
                </a:extLst>
              </a:tr>
              <a:tr h="6466119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사용자가 선택한 공모주에 대한 상세한 정보를 확인하는 화면</a:t>
                      </a:r>
                      <a:endParaRPr lang="en-US" altLang="ko-KR" sz="1200" dirty="0"/>
                    </a:p>
                    <a:p>
                      <a:pPr algn="l" latinLnBrk="1"/>
                      <a:endParaRPr lang="en-US" altLang="ko-KR" sz="1200" dirty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/>
                        <a:t>상세화면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해당 공모주에 대한 상세한 내용을 확인할 수 있다</a:t>
                      </a:r>
                      <a:r>
                        <a:rPr lang="en-US" altLang="ko-KR" sz="1200" dirty="0"/>
                        <a:t>.</a:t>
                      </a:r>
                      <a:br>
                        <a:rPr lang="en-US" altLang="ko-KR" sz="1200" dirty="0"/>
                      </a:br>
                      <a:endParaRPr lang="en-US" altLang="ko-KR" sz="1200" dirty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/>
                        <a:t>수정하기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해당 글을 수정할 수 있다</a:t>
                      </a:r>
                      <a:r>
                        <a:rPr lang="en-US" altLang="ko-KR" sz="1200" dirty="0"/>
                        <a:t>.</a:t>
                      </a:r>
                      <a:br>
                        <a:rPr lang="en-US" altLang="ko-KR" sz="1200" dirty="0"/>
                      </a:br>
                      <a:endParaRPr lang="en-US" altLang="ko-KR" sz="1200" dirty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/>
                        <a:t>해당 글 삭제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해당 글이 삭제되며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리스트 화면으로 이동된다</a:t>
                      </a:r>
                      <a:r>
                        <a:rPr lang="en-US" altLang="ko-KR" sz="1200" dirty="0"/>
                        <a:t>.</a:t>
                      </a:r>
                      <a:br>
                        <a:rPr lang="en-US" altLang="ko-KR" sz="1200" dirty="0"/>
                      </a:br>
                      <a:endParaRPr lang="en-US" altLang="ko-KR" sz="1200" dirty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/>
                        <a:t>목록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공모주 리스트 페이지로 이동합니다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175923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A709CDF1-6F20-4913-B0F5-1BB816BE3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607" y="826323"/>
            <a:ext cx="9109166" cy="552657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E63BE478-3B64-482C-9D80-1897619945F1}"/>
              </a:ext>
            </a:extLst>
          </p:cNvPr>
          <p:cNvSpPr/>
          <p:nvPr/>
        </p:nvSpPr>
        <p:spPr>
          <a:xfrm>
            <a:off x="6378899" y="1214846"/>
            <a:ext cx="2699787" cy="5042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0FCF7E-7308-42CA-8A82-0BAEC23DD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069" y="1149532"/>
            <a:ext cx="6758861" cy="5140142"/>
          </a:xfrm>
          <a:prstGeom prst="rect">
            <a:avLst/>
          </a:prstGeom>
        </p:spPr>
      </p:pic>
      <p:sp>
        <p:nvSpPr>
          <p:cNvPr id="6" name="TextBox 6">
            <a:extLst>
              <a:ext uri="{FF2B5EF4-FFF2-40B4-BE49-F238E27FC236}">
                <a16:creationId xmlns:a16="http://schemas.microsoft.com/office/drawing/2014/main" id="{0606526D-367A-48B9-A3BA-3CBA294EA804}"/>
              </a:ext>
            </a:extLst>
          </p:cNvPr>
          <p:cNvSpPr txBox="1"/>
          <p:nvPr/>
        </p:nvSpPr>
        <p:spPr>
          <a:xfrm>
            <a:off x="1468027" y="2061190"/>
            <a:ext cx="3997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8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A3B0C1F9-DBAE-4CFB-9709-B124D20B3B42}"/>
              </a:ext>
            </a:extLst>
          </p:cNvPr>
          <p:cNvSpPr txBox="1"/>
          <p:nvPr/>
        </p:nvSpPr>
        <p:spPr>
          <a:xfrm>
            <a:off x="1468027" y="5772990"/>
            <a:ext cx="4146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F3EAF6DF-5E9B-4FCF-8F1B-1649A15ED0E0}"/>
              </a:ext>
            </a:extLst>
          </p:cNvPr>
          <p:cNvSpPr txBox="1"/>
          <p:nvPr/>
        </p:nvSpPr>
        <p:spPr>
          <a:xfrm>
            <a:off x="3019794" y="6031677"/>
            <a:ext cx="4146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800" dirty="0">
                <a:solidFill>
                  <a:srgbClr val="FF0000"/>
                </a:solidFill>
              </a:rPr>
              <a:t>③</a:t>
            </a:r>
            <a:endParaRPr lang="en-US" altLang="ko-KR" sz="1800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91B71D-21FC-49BD-9840-BFEBF52B7D36}"/>
              </a:ext>
            </a:extLst>
          </p:cNvPr>
          <p:cNvSpPr/>
          <p:nvPr/>
        </p:nvSpPr>
        <p:spPr>
          <a:xfrm>
            <a:off x="1950442" y="5803076"/>
            <a:ext cx="782484" cy="274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수정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E675021-6A47-4F05-9141-3175BE06405F}"/>
              </a:ext>
            </a:extLst>
          </p:cNvPr>
          <p:cNvSpPr/>
          <p:nvPr/>
        </p:nvSpPr>
        <p:spPr>
          <a:xfrm>
            <a:off x="2825584" y="5798112"/>
            <a:ext cx="782484" cy="274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삭제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47E7808-3524-4FE0-A31A-C6DDDF45421D}"/>
              </a:ext>
            </a:extLst>
          </p:cNvPr>
          <p:cNvSpPr/>
          <p:nvPr/>
        </p:nvSpPr>
        <p:spPr>
          <a:xfrm>
            <a:off x="3704632" y="5796488"/>
            <a:ext cx="782484" cy="274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목록</a:t>
            </a:r>
          </a:p>
        </p:txBody>
      </p:sp>
      <p:sp>
        <p:nvSpPr>
          <p:cNvPr id="16" name="TextBox 12">
            <a:extLst>
              <a:ext uri="{FF2B5EF4-FFF2-40B4-BE49-F238E27FC236}">
                <a16:creationId xmlns:a16="http://schemas.microsoft.com/office/drawing/2014/main" id="{B9C66D3E-387A-4ED5-888B-60D448EBC1E3}"/>
              </a:ext>
            </a:extLst>
          </p:cNvPr>
          <p:cNvSpPr txBox="1"/>
          <p:nvPr/>
        </p:nvSpPr>
        <p:spPr>
          <a:xfrm>
            <a:off x="3962405" y="6020631"/>
            <a:ext cx="383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800" dirty="0">
                <a:solidFill>
                  <a:srgbClr val="FF0000"/>
                </a:solidFill>
              </a:rPr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4025280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1AEA10E6-E5EA-4505-B99C-8E3D241ADE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104267"/>
              </p:ext>
            </p:extLst>
          </p:nvPr>
        </p:nvGraphicFramePr>
        <p:xfrm>
          <a:off x="0" y="0"/>
          <a:ext cx="12192001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5832">
                  <a:extLst>
                    <a:ext uri="{9D8B030D-6E8A-4147-A177-3AD203B41FA5}">
                      <a16:colId xmlns:a16="http://schemas.microsoft.com/office/drawing/2014/main" val="2313969862"/>
                    </a:ext>
                  </a:extLst>
                </a:gridCol>
                <a:gridCol w="2411599">
                  <a:extLst>
                    <a:ext uri="{9D8B030D-6E8A-4147-A177-3AD203B41FA5}">
                      <a16:colId xmlns:a16="http://schemas.microsoft.com/office/drawing/2014/main" val="503220819"/>
                    </a:ext>
                  </a:extLst>
                </a:gridCol>
                <a:gridCol w="813453">
                  <a:extLst>
                    <a:ext uri="{9D8B030D-6E8A-4147-A177-3AD203B41FA5}">
                      <a16:colId xmlns:a16="http://schemas.microsoft.com/office/drawing/2014/main" val="3574317798"/>
                    </a:ext>
                  </a:extLst>
                </a:gridCol>
                <a:gridCol w="3044284">
                  <a:extLst>
                    <a:ext uri="{9D8B030D-6E8A-4147-A177-3AD203B41FA5}">
                      <a16:colId xmlns:a16="http://schemas.microsoft.com/office/drawing/2014/main" val="990301243"/>
                    </a:ext>
                  </a:extLst>
                </a:gridCol>
                <a:gridCol w="944920">
                  <a:extLst>
                    <a:ext uri="{9D8B030D-6E8A-4147-A177-3AD203B41FA5}">
                      <a16:colId xmlns:a16="http://schemas.microsoft.com/office/drawing/2014/main" val="1914586244"/>
                    </a:ext>
                  </a:extLst>
                </a:gridCol>
                <a:gridCol w="1109254">
                  <a:extLst>
                    <a:ext uri="{9D8B030D-6E8A-4147-A177-3AD203B41FA5}">
                      <a16:colId xmlns:a16="http://schemas.microsoft.com/office/drawing/2014/main" val="864972758"/>
                    </a:ext>
                  </a:extLst>
                </a:gridCol>
                <a:gridCol w="2982659">
                  <a:extLst>
                    <a:ext uri="{9D8B030D-6E8A-4147-A177-3AD203B41FA5}">
                      <a16:colId xmlns:a16="http://schemas.microsoft.com/office/drawing/2014/main" val="2956115275"/>
                    </a:ext>
                  </a:extLst>
                </a:gridCol>
              </a:tblGrid>
              <a:tr h="391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화면</a:t>
                      </a:r>
                      <a:r>
                        <a:rPr lang="en-US" altLang="ko-KR" sz="1200" b="1" dirty="0"/>
                        <a:t>ID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/>
                        <a:t>/ipo/ipoWrite.do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화면명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공모주 신규 등록</a:t>
                      </a:r>
                      <a:r>
                        <a:rPr lang="en-US" altLang="ko-KR" sz="1200" b="1" dirty="0"/>
                        <a:t>(</a:t>
                      </a:r>
                      <a:r>
                        <a:rPr lang="ko-KR" altLang="en-US" sz="1200" b="1" dirty="0"/>
                        <a:t>수정</a:t>
                      </a:r>
                      <a:r>
                        <a:rPr lang="en-US" altLang="ko-KR" sz="1200" b="1" dirty="0"/>
                        <a:t>)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작성일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2021/11/23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395206"/>
                  </a:ext>
                </a:extLst>
              </a:tr>
              <a:tr h="6466119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공모주를 정보를 신규로 추가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등록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수정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하는 화면</a:t>
                      </a:r>
                      <a:endParaRPr lang="en-US" altLang="ko-KR" sz="1200" dirty="0"/>
                    </a:p>
                    <a:p>
                      <a:pPr algn="l" latinLnBrk="1"/>
                      <a:endParaRPr lang="en-US" altLang="ko-KR" sz="1200" dirty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/>
                        <a:t>종목상태 선택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상장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청약일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상장예정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청약예정 등 공모주의 현 상태를 선택</a:t>
                      </a:r>
                      <a:br>
                        <a:rPr lang="en-US" altLang="ko-KR" sz="1200" dirty="0"/>
                      </a:br>
                      <a:endParaRPr lang="en-US" altLang="ko-KR" sz="1200" dirty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err="1"/>
                        <a:t>종목명</a:t>
                      </a:r>
                      <a:r>
                        <a:rPr lang="ko-KR" altLang="en-US" sz="1200" dirty="0"/>
                        <a:t> 입력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해당 종목명을 입력 </a:t>
                      </a:r>
                      <a:br>
                        <a:rPr lang="en-US" altLang="ko-KR" sz="1200" dirty="0"/>
                      </a:br>
                      <a:endParaRPr lang="en-US" altLang="ko-KR" sz="1200" dirty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/>
                        <a:t>메인 데이터 입력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공모청약 시작일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환불일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신규상장일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기관경쟁률 입력</a:t>
                      </a:r>
                      <a:br>
                        <a:rPr lang="en-US" altLang="ko-KR" sz="1200" dirty="0"/>
                      </a:br>
                      <a:endParaRPr lang="en-US" altLang="ko-KR" sz="1200" dirty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/>
                        <a:t>상세 데이터 입력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시장구분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코스피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코스닥</a:t>
                      </a:r>
                      <a:r>
                        <a:rPr lang="en-US" altLang="ko-KR" sz="1200" dirty="0"/>
                        <a:t>), </a:t>
                      </a:r>
                      <a:r>
                        <a:rPr lang="ko-KR" altLang="en-US" sz="1200" dirty="0"/>
                        <a:t>종목코드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업종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확정공모가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의무보유확약</a:t>
                      </a:r>
                      <a:r>
                        <a:rPr lang="en-US" altLang="ko-KR" sz="1200" dirty="0"/>
                        <a:t>(%), </a:t>
                      </a:r>
                      <a:r>
                        <a:rPr lang="ko-KR" altLang="en-US" sz="1200" dirty="0"/>
                        <a:t>상장일 종가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청약경쟁률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주간사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주식수 입력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상장일 종가는 상장이후에만 입력 가능</a:t>
                      </a:r>
                      <a:endParaRPr lang="en-US" altLang="ko-KR" sz="1200" dirty="0"/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1200" dirty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/>
                        <a:t>작성완료 버튼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작성완료시 해당 내용을 데이터베이스에 저장하고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리스트 화면으로 </a:t>
                      </a:r>
                      <a:r>
                        <a:rPr lang="ko-KR" altLang="en-US" sz="1200" dirty="0" err="1"/>
                        <a:t>돌아감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175923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3CD6A0C6-86D6-4067-AE10-36D2DD3A3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607" y="826323"/>
            <a:ext cx="9109166" cy="552657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D52CEAC1-DFC3-4FFE-BCBC-CE47ACEBE624}"/>
              </a:ext>
            </a:extLst>
          </p:cNvPr>
          <p:cNvSpPr/>
          <p:nvPr/>
        </p:nvSpPr>
        <p:spPr>
          <a:xfrm>
            <a:off x="6378899" y="1214846"/>
            <a:ext cx="2699787" cy="5042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BB9845E-9211-42F5-9F47-5C24A8694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069" y="1149532"/>
            <a:ext cx="6758861" cy="514014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357E8F0-490B-4C0B-B9E1-8E127523D130}"/>
              </a:ext>
            </a:extLst>
          </p:cNvPr>
          <p:cNvSpPr/>
          <p:nvPr/>
        </p:nvSpPr>
        <p:spPr>
          <a:xfrm>
            <a:off x="1654629" y="1384663"/>
            <a:ext cx="1210491" cy="431074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종목상태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AE658B6-B392-458E-8851-0525BF6D2E87}"/>
              </a:ext>
            </a:extLst>
          </p:cNvPr>
          <p:cNvSpPr/>
          <p:nvPr/>
        </p:nvSpPr>
        <p:spPr>
          <a:xfrm>
            <a:off x="2915196" y="1384663"/>
            <a:ext cx="4757055" cy="431074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종목명을 입력해주세요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3400F0-C327-4BE4-AF62-235EF3E2C327}"/>
              </a:ext>
            </a:extLst>
          </p:cNvPr>
          <p:cNvSpPr/>
          <p:nvPr/>
        </p:nvSpPr>
        <p:spPr>
          <a:xfrm>
            <a:off x="1986647" y="3504066"/>
            <a:ext cx="928549" cy="244974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날짜 데이터 입력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FF21DB5-19C6-4075-8E3C-B23E03B64F6D}"/>
              </a:ext>
            </a:extLst>
          </p:cNvPr>
          <p:cNvSpPr/>
          <p:nvPr/>
        </p:nvSpPr>
        <p:spPr>
          <a:xfrm>
            <a:off x="3499760" y="3504066"/>
            <a:ext cx="928549" cy="244974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날짜 데이터 입력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00961F1-AD94-4FCD-9701-4DDCAE72FDC9}"/>
              </a:ext>
            </a:extLst>
          </p:cNvPr>
          <p:cNvSpPr/>
          <p:nvPr/>
        </p:nvSpPr>
        <p:spPr>
          <a:xfrm>
            <a:off x="5100294" y="3504066"/>
            <a:ext cx="928549" cy="244974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날짜 데이터 입력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607CAE7-29CB-4EB7-AD6D-0C2AA0C30184}"/>
              </a:ext>
            </a:extLst>
          </p:cNvPr>
          <p:cNvSpPr/>
          <p:nvPr/>
        </p:nvSpPr>
        <p:spPr>
          <a:xfrm>
            <a:off x="6613407" y="3508419"/>
            <a:ext cx="928549" cy="244974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숫자 데이터 입력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38CE543-B2CA-467C-8AAE-0BE0C7A79ECD}"/>
              </a:ext>
            </a:extLst>
          </p:cNvPr>
          <p:cNvSpPr/>
          <p:nvPr/>
        </p:nvSpPr>
        <p:spPr>
          <a:xfrm>
            <a:off x="3070864" y="3949762"/>
            <a:ext cx="928549" cy="2449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F9E59AA-0DEB-49DE-A1F1-83F2ED2C0C48}"/>
              </a:ext>
            </a:extLst>
          </p:cNvPr>
          <p:cNvSpPr/>
          <p:nvPr/>
        </p:nvSpPr>
        <p:spPr>
          <a:xfrm>
            <a:off x="6028843" y="3980768"/>
            <a:ext cx="928549" cy="2449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264326B-7A5B-4F1F-A7B1-70A4842DAC3C}"/>
              </a:ext>
            </a:extLst>
          </p:cNvPr>
          <p:cNvSpPr/>
          <p:nvPr/>
        </p:nvSpPr>
        <p:spPr>
          <a:xfrm>
            <a:off x="3070864" y="4282505"/>
            <a:ext cx="1736267" cy="2449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6B06A63-B40C-415C-982F-E320C0AB5B17}"/>
              </a:ext>
            </a:extLst>
          </p:cNvPr>
          <p:cNvSpPr/>
          <p:nvPr/>
        </p:nvSpPr>
        <p:spPr>
          <a:xfrm>
            <a:off x="3070864" y="4621687"/>
            <a:ext cx="928549" cy="2449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6E17131-D189-49B5-AE74-C8014F0DCB47}"/>
              </a:ext>
            </a:extLst>
          </p:cNvPr>
          <p:cNvSpPr/>
          <p:nvPr/>
        </p:nvSpPr>
        <p:spPr>
          <a:xfrm>
            <a:off x="3070864" y="4938457"/>
            <a:ext cx="1479365" cy="2449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D4CFF95-CA24-4433-A1AD-72721A45AA8D}"/>
              </a:ext>
            </a:extLst>
          </p:cNvPr>
          <p:cNvSpPr/>
          <p:nvPr/>
        </p:nvSpPr>
        <p:spPr>
          <a:xfrm>
            <a:off x="3114407" y="5254516"/>
            <a:ext cx="1668010" cy="2449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E29551A-E726-4C0E-8559-332C7FE75178}"/>
              </a:ext>
            </a:extLst>
          </p:cNvPr>
          <p:cNvSpPr/>
          <p:nvPr/>
        </p:nvSpPr>
        <p:spPr>
          <a:xfrm>
            <a:off x="6015063" y="4605304"/>
            <a:ext cx="928549" cy="2449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DC386F2-C6D5-4C93-8FE2-22E367B8585D}"/>
              </a:ext>
            </a:extLst>
          </p:cNvPr>
          <p:cNvSpPr/>
          <p:nvPr/>
        </p:nvSpPr>
        <p:spPr>
          <a:xfrm>
            <a:off x="6015062" y="4915592"/>
            <a:ext cx="928549" cy="2449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97CAB61-9050-4985-B9A8-17332246C813}"/>
              </a:ext>
            </a:extLst>
          </p:cNvPr>
          <p:cNvSpPr/>
          <p:nvPr/>
        </p:nvSpPr>
        <p:spPr>
          <a:xfrm>
            <a:off x="6006899" y="5258646"/>
            <a:ext cx="928549" cy="2449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D69D69F-2481-4AEA-B880-FEE751C12627}"/>
              </a:ext>
            </a:extLst>
          </p:cNvPr>
          <p:cNvSpPr/>
          <p:nvPr/>
        </p:nvSpPr>
        <p:spPr>
          <a:xfrm>
            <a:off x="2783481" y="5708468"/>
            <a:ext cx="1048290" cy="4310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9E600CB-9A50-4660-AC16-D2C21DAE1E97}"/>
              </a:ext>
            </a:extLst>
          </p:cNvPr>
          <p:cNvSpPr/>
          <p:nvPr/>
        </p:nvSpPr>
        <p:spPr>
          <a:xfrm>
            <a:off x="1986647" y="5847805"/>
            <a:ext cx="685803" cy="197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</a:rPr>
              <a:t>작성완료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2D95966-4DAD-4A25-A4FA-DFAB9DEBBBAA}"/>
              </a:ext>
            </a:extLst>
          </p:cNvPr>
          <p:cNvSpPr/>
          <p:nvPr/>
        </p:nvSpPr>
        <p:spPr>
          <a:xfrm>
            <a:off x="1865273" y="2226715"/>
            <a:ext cx="5676683" cy="10842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0606526D-367A-48B9-A3BA-3CBA294EA804}"/>
              </a:ext>
            </a:extLst>
          </p:cNvPr>
          <p:cNvSpPr txBox="1"/>
          <p:nvPr/>
        </p:nvSpPr>
        <p:spPr>
          <a:xfrm>
            <a:off x="1340323" y="1214846"/>
            <a:ext cx="3997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8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A3B0C1F9-DBAE-4CFB-9709-B124D20B3B42}"/>
              </a:ext>
            </a:extLst>
          </p:cNvPr>
          <p:cNvSpPr txBox="1"/>
          <p:nvPr/>
        </p:nvSpPr>
        <p:spPr>
          <a:xfrm>
            <a:off x="2865120" y="1168400"/>
            <a:ext cx="4146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39" name="TextBox 10">
            <a:extLst>
              <a:ext uri="{FF2B5EF4-FFF2-40B4-BE49-F238E27FC236}">
                <a16:creationId xmlns:a16="http://schemas.microsoft.com/office/drawing/2014/main" id="{F3EAF6DF-5E9B-4FCF-8F1B-1649A15ED0E0}"/>
              </a:ext>
            </a:extLst>
          </p:cNvPr>
          <p:cNvSpPr txBox="1"/>
          <p:nvPr/>
        </p:nvSpPr>
        <p:spPr>
          <a:xfrm>
            <a:off x="1540182" y="3155271"/>
            <a:ext cx="504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800" dirty="0">
                <a:solidFill>
                  <a:srgbClr val="FF0000"/>
                </a:solidFill>
              </a:rPr>
              <a:t>③</a:t>
            </a:r>
            <a:endParaRPr lang="en-US" altLang="ko-KR" sz="1800" dirty="0">
              <a:solidFill>
                <a:srgbClr val="FF0000"/>
              </a:solidFill>
            </a:endParaRPr>
          </a:p>
        </p:txBody>
      </p:sp>
      <p:sp>
        <p:nvSpPr>
          <p:cNvPr id="40" name="TextBox 12">
            <a:extLst>
              <a:ext uri="{FF2B5EF4-FFF2-40B4-BE49-F238E27FC236}">
                <a16:creationId xmlns:a16="http://schemas.microsoft.com/office/drawing/2014/main" id="{4ED6178B-D98E-48C4-A2CD-FA0891CABAD0}"/>
              </a:ext>
            </a:extLst>
          </p:cNvPr>
          <p:cNvSpPr txBox="1"/>
          <p:nvPr/>
        </p:nvSpPr>
        <p:spPr>
          <a:xfrm>
            <a:off x="1540182" y="3815290"/>
            <a:ext cx="383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800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41" name="TextBox 14">
            <a:extLst>
              <a:ext uri="{FF2B5EF4-FFF2-40B4-BE49-F238E27FC236}">
                <a16:creationId xmlns:a16="http://schemas.microsoft.com/office/drawing/2014/main" id="{DDF97F17-F83B-4F96-A8E0-A89262BD6ADD}"/>
              </a:ext>
            </a:extLst>
          </p:cNvPr>
          <p:cNvSpPr txBox="1"/>
          <p:nvPr/>
        </p:nvSpPr>
        <p:spPr>
          <a:xfrm>
            <a:off x="1595074" y="5554673"/>
            <a:ext cx="390166" cy="369332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800" dirty="0">
                <a:solidFill>
                  <a:srgbClr val="FF0000"/>
                </a:solidFill>
              </a:rPr>
              <a:t>⑤</a:t>
            </a:r>
          </a:p>
        </p:txBody>
      </p:sp>
    </p:spTree>
    <p:extLst>
      <p:ext uri="{BB962C8B-B14F-4D97-AF65-F5344CB8AC3E}">
        <p14:creationId xmlns:p14="http://schemas.microsoft.com/office/powerpoint/2010/main" val="2414690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1AEA10E6-E5EA-4505-B99C-8E3D241ADE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251301"/>
              </p:ext>
            </p:extLst>
          </p:nvPr>
        </p:nvGraphicFramePr>
        <p:xfrm>
          <a:off x="0" y="0"/>
          <a:ext cx="12192001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5832">
                  <a:extLst>
                    <a:ext uri="{9D8B030D-6E8A-4147-A177-3AD203B41FA5}">
                      <a16:colId xmlns:a16="http://schemas.microsoft.com/office/drawing/2014/main" val="2313969862"/>
                    </a:ext>
                  </a:extLst>
                </a:gridCol>
                <a:gridCol w="2411599">
                  <a:extLst>
                    <a:ext uri="{9D8B030D-6E8A-4147-A177-3AD203B41FA5}">
                      <a16:colId xmlns:a16="http://schemas.microsoft.com/office/drawing/2014/main" val="503220819"/>
                    </a:ext>
                  </a:extLst>
                </a:gridCol>
                <a:gridCol w="813453">
                  <a:extLst>
                    <a:ext uri="{9D8B030D-6E8A-4147-A177-3AD203B41FA5}">
                      <a16:colId xmlns:a16="http://schemas.microsoft.com/office/drawing/2014/main" val="3574317798"/>
                    </a:ext>
                  </a:extLst>
                </a:gridCol>
                <a:gridCol w="3044284">
                  <a:extLst>
                    <a:ext uri="{9D8B030D-6E8A-4147-A177-3AD203B41FA5}">
                      <a16:colId xmlns:a16="http://schemas.microsoft.com/office/drawing/2014/main" val="990301243"/>
                    </a:ext>
                  </a:extLst>
                </a:gridCol>
                <a:gridCol w="944920">
                  <a:extLst>
                    <a:ext uri="{9D8B030D-6E8A-4147-A177-3AD203B41FA5}">
                      <a16:colId xmlns:a16="http://schemas.microsoft.com/office/drawing/2014/main" val="1914586244"/>
                    </a:ext>
                  </a:extLst>
                </a:gridCol>
                <a:gridCol w="1109254">
                  <a:extLst>
                    <a:ext uri="{9D8B030D-6E8A-4147-A177-3AD203B41FA5}">
                      <a16:colId xmlns:a16="http://schemas.microsoft.com/office/drawing/2014/main" val="864972758"/>
                    </a:ext>
                  </a:extLst>
                </a:gridCol>
                <a:gridCol w="2982659">
                  <a:extLst>
                    <a:ext uri="{9D8B030D-6E8A-4147-A177-3AD203B41FA5}">
                      <a16:colId xmlns:a16="http://schemas.microsoft.com/office/drawing/2014/main" val="2956115275"/>
                    </a:ext>
                  </a:extLst>
                </a:gridCol>
              </a:tblGrid>
              <a:tr h="391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화면</a:t>
                      </a:r>
                      <a:r>
                        <a:rPr lang="en-US" altLang="ko-KR" sz="1200" b="1" dirty="0"/>
                        <a:t>ID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/>
                        <a:t>/ipo/ipoInform.do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화면명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공모주 관련 안내사항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작성일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2021/11/23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395206"/>
                  </a:ext>
                </a:extLst>
              </a:tr>
              <a:tr h="6466119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공모주와 관련하여 개념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계좌 개설 등 각종 안내사항을 명시한 화면</a:t>
                      </a:r>
                      <a:endParaRPr lang="en-US" altLang="ko-KR" sz="1200" dirty="0"/>
                    </a:p>
                    <a:p>
                      <a:pPr algn="l" latinLnBrk="1"/>
                      <a:endParaRPr lang="en-US" altLang="ko-KR" sz="1200" dirty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/>
                        <a:t>공모주와 관련된 개념을 설명하는 글</a:t>
                      </a:r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175923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967CFEAE-BF1C-4F46-976D-ADAA3C845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607" y="826323"/>
            <a:ext cx="9109166" cy="552657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FD06DF3-3DED-472F-93FC-A110307A9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739" y="1145177"/>
            <a:ext cx="6108693" cy="429332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D287348-40CF-4437-9F73-2D2CC6EAF7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1987" y="1145177"/>
            <a:ext cx="7392223" cy="4781006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C7586472-7CA8-4E81-8136-3EFE77BC72CE}"/>
              </a:ext>
            </a:extLst>
          </p:cNvPr>
          <p:cNvSpPr/>
          <p:nvPr/>
        </p:nvSpPr>
        <p:spPr>
          <a:xfrm>
            <a:off x="8691154" y="1145177"/>
            <a:ext cx="439783" cy="4781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2F79C3-313D-4DC5-9D3C-A89C8C1C9A23}"/>
              </a:ext>
            </a:extLst>
          </p:cNvPr>
          <p:cNvSpPr txBox="1"/>
          <p:nvPr/>
        </p:nvSpPr>
        <p:spPr>
          <a:xfrm>
            <a:off x="11004559" y="6662564"/>
            <a:ext cx="123303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" dirty="0"/>
              <a:t>사이트 데이터 참고</a:t>
            </a:r>
            <a:r>
              <a:rPr lang="en-US" altLang="ko-KR" sz="400" dirty="0"/>
              <a:t>: https://director-joe.kr/81</a:t>
            </a:r>
            <a:endParaRPr lang="ko-KR" altLang="en-US" sz="400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0606526D-367A-48B9-A3BA-3CBA294EA804}"/>
              </a:ext>
            </a:extLst>
          </p:cNvPr>
          <p:cNvSpPr txBox="1"/>
          <p:nvPr/>
        </p:nvSpPr>
        <p:spPr>
          <a:xfrm>
            <a:off x="1313405" y="1806012"/>
            <a:ext cx="3997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800" dirty="0">
                <a:solidFill>
                  <a:srgbClr val="FF0000"/>
                </a:solidFill>
              </a:rPr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3122373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1AEA10E6-E5EA-4505-B99C-8E3D241ADE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216753"/>
              </p:ext>
            </p:extLst>
          </p:nvPr>
        </p:nvGraphicFramePr>
        <p:xfrm>
          <a:off x="0" y="0"/>
          <a:ext cx="12192001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5832">
                  <a:extLst>
                    <a:ext uri="{9D8B030D-6E8A-4147-A177-3AD203B41FA5}">
                      <a16:colId xmlns:a16="http://schemas.microsoft.com/office/drawing/2014/main" val="2313969862"/>
                    </a:ext>
                  </a:extLst>
                </a:gridCol>
                <a:gridCol w="2411599">
                  <a:extLst>
                    <a:ext uri="{9D8B030D-6E8A-4147-A177-3AD203B41FA5}">
                      <a16:colId xmlns:a16="http://schemas.microsoft.com/office/drawing/2014/main" val="503220819"/>
                    </a:ext>
                  </a:extLst>
                </a:gridCol>
                <a:gridCol w="813453">
                  <a:extLst>
                    <a:ext uri="{9D8B030D-6E8A-4147-A177-3AD203B41FA5}">
                      <a16:colId xmlns:a16="http://schemas.microsoft.com/office/drawing/2014/main" val="3574317798"/>
                    </a:ext>
                  </a:extLst>
                </a:gridCol>
                <a:gridCol w="3044284">
                  <a:extLst>
                    <a:ext uri="{9D8B030D-6E8A-4147-A177-3AD203B41FA5}">
                      <a16:colId xmlns:a16="http://schemas.microsoft.com/office/drawing/2014/main" val="990301243"/>
                    </a:ext>
                  </a:extLst>
                </a:gridCol>
                <a:gridCol w="944920">
                  <a:extLst>
                    <a:ext uri="{9D8B030D-6E8A-4147-A177-3AD203B41FA5}">
                      <a16:colId xmlns:a16="http://schemas.microsoft.com/office/drawing/2014/main" val="1914586244"/>
                    </a:ext>
                  </a:extLst>
                </a:gridCol>
                <a:gridCol w="1109254">
                  <a:extLst>
                    <a:ext uri="{9D8B030D-6E8A-4147-A177-3AD203B41FA5}">
                      <a16:colId xmlns:a16="http://schemas.microsoft.com/office/drawing/2014/main" val="864972758"/>
                    </a:ext>
                  </a:extLst>
                </a:gridCol>
                <a:gridCol w="2982659">
                  <a:extLst>
                    <a:ext uri="{9D8B030D-6E8A-4147-A177-3AD203B41FA5}">
                      <a16:colId xmlns:a16="http://schemas.microsoft.com/office/drawing/2014/main" val="2956115275"/>
                    </a:ext>
                  </a:extLst>
                </a:gridCol>
              </a:tblGrid>
              <a:tr h="391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화면</a:t>
                      </a:r>
                      <a:r>
                        <a:rPr lang="en-US" altLang="ko-KR" sz="1200" b="1" dirty="0"/>
                        <a:t>ID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/>
                        <a:t>/ipo/ipoAdmin.do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화면명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공모주 시스템 관리자 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작성일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2021/11/23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395206"/>
                  </a:ext>
                </a:extLst>
              </a:tr>
              <a:tr h="6466119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해당 공모주 시스템을 관리하는 관리자 전용 화면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권한필요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algn="l" latinLnBrk="1"/>
                      <a:endParaRPr lang="en-US" altLang="ko-KR" sz="1200" dirty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1200" dirty="0"/>
                        <a:t>API </a:t>
                      </a:r>
                      <a:r>
                        <a:rPr lang="ko-KR" altLang="en-US" sz="1200" dirty="0"/>
                        <a:t>요청 건수 개요 차트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- API</a:t>
                      </a:r>
                      <a:r>
                        <a:rPr lang="ko-KR" altLang="en-US" sz="1200" dirty="0"/>
                        <a:t> 요청 건수를 나타내며</a:t>
                      </a:r>
                      <a:r>
                        <a:rPr lang="en-US" altLang="ko-KR" sz="1200" dirty="0"/>
                        <a:t>, POST, GET, PUT, DELETE</a:t>
                      </a:r>
                      <a:r>
                        <a:rPr lang="ko-KR" altLang="en-US" sz="1200" dirty="0"/>
                        <a:t>에 따라 분류</a:t>
                      </a:r>
                      <a:br>
                        <a:rPr lang="en-US" altLang="ko-KR" sz="1200" dirty="0"/>
                      </a:br>
                      <a:endParaRPr lang="en-US" altLang="ko-KR" sz="1200" dirty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1200" dirty="0"/>
                        <a:t>API </a:t>
                      </a:r>
                      <a:r>
                        <a:rPr lang="ko-KR" altLang="en-US" sz="1200" dirty="0"/>
                        <a:t>요청 상세 로그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각 요청에 대한 상세한 로그를 테이블에 나타냄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175923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4CE9AE9D-0D36-4582-A7D3-E9C0BE3FCC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608" y="826323"/>
            <a:ext cx="9109164" cy="552657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6">
            <a:extLst>
              <a:ext uri="{FF2B5EF4-FFF2-40B4-BE49-F238E27FC236}">
                <a16:creationId xmlns:a16="http://schemas.microsoft.com/office/drawing/2014/main" id="{0606526D-367A-48B9-A3BA-3CBA294EA804}"/>
              </a:ext>
            </a:extLst>
          </p:cNvPr>
          <p:cNvSpPr txBox="1"/>
          <p:nvPr/>
        </p:nvSpPr>
        <p:spPr>
          <a:xfrm>
            <a:off x="1395049" y="2143469"/>
            <a:ext cx="3997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8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A3B0C1F9-DBAE-4CFB-9709-B124D20B3B42}"/>
              </a:ext>
            </a:extLst>
          </p:cNvPr>
          <p:cNvSpPr txBox="1"/>
          <p:nvPr/>
        </p:nvSpPr>
        <p:spPr>
          <a:xfrm>
            <a:off x="1283139" y="4552833"/>
            <a:ext cx="4146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FF0000"/>
                </a:solidFill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3228720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693</Words>
  <Application>Microsoft Office PowerPoint</Application>
  <PresentationFormat>와이드스크린</PresentationFormat>
  <Paragraphs>144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웹서버 개인프로젝트 스토리보드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최현식</dc:creator>
  <cp:lastModifiedBy>최현식</cp:lastModifiedBy>
  <cp:revision>43</cp:revision>
  <dcterms:created xsi:type="dcterms:W3CDTF">2021-11-23T14:31:58Z</dcterms:created>
  <dcterms:modified xsi:type="dcterms:W3CDTF">2021-11-24T11:53:26Z</dcterms:modified>
</cp:coreProperties>
</file>