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4" r:id="rId4"/>
    <p:sldId id="263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938BE-A1C6-4EC9-9DE6-469C7AA87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D0200-E714-416F-8C12-C219F2E7C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C4EE9-C25E-4714-8458-8824136E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6347-6EE4-469D-B6A8-82E20849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56F78-012F-456A-B5A5-53189A0D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9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4E65F-C274-43C3-9D20-1EB19C2F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C8C484-4E61-4908-9EE0-6BC415739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D8F8B-8A57-43E5-9B81-D7896403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00CE6-AFE3-41E0-A5EF-DF90C47B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9069C-8DB0-410F-8E2D-4BF70BA9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AE53DD-F048-4DF1-8B05-4D261B984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A4EB5-2490-4E38-86E0-2DDE0694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5B806-648D-42D9-AEE6-83467890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DCB62-BE0C-4EBD-9277-2881D2CC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2EA4B-BCF6-46D0-9507-A471AADA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1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47C56-EEB8-4E63-9B20-067B534D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7DEEF-0EB5-4EB0-A1D8-8BC25513E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C544F-FCF4-48ED-822D-B63FD76D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D22E1-712A-42DF-92E8-9532A9CF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02966-7EBC-4752-9D85-8BE67E72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6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88712-60DD-4432-A8A0-4EDFED3F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9AD62-D66F-48CC-BB3D-006F6D68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6D560-5C3E-4503-84CE-33A1801E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6FC35-E30F-4655-9B7C-D6F0DB23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BB0FB-B29C-4446-BCEF-E975FF3B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1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B466C-9279-4F28-983A-6F39015C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D0C67-D76D-47D8-95F1-E478A58C9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DE530F-E426-411C-ADF2-AFD2833D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ADB1B3-03CB-4397-991B-FF93732E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8EA8B-CDC3-4D88-9946-5B974E49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FFD8E9-818C-4F5F-A685-4A738D6E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7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CDB5-6C64-48E6-BD50-69183D14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035BD-1D9F-41A9-BE56-599F5F2D5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94414-F402-4441-82E4-4F17931B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17D25-E4C0-4E62-AED2-6153DF363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5F4B62-F1E7-493F-B695-1EADEE81D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B2C2E9-3649-4A36-B8CC-C5273A74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F8C85E-050F-43C6-A781-AA90DB17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85FE25-6B90-434D-8F64-CBAD59FC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7EE21-B402-4D49-A395-01D8A0BF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83E968-102F-4E01-B622-981B22BC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BC4B73-B2D7-4EF5-92D1-82AA6FB6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E3E8C9-A5FD-4A0D-A99D-1316A032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1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1EDF50-D0C0-4C5A-913E-226D4C37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4B2C53-297F-4130-B242-91EB026A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97ECB4-7309-4D52-BE64-E1653CFF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D0D5-5BD7-4ECD-98CB-2A76EB32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48090-014D-492B-A357-D0E6B2A7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32FC-2A3F-40D2-9D8B-9F2A1A7A0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ECDB5-FEB3-4A2F-A884-8A86CC8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FACDE-6F4F-4F5F-BBFC-694AE6D3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E6523-76C3-4BA3-BF72-C7E44E1C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C718F-6C80-4632-BDA5-9B68889B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74B681-ABEB-4395-A791-FD1F287D6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A4963-1EAC-48A9-802C-7CF61E2C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46FD0-8A42-4928-97CA-C79882AD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312-4FA0-433B-BB68-4FC212E51D61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6E827-FA04-48A8-916F-EE073174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1A683-A134-49ED-96C6-F91484F3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53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86A738-770E-4E4B-9E95-5F13D08C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80FD2-2C80-41F2-91CA-6ADA8E9B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8E294-F9D1-426C-9383-8E690A8BC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7312-4FA0-433B-BB68-4FC212E51D61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93B7E-7A61-4F0F-B465-9216986B0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D76ED-AF10-4412-A9EA-5389FAB5C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3EC5-3AC1-4675-9AD8-3774B954E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5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939C1-B584-4991-8D97-08C95D5E8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웹서버 개인프로젝트</a:t>
            </a:r>
            <a:br>
              <a:rPr lang="en-US" altLang="ko-KR" dirty="0"/>
            </a:br>
            <a:r>
              <a:rPr lang="ko-KR" altLang="en-US" dirty="0"/>
              <a:t>개발완료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9C09DA-C8E2-40C5-95F4-E96F5615F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소프트웨어융합공학과</a:t>
            </a:r>
            <a:endParaRPr lang="en-US" altLang="ko-KR" dirty="0"/>
          </a:p>
          <a:p>
            <a:r>
              <a:rPr lang="en-US" altLang="ko-KR" dirty="0"/>
              <a:t>12204172 </a:t>
            </a:r>
            <a:r>
              <a:rPr lang="ko-KR" altLang="en-US" dirty="0"/>
              <a:t>최현식</a:t>
            </a:r>
          </a:p>
        </p:txBody>
      </p:sp>
    </p:spTree>
    <p:extLst>
      <p:ext uri="{BB962C8B-B14F-4D97-AF65-F5344CB8AC3E}">
        <p14:creationId xmlns:p14="http://schemas.microsoft.com/office/powerpoint/2010/main" val="40508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CDA2CB-B701-46A3-A9D4-02261D89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58" y="1503572"/>
            <a:ext cx="5458587" cy="4267796"/>
          </a:xfrm>
          <a:prstGeom prst="rect">
            <a:avLst/>
          </a:prstGeom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290950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/ipo/ipoLogin.do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로그인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2021/12/18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계정 접속을 위한 로그인 페이지 입니다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이메일 아이디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이메일 형식의 데이터를 입력한다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패스워드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패스워드를 입력한다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로그인 버튼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입력된 아이디와 패스워드를 판단하여 알맞은 경우 계정정보와 함께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대시보드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페이지로 이동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회원가입 버튼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 회원가입 페이지로 이동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2023720" y="2941683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3B0C1F9-DBAE-4CFB-9709-B124D20B3B42}"/>
              </a:ext>
            </a:extLst>
          </p:cNvPr>
          <p:cNvSpPr txBox="1"/>
          <p:nvPr/>
        </p:nvSpPr>
        <p:spPr>
          <a:xfrm>
            <a:off x="2016273" y="3643812"/>
            <a:ext cx="4146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3EAF6DF-5E9B-4FCF-8F1B-1649A15ED0E0}"/>
              </a:ext>
            </a:extLst>
          </p:cNvPr>
          <p:cNvSpPr txBox="1"/>
          <p:nvPr/>
        </p:nvSpPr>
        <p:spPr>
          <a:xfrm>
            <a:off x="2819564" y="4267637"/>
            <a:ext cx="414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③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ED6178B-D98E-48C4-A2CD-FA0891CABAD0}"/>
              </a:ext>
            </a:extLst>
          </p:cNvPr>
          <p:cNvSpPr txBox="1"/>
          <p:nvPr/>
        </p:nvSpPr>
        <p:spPr>
          <a:xfrm>
            <a:off x="3615401" y="4844303"/>
            <a:ext cx="38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74850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62364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/ipo/ipoRegister.do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회원가입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2021/12/18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계정 생성을 위한 회원가입 페이지 입니다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신규회원 이름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이름을 입력한다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신규회원 이메일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이메일 형식의 데이터를 입력한다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신규회원 비밀번호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패스워드를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번 입력한다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입력된 패스워드가 서로 상이할 경우 가입 불가능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회원가입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제출</a:t>
                      </a:r>
                      <a:r>
                        <a:rPr lang="en-US" altLang="ko-KR" sz="1200" dirty="0"/>
                        <a:t>(submit) </a:t>
                      </a:r>
                      <a:r>
                        <a:rPr lang="ko-KR" altLang="en-US" sz="1200" dirty="0"/>
                        <a:t>버튼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입력한 정보를 제출하여 회원가입을 진행한다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회원가입 이후 로그인 페이지로 이동한다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로그인 페이지로 돌아가기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회원가입을 중단하고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로그인 페이지로 이동한다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인증메일 발송 동작 예시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950668E9-81BC-4129-A4D8-60F9B4C57400}"/>
              </a:ext>
            </a:extLst>
          </p:cNvPr>
          <p:cNvGrpSpPr/>
          <p:nvPr/>
        </p:nvGrpSpPr>
        <p:grpSpPr>
          <a:xfrm>
            <a:off x="1078681" y="536363"/>
            <a:ext cx="6714705" cy="4304084"/>
            <a:chOff x="481620" y="989369"/>
            <a:chExt cx="7668695" cy="49155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5B0B7BE-5B3E-4DF2-90D9-8EFEBD589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620" y="989369"/>
              <a:ext cx="7668695" cy="4915586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606526D-367A-48B9-A3BA-3CBA294EA804}"/>
                </a:ext>
              </a:extLst>
            </p:cNvPr>
            <p:cNvSpPr txBox="1"/>
            <p:nvPr/>
          </p:nvSpPr>
          <p:spPr>
            <a:xfrm>
              <a:off x="1062090" y="2347904"/>
              <a:ext cx="3997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8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A3B0C1F9-DBAE-4CFB-9709-B124D20B3B42}"/>
                </a:ext>
              </a:extLst>
            </p:cNvPr>
            <p:cNvSpPr txBox="1"/>
            <p:nvPr/>
          </p:nvSpPr>
          <p:spPr>
            <a:xfrm>
              <a:off x="1070514" y="3067098"/>
              <a:ext cx="41461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F3EAF6DF-5E9B-4FCF-8F1B-1649A15ED0E0}"/>
                </a:ext>
              </a:extLst>
            </p:cNvPr>
            <p:cNvSpPr txBox="1"/>
            <p:nvPr/>
          </p:nvSpPr>
          <p:spPr>
            <a:xfrm>
              <a:off x="1062090" y="3751482"/>
              <a:ext cx="41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dirty="0">
                  <a:solidFill>
                    <a:srgbClr val="FF0000"/>
                  </a:solidFill>
                </a:rPr>
                <a:t>③</a:t>
              </a:r>
              <a:endParaRPr lang="en-US" altLang="ko-KR" sz="18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4ED6178B-D98E-48C4-A2CD-FA0891CABAD0}"/>
                </a:ext>
              </a:extLst>
            </p:cNvPr>
            <p:cNvSpPr txBox="1"/>
            <p:nvPr/>
          </p:nvSpPr>
          <p:spPr>
            <a:xfrm>
              <a:off x="1062090" y="4470676"/>
              <a:ext cx="3829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0" name="TextBox 14">
              <a:extLst>
                <a:ext uri="{FF2B5EF4-FFF2-40B4-BE49-F238E27FC236}">
                  <a16:creationId xmlns:a16="http://schemas.microsoft.com/office/drawing/2014/main" id="{DDF97F17-F83B-4F96-A8E0-A89262BD6ADD}"/>
                </a:ext>
              </a:extLst>
            </p:cNvPr>
            <p:cNvSpPr txBox="1"/>
            <p:nvPr/>
          </p:nvSpPr>
          <p:spPr>
            <a:xfrm>
              <a:off x="2939380" y="5047779"/>
              <a:ext cx="389332" cy="386186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dirty="0">
                  <a:solidFill>
                    <a:srgbClr val="FF0000"/>
                  </a:solidFill>
                </a:rPr>
                <a:t>⑤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6D7304A-42FC-4148-A127-1BFA5271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82" y="5062306"/>
            <a:ext cx="4585561" cy="16745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CD98CB-F3EC-480D-B8B7-BFDCE5EBF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802" y="5062306"/>
            <a:ext cx="4305293" cy="16745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6" name="TextBox 14">
            <a:extLst>
              <a:ext uri="{FF2B5EF4-FFF2-40B4-BE49-F238E27FC236}">
                <a16:creationId xmlns:a16="http://schemas.microsoft.com/office/drawing/2014/main" id="{BFAA99FE-BB6E-4364-9950-060019743AEA}"/>
              </a:ext>
            </a:extLst>
          </p:cNvPr>
          <p:cNvSpPr txBox="1"/>
          <p:nvPr/>
        </p:nvSpPr>
        <p:spPr>
          <a:xfrm>
            <a:off x="4377144" y="5038666"/>
            <a:ext cx="340899" cy="338144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⑥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AD5D6C-9041-40BB-AF3A-81B7D965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7" y="555126"/>
            <a:ext cx="9058234" cy="6097642"/>
          </a:xfrm>
          <a:prstGeom prst="rect">
            <a:avLst/>
          </a:prstGeom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31683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/ipo/ipoDashboard.do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공모주 전체 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2021/12/18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전체적인 공모주 현황을 확인할 수 있는 </a:t>
                      </a:r>
                      <a:r>
                        <a:rPr lang="ko-KR" altLang="en-US" sz="1200" dirty="0" err="1"/>
                        <a:t>메인화면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(GET</a:t>
                      </a:r>
                      <a:r>
                        <a:rPr lang="ko-KR" altLang="en-US" sz="1200" dirty="0"/>
                        <a:t>요청</a:t>
                      </a:r>
                      <a:r>
                        <a:rPr lang="en-US" altLang="ko-KR" sz="1200" dirty="0"/>
                        <a:t>: /</a:t>
                      </a:r>
                      <a:r>
                        <a:rPr lang="en-US" altLang="ko-KR" sz="1200" dirty="0" err="1"/>
                        <a:t>ipo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ipoList.ajax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사이드바 메뉴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원하는 메뉴로 이동할 수 있는 버튼들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공모주 개요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공모주 목록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공모주 안내사항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관리자 페이지로 이동이 가능하다</a:t>
                      </a:r>
                      <a:r>
                        <a:rPr lang="en-US" altLang="ko-KR" sz="1200" dirty="0"/>
                        <a:t>.)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로그아웃을 할 수 있는 버튼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해당 버튼을 통해 로그인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로그아웃을 시도할 수 있다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로그인 된 사용자의 권한을 확인할 수 있는 영역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 err="1"/>
                        <a:t>로그인된</a:t>
                      </a:r>
                      <a:r>
                        <a:rPr lang="ko-KR" altLang="en-US" sz="1200" dirty="0"/>
                        <a:t> 사용자의 권한명이 표출된다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기대 수익률 차트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종가기준</a:t>
                      </a:r>
                      <a:r>
                        <a:rPr lang="en-US" altLang="ko-KR" sz="1200" dirty="0"/>
                        <a:t>)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공모주를 투자했을 때 발생하였을 예상 수익률을 표출한다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 err="1"/>
                        <a:t>공모가와</a:t>
                      </a:r>
                      <a:r>
                        <a:rPr lang="ko-KR" altLang="en-US" sz="1200" dirty="0"/>
                        <a:t> 상장일 </a:t>
                      </a:r>
                      <a:r>
                        <a:rPr lang="ko-KR" altLang="en-US" sz="1200" dirty="0" err="1"/>
                        <a:t>종가값을</a:t>
                      </a:r>
                      <a:r>
                        <a:rPr lang="ko-KR" altLang="en-US" sz="1200" dirty="0"/>
                        <a:t> 토대로 값 구현</a:t>
                      </a:r>
                      <a:r>
                        <a:rPr lang="en-US" altLang="ko-KR" sz="1200" dirty="0"/>
                        <a:t>)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최근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개의 일정을 카드 형태로 표현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기한이 임박한 일정들을 표출하여 사용자에게 안내한다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각 종목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해당 공모주 상세화면으로 이동된다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관심이 필요한 상태는 빨간색으로 표시한다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323089" y="953118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3B0C1F9-DBAE-4CFB-9709-B124D20B3B42}"/>
              </a:ext>
            </a:extLst>
          </p:cNvPr>
          <p:cNvSpPr txBox="1"/>
          <p:nvPr/>
        </p:nvSpPr>
        <p:spPr>
          <a:xfrm>
            <a:off x="8197009" y="517201"/>
            <a:ext cx="4146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3EAF6DF-5E9B-4FCF-8F1B-1649A15ED0E0}"/>
              </a:ext>
            </a:extLst>
          </p:cNvPr>
          <p:cNvSpPr txBox="1"/>
          <p:nvPr/>
        </p:nvSpPr>
        <p:spPr>
          <a:xfrm>
            <a:off x="515502" y="6201386"/>
            <a:ext cx="414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③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ED6178B-D98E-48C4-A2CD-FA0891CABAD0}"/>
              </a:ext>
            </a:extLst>
          </p:cNvPr>
          <p:cNvSpPr txBox="1"/>
          <p:nvPr/>
        </p:nvSpPr>
        <p:spPr>
          <a:xfrm>
            <a:off x="1503366" y="1613378"/>
            <a:ext cx="38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DDF97F17-F83B-4F96-A8E0-A89262BD6ADD}"/>
              </a:ext>
            </a:extLst>
          </p:cNvPr>
          <p:cNvSpPr txBox="1"/>
          <p:nvPr/>
        </p:nvSpPr>
        <p:spPr>
          <a:xfrm>
            <a:off x="1497010" y="5383712"/>
            <a:ext cx="389332" cy="38618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53164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D95F75-90C1-4C85-8F2E-EEA8B282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8" y="577088"/>
            <a:ext cx="9089860" cy="6110224"/>
          </a:xfrm>
          <a:prstGeom prst="rect">
            <a:avLst/>
          </a:prstGeom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75169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/ipo/ipoList.do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공모주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2021/12/18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다양한 공모주들을 목록으로 조회하는 화면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(GET</a:t>
                      </a:r>
                      <a:r>
                        <a:rPr lang="ko-KR" altLang="en-US" sz="1200" dirty="0"/>
                        <a:t>요청</a:t>
                      </a:r>
                      <a:r>
                        <a:rPr lang="en-US" altLang="ko-KR" sz="1200" dirty="0"/>
                        <a:t>: /</a:t>
                      </a:r>
                      <a:r>
                        <a:rPr lang="en-US" altLang="ko-KR" sz="1200" dirty="0" err="1"/>
                        <a:t>ipo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ipoList.ajax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공모주 리스트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등록된 공모주 리스트 조회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각 </a:t>
                      </a:r>
                      <a:r>
                        <a:rPr lang="ko-KR" altLang="en-US" sz="1200" dirty="0" err="1"/>
                        <a:t>종목명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상세 내용 조회 가능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글쓰기 버튼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새로운 공모주 추가를 위한 글쓰기 페이지로 이동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권한</a:t>
                      </a:r>
                      <a:r>
                        <a:rPr lang="en-US" altLang="ko-KR" sz="1200" dirty="0"/>
                        <a:t>(ADMIN)</a:t>
                      </a:r>
                      <a:r>
                        <a:rPr lang="ko-KR" altLang="en-US" sz="1200" dirty="0"/>
                        <a:t>이 있는 계정만 글쓰기 버튼이 표시됨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/ipo/ipoWrite.do</a:t>
                      </a:r>
                      <a:r>
                        <a:rPr lang="ko-KR" altLang="en-US" sz="1200" dirty="0"/>
                        <a:t> 페이지 링크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1507671" y="1561955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3B0C1F9-DBAE-4CFB-9709-B124D20B3B42}"/>
              </a:ext>
            </a:extLst>
          </p:cNvPr>
          <p:cNvSpPr txBox="1"/>
          <p:nvPr/>
        </p:nvSpPr>
        <p:spPr>
          <a:xfrm>
            <a:off x="2096883" y="4898527"/>
            <a:ext cx="4146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52536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32B6B6-BC56-4228-8D59-9A35933E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7" y="629516"/>
            <a:ext cx="9108936" cy="6092340"/>
          </a:xfrm>
          <a:prstGeom prst="rect">
            <a:avLst/>
          </a:prstGeom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44922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/ipo/ipoDetail.do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공모주 상세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2021/12/18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사용자가 선택한 공모주에 대한 상세한 정보를 확인하는 화면</a:t>
                      </a:r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상세화면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해당 공모주에 대한 상세한 내용을 확인할 수 있다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해당 공모주 관련 일정들에 </a:t>
                      </a:r>
                      <a:r>
                        <a:rPr lang="en-US" altLang="ko-KR" sz="1200" dirty="0"/>
                        <a:t>D-Day</a:t>
                      </a:r>
                      <a:r>
                        <a:rPr lang="ko-KR" altLang="en-US" sz="1200" dirty="0"/>
                        <a:t>를 확인할 수 있다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입력된 </a:t>
                      </a:r>
                      <a:r>
                        <a:rPr lang="ko-KR" altLang="en-US" sz="1200" dirty="0" err="1"/>
                        <a:t>일정값을</a:t>
                      </a:r>
                      <a:r>
                        <a:rPr lang="ko-KR" altLang="en-US" sz="1200" dirty="0"/>
                        <a:t> 통해 종목상태를 자동으로 표시한다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수정하기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해당 글을 수정할 수 있다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/ipo/ipoEditer.do </a:t>
                      </a:r>
                      <a:r>
                        <a:rPr lang="ko-KR" altLang="en-US" sz="1200" dirty="0"/>
                        <a:t>페이지 링크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해당 글 삭제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해당 글이 삭제되며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리스트 화면으로 이동된다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목록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공모주 리스트 페이지로 이동합니다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1468027" y="1642598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3B0C1F9-DBAE-4CFB-9709-B124D20B3B42}"/>
              </a:ext>
            </a:extLst>
          </p:cNvPr>
          <p:cNvSpPr txBox="1"/>
          <p:nvPr/>
        </p:nvSpPr>
        <p:spPr>
          <a:xfrm>
            <a:off x="2069499" y="4277438"/>
            <a:ext cx="4146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3EAF6DF-5E9B-4FCF-8F1B-1649A15ED0E0}"/>
              </a:ext>
            </a:extLst>
          </p:cNvPr>
          <p:cNvSpPr txBox="1"/>
          <p:nvPr/>
        </p:nvSpPr>
        <p:spPr>
          <a:xfrm>
            <a:off x="2484110" y="4277438"/>
            <a:ext cx="414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③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B9C66D3E-387A-4ED5-888B-60D448EBC1E3}"/>
              </a:ext>
            </a:extLst>
          </p:cNvPr>
          <p:cNvSpPr txBox="1"/>
          <p:nvPr/>
        </p:nvSpPr>
        <p:spPr>
          <a:xfrm>
            <a:off x="1654888" y="4277438"/>
            <a:ext cx="383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0B358B-782C-44DF-BC1F-ACC7A3FA587C}"/>
              </a:ext>
            </a:extLst>
          </p:cNvPr>
          <p:cNvSpPr/>
          <p:nvPr/>
        </p:nvSpPr>
        <p:spPr>
          <a:xfrm>
            <a:off x="2927169" y="4019296"/>
            <a:ext cx="559743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28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B22295-3602-4470-A57D-F28808A2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532294"/>
            <a:ext cx="9078686" cy="6098409"/>
          </a:xfrm>
          <a:prstGeom prst="rect">
            <a:avLst/>
          </a:prstGeom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5190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/ipo/ipoWrite.do (ipoEditer.do)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공모주 신규 등록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수정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2021/12/18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공모주를 정보를 신규로 추가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등록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하는 화면</a:t>
                      </a:r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/>
                        <a:t>종목명</a:t>
                      </a:r>
                      <a:r>
                        <a:rPr lang="ko-KR" altLang="en-US" sz="1200" dirty="0"/>
                        <a:t>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해당 종목명을 입력 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일정 데이터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공모청약 시작일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환불일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신규상장일 입력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상세 데이터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시장구분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코스피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코스닥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종목코드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업종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확정공모가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의무보유확약</a:t>
                      </a:r>
                      <a:r>
                        <a:rPr lang="en-US" altLang="ko-KR" sz="1200" dirty="0"/>
                        <a:t>(%), </a:t>
                      </a:r>
                      <a:r>
                        <a:rPr lang="ko-KR" altLang="en-US" sz="1200" dirty="0"/>
                        <a:t>상장일 종가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청약경쟁률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주간사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주식수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상장일 종가는 상장이후에만 입력 가능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작성완료 버튼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작성완료시 해당 내용을 데이터베이스에 저장하고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리스트 화면으로 </a:t>
                      </a:r>
                      <a:r>
                        <a:rPr lang="ko-KR" altLang="en-US" sz="1200" dirty="0" err="1"/>
                        <a:t>돌아감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신규등록시 </a:t>
                      </a:r>
                      <a:r>
                        <a:rPr lang="en-US" altLang="ko-KR" sz="1200" dirty="0"/>
                        <a:t>POST </a:t>
                      </a:r>
                      <a:r>
                        <a:rPr lang="ko-KR" altLang="en-US" sz="1200" dirty="0"/>
                        <a:t>요청</a:t>
                      </a:r>
                      <a:r>
                        <a:rPr lang="en-US" altLang="ko-KR" sz="1200" dirty="0"/>
                        <a:t>: /</a:t>
                      </a:r>
                      <a:r>
                        <a:rPr lang="en-US" altLang="ko-KR" sz="1200" dirty="0" err="1"/>
                        <a:t>ipo</a:t>
                      </a:r>
                      <a:r>
                        <a:rPr lang="en-US" altLang="ko-KR" sz="1200" dirty="0"/>
                        <a:t>)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수정시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PUT </a:t>
                      </a:r>
                      <a:r>
                        <a:rPr lang="ko-KR" altLang="en-US" sz="1200" dirty="0"/>
                        <a:t>요청</a:t>
                      </a:r>
                      <a:r>
                        <a:rPr lang="en-US" altLang="ko-KR" sz="1200" dirty="0"/>
                        <a:t>: /</a:t>
                      </a:r>
                      <a:r>
                        <a:rPr lang="en-US" altLang="ko-KR" sz="1200" dirty="0" err="1"/>
                        <a:t>ipo</a:t>
                      </a:r>
                      <a:r>
                        <a:rPr lang="en-US" altLang="ko-KR" sz="1200" dirty="0"/>
                        <a:t>/{</a:t>
                      </a:r>
                      <a:r>
                        <a:rPr lang="en-US" altLang="ko-KR" sz="1200" dirty="0" err="1"/>
                        <a:t>ipoIndex</a:t>
                      </a:r>
                      <a:r>
                        <a:rPr lang="en-US" altLang="ko-KR" sz="1200" dirty="0"/>
                        <a:t>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8CE543-B2CA-467C-8AAE-0BE0C7A79ECD}"/>
              </a:ext>
            </a:extLst>
          </p:cNvPr>
          <p:cNvSpPr/>
          <p:nvPr/>
        </p:nvSpPr>
        <p:spPr>
          <a:xfrm>
            <a:off x="3070864" y="3949762"/>
            <a:ext cx="928549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9E59AA-0DEB-49DE-A1F1-83F2ED2C0C48}"/>
              </a:ext>
            </a:extLst>
          </p:cNvPr>
          <p:cNvSpPr/>
          <p:nvPr/>
        </p:nvSpPr>
        <p:spPr>
          <a:xfrm>
            <a:off x="6028843" y="3980768"/>
            <a:ext cx="928549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64326B-7A5B-4F1F-A7B1-70A4842DAC3C}"/>
              </a:ext>
            </a:extLst>
          </p:cNvPr>
          <p:cNvSpPr/>
          <p:nvPr/>
        </p:nvSpPr>
        <p:spPr>
          <a:xfrm>
            <a:off x="3070864" y="4282505"/>
            <a:ext cx="1736267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B06A63-B40C-415C-982F-E320C0AB5B17}"/>
              </a:ext>
            </a:extLst>
          </p:cNvPr>
          <p:cNvSpPr/>
          <p:nvPr/>
        </p:nvSpPr>
        <p:spPr>
          <a:xfrm>
            <a:off x="3070864" y="4621687"/>
            <a:ext cx="928549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E17131-D189-49B5-AE74-C8014F0DCB47}"/>
              </a:ext>
            </a:extLst>
          </p:cNvPr>
          <p:cNvSpPr/>
          <p:nvPr/>
        </p:nvSpPr>
        <p:spPr>
          <a:xfrm>
            <a:off x="3070864" y="4938457"/>
            <a:ext cx="1479365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4CFF95-CA24-4433-A1AD-72721A45AA8D}"/>
              </a:ext>
            </a:extLst>
          </p:cNvPr>
          <p:cNvSpPr/>
          <p:nvPr/>
        </p:nvSpPr>
        <p:spPr>
          <a:xfrm>
            <a:off x="3114407" y="5254516"/>
            <a:ext cx="1668010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29551A-E726-4C0E-8559-332C7FE75178}"/>
              </a:ext>
            </a:extLst>
          </p:cNvPr>
          <p:cNvSpPr/>
          <p:nvPr/>
        </p:nvSpPr>
        <p:spPr>
          <a:xfrm>
            <a:off x="6015063" y="4605304"/>
            <a:ext cx="928549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C386F2-C6D5-4C93-8FE2-22E367B8585D}"/>
              </a:ext>
            </a:extLst>
          </p:cNvPr>
          <p:cNvSpPr/>
          <p:nvPr/>
        </p:nvSpPr>
        <p:spPr>
          <a:xfrm>
            <a:off x="6015062" y="4915592"/>
            <a:ext cx="928549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7CAB61-9050-4985-B9A8-17332246C813}"/>
              </a:ext>
            </a:extLst>
          </p:cNvPr>
          <p:cNvSpPr/>
          <p:nvPr/>
        </p:nvSpPr>
        <p:spPr>
          <a:xfrm>
            <a:off x="6006899" y="5258646"/>
            <a:ext cx="928549" cy="24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69D69F-2481-4AEA-B880-FEE751C12627}"/>
              </a:ext>
            </a:extLst>
          </p:cNvPr>
          <p:cNvSpPr/>
          <p:nvPr/>
        </p:nvSpPr>
        <p:spPr>
          <a:xfrm>
            <a:off x="2783481" y="5708468"/>
            <a:ext cx="1048290" cy="431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1418067" y="1060414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3B0C1F9-DBAE-4CFB-9709-B124D20B3B42}"/>
              </a:ext>
            </a:extLst>
          </p:cNvPr>
          <p:cNvSpPr txBox="1"/>
          <p:nvPr/>
        </p:nvSpPr>
        <p:spPr>
          <a:xfrm>
            <a:off x="1408088" y="1838960"/>
            <a:ext cx="4146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F3EAF6DF-5E9B-4FCF-8F1B-1649A15ED0E0}"/>
              </a:ext>
            </a:extLst>
          </p:cNvPr>
          <p:cNvSpPr txBox="1"/>
          <p:nvPr/>
        </p:nvSpPr>
        <p:spPr>
          <a:xfrm>
            <a:off x="1418067" y="2468120"/>
            <a:ext cx="504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③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4ED6178B-D98E-48C4-A2CD-FA0891CABAD0}"/>
              </a:ext>
            </a:extLst>
          </p:cNvPr>
          <p:cNvSpPr txBox="1"/>
          <p:nvPr/>
        </p:nvSpPr>
        <p:spPr>
          <a:xfrm>
            <a:off x="2591583" y="3918589"/>
            <a:ext cx="383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41469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EA69D2-56FD-4F7D-BBD5-A3378013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7" y="652964"/>
            <a:ext cx="9074330" cy="6111015"/>
          </a:xfrm>
          <a:prstGeom prst="rect">
            <a:avLst/>
          </a:prstGeom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427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/ipo/ipoInform.do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공모주 관련 안내사항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2021/12/18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공모주와 관련하여 개념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계좌 개설 등 각종 안내사항을 명시한 화면</a:t>
                      </a:r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공모주와 관련된 개념을 설명하는 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586472-7CA8-4E81-8136-3EFE77BC72CE}"/>
              </a:ext>
            </a:extLst>
          </p:cNvPr>
          <p:cNvSpPr/>
          <p:nvPr/>
        </p:nvSpPr>
        <p:spPr>
          <a:xfrm>
            <a:off x="8691154" y="1145177"/>
            <a:ext cx="439783" cy="478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F79C3-313D-4DC5-9D3C-A89C8C1C9A23}"/>
              </a:ext>
            </a:extLst>
          </p:cNvPr>
          <p:cNvSpPr txBox="1"/>
          <p:nvPr/>
        </p:nvSpPr>
        <p:spPr>
          <a:xfrm>
            <a:off x="11004559" y="6662564"/>
            <a:ext cx="123303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/>
              <a:t>사이트 데이터 참고</a:t>
            </a:r>
            <a:r>
              <a:rPr lang="en-US" altLang="ko-KR" sz="400" dirty="0"/>
              <a:t>: https://director-joe.kr/81</a:t>
            </a:r>
            <a:endParaRPr lang="ko-KR" altLang="en-US" sz="4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2300957" y="1180156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12237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5083D0-3ABB-4D00-A140-0216838D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8" y="678688"/>
            <a:ext cx="9080430" cy="6077712"/>
          </a:xfrm>
          <a:prstGeom prst="rect">
            <a:avLst/>
          </a:prstGeom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EA10E6-E5EA-4505-B99C-8E3D241A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52068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32">
                  <a:extLst>
                    <a:ext uri="{9D8B030D-6E8A-4147-A177-3AD203B41FA5}">
                      <a16:colId xmlns:a16="http://schemas.microsoft.com/office/drawing/2014/main" val="2313969862"/>
                    </a:ext>
                  </a:extLst>
                </a:gridCol>
                <a:gridCol w="2411599">
                  <a:extLst>
                    <a:ext uri="{9D8B030D-6E8A-4147-A177-3AD203B41FA5}">
                      <a16:colId xmlns:a16="http://schemas.microsoft.com/office/drawing/2014/main" val="503220819"/>
                    </a:ext>
                  </a:extLst>
                </a:gridCol>
                <a:gridCol w="813453">
                  <a:extLst>
                    <a:ext uri="{9D8B030D-6E8A-4147-A177-3AD203B41FA5}">
                      <a16:colId xmlns:a16="http://schemas.microsoft.com/office/drawing/2014/main" val="3574317798"/>
                    </a:ext>
                  </a:extLst>
                </a:gridCol>
                <a:gridCol w="3044284">
                  <a:extLst>
                    <a:ext uri="{9D8B030D-6E8A-4147-A177-3AD203B41FA5}">
                      <a16:colId xmlns:a16="http://schemas.microsoft.com/office/drawing/2014/main" val="990301243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191458624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864972758"/>
                    </a:ext>
                  </a:extLst>
                </a:gridCol>
                <a:gridCol w="2982659">
                  <a:extLst>
                    <a:ext uri="{9D8B030D-6E8A-4147-A177-3AD203B41FA5}">
                      <a16:colId xmlns:a16="http://schemas.microsoft.com/office/drawing/2014/main" val="2956115275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화면</a:t>
                      </a:r>
                      <a:r>
                        <a:rPr lang="en-US" altLang="ko-KR" sz="1200" b="1" dirty="0"/>
                        <a:t>ID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/ipo/ipoAdmin.do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화면명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공모주 시스템 관리자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2021/12/18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5206"/>
                  </a:ext>
                </a:extLst>
              </a:tr>
              <a:tr h="64661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해당 공모주 시스템을 관리하는 관리자 전용 화면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권한필요</a:t>
                      </a:r>
                      <a:r>
                        <a:rPr lang="en-US" altLang="ko-KR" sz="1200" dirty="0"/>
                        <a:t>) 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(GET</a:t>
                      </a:r>
                      <a:r>
                        <a:rPr lang="ko-KR" altLang="en-US" sz="1200" dirty="0"/>
                        <a:t>요청</a:t>
                      </a:r>
                      <a:r>
                        <a:rPr lang="en-US" altLang="ko-KR" sz="1200" dirty="0"/>
                        <a:t>: /</a:t>
                      </a:r>
                      <a:r>
                        <a:rPr lang="en-US" altLang="ko-KR" sz="1200" dirty="0" err="1"/>
                        <a:t>ipo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ipoSystemLog.ajax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요청 건수 개요 차트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API</a:t>
                      </a:r>
                      <a:r>
                        <a:rPr lang="ko-KR" altLang="en-US" sz="1200" dirty="0"/>
                        <a:t> 요청 건수를 나타내며</a:t>
                      </a:r>
                      <a:r>
                        <a:rPr lang="en-US" altLang="ko-KR" sz="1200" dirty="0"/>
                        <a:t>, POST, GET, PUT, DELETE</a:t>
                      </a:r>
                      <a:r>
                        <a:rPr lang="ko-KR" altLang="en-US" sz="1200" dirty="0"/>
                        <a:t>에 따라 분류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요청 상세 로그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각 요청에 대한 상세한 로그를 테이블에 나타냄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75923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0606526D-367A-48B9-A3BA-3CBA294EA804}"/>
              </a:ext>
            </a:extLst>
          </p:cNvPr>
          <p:cNvSpPr txBox="1"/>
          <p:nvPr/>
        </p:nvSpPr>
        <p:spPr>
          <a:xfrm>
            <a:off x="1497890" y="1651725"/>
            <a:ext cx="3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3B0C1F9-DBAE-4CFB-9709-B124D20B3B42}"/>
              </a:ext>
            </a:extLst>
          </p:cNvPr>
          <p:cNvSpPr txBox="1"/>
          <p:nvPr/>
        </p:nvSpPr>
        <p:spPr>
          <a:xfrm>
            <a:off x="1482998" y="3292993"/>
            <a:ext cx="4146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22872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775</Words>
  <Application>Microsoft Office PowerPoint</Application>
  <PresentationFormat>와이드스크린</PresentationFormat>
  <Paragraphs>133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웹서버 개인프로젝트 개발완료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최현식</dc:creator>
  <cp:lastModifiedBy>최현식</cp:lastModifiedBy>
  <cp:revision>75</cp:revision>
  <dcterms:created xsi:type="dcterms:W3CDTF">2021-11-23T14:31:58Z</dcterms:created>
  <dcterms:modified xsi:type="dcterms:W3CDTF">2021-12-17T15:34:34Z</dcterms:modified>
</cp:coreProperties>
</file>