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6" autoAdjust="0"/>
  </p:normalViewPr>
  <p:slideViewPr>
    <p:cSldViewPr snapToGrid="0" showGuides="1">
      <p:cViewPr varScale="1">
        <p:scale>
          <a:sx n="107" d="100"/>
          <a:sy n="107" d="100"/>
        </p:scale>
        <p:origin x="714" y="96"/>
      </p:cViewPr>
      <p:guideLst>
        <p:guide orient="horz" pos="2160"/>
        <p:guide pos="5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4FDB9A0-6320-4684-8576-7397523E0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39A2AF-3E6F-4110-9F73-F40E4EA3B2B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C9B24-3ECC-45D8-BF94-7D0EA93A44D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DEE88448-BE6B-4943-9980-1994526C23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74F0FBEA-7328-4D97-8B0A-9C6BE9A9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9305B9-CC01-4AC0-BAE7-121012B034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AC099-D796-4567-B8D1-00ADA861E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24557-2D70-4C17-9A0A-159CB83CD4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7E8A0-9BDD-4CD2-8A21-1DD802230B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96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Geo-information: data that is linked to a specific location on Earth</a:t>
            </a:r>
            <a:endParaRPr lang="zh-TW" altLang="en-US" dirty="0"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24557-2D70-4C17-9A0A-159CB83CD4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3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Earth: ellipse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24557-2D70-4C17-9A0A-159CB83CD4C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09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變形：</a:t>
            </a:r>
            <a:r>
              <a:rPr lang="en-US" altLang="zh-TW" dirty="0"/>
              <a:t>Distortion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24557-2D70-4C17-9A0A-159CB83CD4C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7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6A31F-E1F6-4F29-8708-6B912837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A5B321-DB0A-42D4-99CB-F5DDDF96C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945D54-8A05-49BC-83BB-15633109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4E8BEE-1959-4DBC-884A-2DEF7C8E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802816-E7FA-400F-82F9-A7B86FF6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78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E8C2-6A4A-4521-BC91-8B5EFA0E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25BA44-34A8-40BA-88FD-4E27AD46A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4B9BE7-F524-4B38-916D-92713CFF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40DDA-C574-4487-85AA-641E277B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B00A7A-DB1B-4C9C-BC31-20CAAF5B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9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E30532-1186-46A5-B5FB-99024AC1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6953B5-056E-4918-8ABE-0902AD42B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01A098-6C3E-42C1-9093-757BA027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9682A3-ADE8-40D5-B726-C382D5EB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276779-2A37-4F1C-A7E7-A248C43B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67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89069-9320-4918-95D6-80B56CA5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E2E445-E025-41F5-9D64-A80DC157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0EFB2C-9578-445B-91F2-7EB81A86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7340B7-2877-4639-BA74-E4B22EC3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602F73-82C2-4084-B18A-F637D559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4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4D3CD-F24B-47D4-998D-8F5F7F91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62AE69-7A13-4460-83D3-AE34CEA3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E64FE6-D25F-4243-8074-74651356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4F3791-470F-4BE7-8C3B-ED29309E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8705EA-3F40-47C9-82C4-25475F84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8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5CCD8-A797-4130-9717-CD51AC72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65D379-2938-4B73-AA47-17A4A0B83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966B8D-4019-4B12-A28F-D931DCDE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7186D8-90D9-4E6E-9B56-6DAF3B12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455D1C-5B24-4579-AC56-89185BA4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02B359-0366-4ED2-9C35-DCF134DD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22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F2E59-0927-49B6-BA93-E9E250A9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B846F-61A8-4B25-A92A-4C58D1CF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0B4AE8-911F-460B-B46F-9A9240DB2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474D17-5B8E-49B9-8B12-D9D90E03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DD454-BBF1-4086-8658-C7DAF1848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A17BDB-E287-458B-B0FB-C734E4C1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D61EF5-99A3-4ED9-AEB7-AC4AD63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10DC7E-317B-47F0-9F95-167EF0DA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8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B24F1-8F66-473E-8443-CB655D8F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067" y="390525"/>
            <a:ext cx="7145867" cy="1345142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52296E-3551-4138-9E31-5E1A301F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776FF6-CDAA-4B20-AF42-A99305EA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52C84B-BF3D-41BD-B241-6C27E9CB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73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C148D8-1CA5-4376-88D0-60CE189D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B8F46C-81F7-40EC-A80D-AE251E76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EBAA7D-9278-48DD-AD4B-8A6D36E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5A2D8-E39E-4187-AD27-FE8CE655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345F6-2E38-4FE8-96C3-E4784EE6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3DDB9A-EEB8-40B7-8AB2-C62607C0F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21C4C2-7BB4-4182-8051-F62B75E2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ED11DC-5BDC-4119-A434-7E350B12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4EEE1C-F16F-4302-8C2F-FDD11189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16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27576-8E4E-4F4B-AA20-F6125B52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8D9D50-ED3B-44DB-9317-873EF0F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6AC7F9-E948-4C16-9BD4-E1FDB01B3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48D90-6A12-4FF7-B882-334EDCDA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007E4F-632B-4422-962D-E59DB1CF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5458D-03E9-4D1C-96FE-B2F1EF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6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009798-BC4D-4DAD-98EF-3C8E6455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A7489B-AA2C-4CA1-82C0-8C56DF2F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909F51-4096-4FF0-B3E4-2FB5CDE26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7EBD-DF98-4333-87D7-456A10DFB8A2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8C998E-3B4E-46EF-ACC6-795A70E2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B18B4-7653-477C-8575-00832D15D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E0C5-9BB2-49E1-B3E2-F77A6A1DF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66170D1-3ED8-43C6-B4E5-69E1DCB13D20}"/>
              </a:ext>
            </a:extLst>
          </p:cNvPr>
          <p:cNvSpPr txBox="1"/>
          <p:nvPr/>
        </p:nvSpPr>
        <p:spPr>
          <a:xfrm>
            <a:off x="1210234" y="1645024"/>
            <a:ext cx="101928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GIS in R</a:t>
            </a:r>
          </a:p>
          <a:p>
            <a:r>
              <a:rPr lang="en-US" altLang="zh-TW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	</a:t>
            </a:r>
            <a:r>
              <a:rPr lang="zh-TW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－</a:t>
            </a:r>
            <a:r>
              <a:rPr lang="en-US" altLang="zh-TW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Basic Introduction of GIS</a:t>
            </a:r>
            <a:endParaRPr lang="zh-TW" alt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50342B-2BB1-4DD8-9AF0-C3770CB47F44}"/>
              </a:ext>
            </a:extLst>
          </p:cNvPr>
          <p:cNvSpPr txBox="1"/>
          <p:nvPr/>
        </p:nvSpPr>
        <p:spPr>
          <a:xfrm>
            <a:off x="9036425" y="6221505"/>
            <a:ext cx="2886634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Shaun Chu   2025/01/29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527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15D2DB52-A147-412B-91C9-ED403EF5447F}"/>
              </a:ext>
            </a:extLst>
          </p:cNvPr>
          <p:cNvGrpSpPr/>
          <p:nvPr/>
        </p:nvGrpSpPr>
        <p:grpSpPr>
          <a:xfrm>
            <a:off x="582390" y="2638194"/>
            <a:ext cx="5629567" cy="2874151"/>
            <a:chOff x="170332" y="2331690"/>
            <a:chExt cx="4298575" cy="21946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7C8387C-3AD9-4493-BD3D-6D3F6B925515}"/>
                </a:ext>
              </a:extLst>
            </p:cNvPr>
            <p:cNvGrpSpPr/>
            <p:nvPr/>
          </p:nvGrpSpPr>
          <p:grpSpPr>
            <a:xfrm>
              <a:off x="1698815" y="2331690"/>
              <a:ext cx="2770092" cy="2194619"/>
              <a:chOff x="914402" y="2360306"/>
              <a:chExt cx="3729318" cy="2954571"/>
            </a:xfrm>
          </p:grpSpPr>
          <p:sp>
            <p:nvSpPr>
              <p:cNvPr id="18" name="平行四邊形 17">
                <a:extLst>
                  <a:ext uri="{FF2B5EF4-FFF2-40B4-BE49-F238E27FC236}">
                    <a16:creationId xmlns:a16="http://schemas.microsoft.com/office/drawing/2014/main" id="{D566CD3B-0B5F-4F03-B8B6-AB4850D67675}"/>
                  </a:ext>
                </a:extLst>
              </p:cNvPr>
              <p:cNvSpPr/>
              <p:nvPr/>
            </p:nvSpPr>
            <p:spPr>
              <a:xfrm>
                <a:off x="914402" y="2360306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平行四邊形 18">
                <a:extLst>
                  <a:ext uri="{FF2B5EF4-FFF2-40B4-BE49-F238E27FC236}">
                    <a16:creationId xmlns:a16="http://schemas.microsoft.com/office/drawing/2014/main" id="{4CA6739E-F0BD-4664-9F6D-E890F52DFB54}"/>
                  </a:ext>
                </a:extLst>
              </p:cNvPr>
              <p:cNvSpPr/>
              <p:nvPr/>
            </p:nvSpPr>
            <p:spPr>
              <a:xfrm>
                <a:off x="914402" y="3195751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平行四邊形 21">
                <a:extLst>
                  <a:ext uri="{FF2B5EF4-FFF2-40B4-BE49-F238E27FC236}">
                    <a16:creationId xmlns:a16="http://schemas.microsoft.com/office/drawing/2014/main" id="{778EEA8D-7827-43D9-8E9E-FB2345816D36}"/>
                  </a:ext>
                </a:extLst>
              </p:cNvPr>
              <p:cNvSpPr/>
              <p:nvPr/>
            </p:nvSpPr>
            <p:spPr>
              <a:xfrm>
                <a:off x="914402" y="4031196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平行四邊形 23">
                <a:extLst>
                  <a:ext uri="{FF2B5EF4-FFF2-40B4-BE49-F238E27FC236}">
                    <a16:creationId xmlns:a16="http://schemas.microsoft.com/office/drawing/2014/main" id="{6691DA40-2C67-4A74-BCDD-F8D5E2B15197}"/>
                  </a:ext>
                </a:extLst>
              </p:cNvPr>
              <p:cNvSpPr/>
              <p:nvPr/>
            </p:nvSpPr>
            <p:spPr>
              <a:xfrm>
                <a:off x="914402" y="4866642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06E8125-CFD8-424D-8812-02D3A1976A2C}"/>
                </a:ext>
              </a:extLst>
            </p:cNvPr>
            <p:cNvSpPr txBox="1"/>
            <p:nvPr/>
          </p:nvSpPr>
          <p:spPr>
            <a:xfrm>
              <a:off x="170332" y="3327569"/>
              <a:ext cx="102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Layers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  <p:sp>
          <p:nvSpPr>
            <p:cNvPr id="17" name="左大括弧 16">
              <a:extLst>
                <a:ext uri="{FF2B5EF4-FFF2-40B4-BE49-F238E27FC236}">
                  <a16:creationId xmlns:a16="http://schemas.microsoft.com/office/drawing/2014/main" id="{1D125FB4-64CC-4461-A202-3D43A4C14F63}"/>
                </a:ext>
              </a:extLst>
            </p:cNvPr>
            <p:cNvSpPr/>
            <p:nvPr/>
          </p:nvSpPr>
          <p:spPr>
            <a:xfrm>
              <a:off x="1191714" y="2498161"/>
              <a:ext cx="251011" cy="2028148"/>
            </a:xfrm>
            <a:prstGeom prst="leftBrace">
              <a:avLst>
                <a:gd name="adj1" fmla="val 55668"/>
                <a:gd name="adj2" fmla="val 5000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箭號: 圓形 24">
            <a:extLst>
              <a:ext uri="{FF2B5EF4-FFF2-40B4-BE49-F238E27FC236}">
                <a16:creationId xmlns:a16="http://schemas.microsoft.com/office/drawing/2014/main" id="{1230BAFE-4401-4EE4-9CC8-11B4F8175A3F}"/>
              </a:ext>
            </a:extLst>
          </p:cNvPr>
          <p:cNvSpPr/>
          <p:nvPr/>
        </p:nvSpPr>
        <p:spPr>
          <a:xfrm>
            <a:off x="4979310" y="1560810"/>
            <a:ext cx="2465294" cy="2590800"/>
          </a:xfrm>
          <a:prstGeom prst="circularArrow">
            <a:avLst>
              <a:gd name="adj1" fmla="val 8540"/>
              <a:gd name="adj2" fmla="val 1142319"/>
              <a:gd name="adj3" fmla="val 20294198"/>
              <a:gd name="adj4" fmla="val 10892499"/>
              <a:gd name="adj5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5DE092A-2ABB-4AFE-A9CA-B25790BBC028}"/>
              </a:ext>
            </a:extLst>
          </p:cNvPr>
          <p:cNvSpPr txBox="1"/>
          <p:nvPr/>
        </p:nvSpPr>
        <p:spPr>
          <a:xfrm>
            <a:off x="6738177" y="2736032"/>
            <a:ext cx="1966861" cy="11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Vector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Raster data</a:t>
            </a:r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6BC05C4D-DD57-474A-9CB1-2BC1BCFC9556}"/>
              </a:ext>
            </a:extLst>
          </p:cNvPr>
          <p:cNvSpPr/>
          <p:nvPr/>
        </p:nvSpPr>
        <p:spPr>
          <a:xfrm>
            <a:off x="8540671" y="3286532"/>
            <a:ext cx="328733" cy="328733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F78C4-BA6B-4439-8C4C-2CBCCF3BFE31}"/>
              </a:ext>
            </a:extLst>
          </p:cNvPr>
          <p:cNvSpPr txBox="1"/>
          <p:nvPr/>
        </p:nvSpPr>
        <p:spPr>
          <a:xfrm>
            <a:off x="8998978" y="2989233"/>
            <a:ext cx="2260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Coordinate reference system (CRS)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927B60-02DB-4C27-ADD3-1A1A28800697}"/>
              </a:ext>
            </a:extLst>
          </p:cNvPr>
          <p:cNvSpPr txBox="1"/>
          <p:nvPr/>
        </p:nvSpPr>
        <p:spPr>
          <a:xfrm>
            <a:off x="1481364" y="307123"/>
            <a:ext cx="9229273" cy="41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A framework for gathering, managing, analyzing, and visualizing 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spatial and geographic data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.</a:t>
            </a:r>
            <a:endParaRPr lang="zh-TW" alt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719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73E0F9-9372-456A-9F8F-043EEEE404D5}"/>
              </a:ext>
            </a:extLst>
          </p:cNvPr>
          <p:cNvSpPr txBox="1"/>
          <p:nvPr/>
        </p:nvSpPr>
        <p:spPr>
          <a:xfrm>
            <a:off x="516674" y="476926"/>
            <a:ext cx="944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Coordinate reference system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00A9FD-636F-4971-AB92-418E6FC2FC02}"/>
              </a:ext>
            </a:extLst>
          </p:cNvPr>
          <p:cNvSpPr txBox="1"/>
          <p:nvPr/>
        </p:nvSpPr>
        <p:spPr>
          <a:xfrm>
            <a:off x="6015315" y="2443722"/>
            <a:ext cx="1568825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Attributes</a:t>
            </a:r>
            <a:endParaRPr lang="zh-TW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B9E4E96-E0F8-40B2-BEA8-467D7FAF3F7F}"/>
              </a:ext>
            </a:extLst>
          </p:cNvPr>
          <p:cNvSpPr/>
          <p:nvPr/>
        </p:nvSpPr>
        <p:spPr>
          <a:xfrm>
            <a:off x="4634751" y="3413055"/>
            <a:ext cx="162537" cy="1625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3B1073F-A7F2-4F52-9A7C-9D4C0BC68109}"/>
              </a:ext>
            </a:extLst>
          </p:cNvPr>
          <p:cNvSpPr txBox="1"/>
          <p:nvPr/>
        </p:nvSpPr>
        <p:spPr>
          <a:xfrm>
            <a:off x="4032908" y="2443722"/>
            <a:ext cx="1366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Feature</a:t>
            </a:r>
            <a:endParaRPr lang="zh-TW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2EE8079A-8DA8-4F0E-B911-8E2A24866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67272"/>
              </p:ext>
            </p:extLst>
          </p:nvPr>
        </p:nvGraphicFramePr>
        <p:xfrm>
          <a:off x="5856776" y="3087403"/>
          <a:ext cx="1885902" cy="81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51">
                  <a:extLst>
                    <a:ext uri="{9D8B030D-6E8A-4147-A177-3AD203B41FA5}">
                      <a16:colId xmlns:a16="http://schemas.microsoft.com/office/drawing/2014/main" val="1775355808"/>
                    </a:ext>
                  </a:extLst>
                </a:gridCol>
                <a:gridCol w="942951">
                  <a:extLst>
                    <a:ext uri="{9D8B030D-6E8A-4147-A177-3AD203B41FA5}">
                      <a16:colId xmlns:a16="http://schemas.microsoft.com/office/drawing/2014/main" val="3790089258"/>
                    </a:ext>
                  </a:extLst>
                </a:gridCol>
              </a:tblGrid>
              <a:tr h="415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X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Y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280398"/>
                  </a:ext>
                </a:extLst>
              </a:tr>
              <a:tr h="398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25.1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121.5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711098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4C8B8607-D7D3-41F5-B250-D4A5EE8F4879}"/>
              </a:ext>
            </a:extLst>
          </p:cNvPr>
          <p:cNvSpPr txBox="1"/>
          <p:nvPr/>
        </p:nvSpPr>
        <p:spPr>
          <a:xfrm>
            <a:off x="2162500" y="4364802"/>
            <a:ext cx="7867000" cy="14829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Where is the point feature?</a:t>
            </a:r>
          </a:p>
          <a:p>
            <a:pPr algn="ctr">
              <a:lnSpc>
                <a:spcPct val="150000"/>
              </a:lnSpc>
            </a:pP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How to interpret the attributes?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54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73E0F9-9372-456A-9F8F-043EEEE404D5}"/>
              </a:ext>
            </a:extLst>
          </p:cNvPr>
          <p:cNvSpPr txBox="1"/>
          <p:nvPr/>
        </p:nvSpPr>
        <p:spPr>
          <a:xfrm>
            <a:off x="516674" y="476926"/>
            <a:ext cx="944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Coordinate reference system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2CA28A-C741-4EBD-9874-0F96881C0860}"/>
              </a:ext>
            </a:extLst>
          </p:cNvPr>
          <p:cNvSpPr txBox="1"/>
          <p:nvPr/>
        </p:nvSpPr>
        <p:spPr>
          <a:xfrm>
            <a:off x="811345" y="1856237"/>
            <a:ext cx="9148443" cy="104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Referenced globe</a:t>
            </a:r>
            <a:r>
              <a:rPr lang="en-US" altLang="zh-TW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: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 The shape of the Earth (mathematical model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Datum</a:t>
            </a:r>
            <a:r>
              <a:rPr lang="en-US" altLang="zh-TW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: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 How to align referenced globe and real Earth</a:t>
            </a:r>
            <a:endParaRPr lang="zh-TW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F06F8E5-E96F-4742-AEE2-0DF2B42DEF2D}"/>
              </a:ext>
            </a:extLst>
          </p:cNvPr>
          <p:cNvSpPr>
            <a:spLocks noChangeAspect="1"/>
          </p:cNvSpPr>
          <p:nvPr/>
        </p:nvSpPr>
        <p:spPr>
          <a:xfrm>
            <a:off x="1208101" y="3583545"/>
            <a:ext cx="1800000" cy="1800000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A50DDC6-AEFE-4A09-9AA0-DB89C4813847}"/>
              </a:ext>
            </a:extLst>
          </p:cNvPr>
          <p:cNvSpPr>
            <a:spLocks noChangeAspect="1"/>
          </p:cNvSpPr>
          <p:nvPr/>
        </p:nvSpPr>
        <p:spPr>
          <a:xfrm>
            <a:off x="3622243" y="3583545"/>
            <a:ext cx="2706338" cy="1800000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26C7DC6-2FEC-448D-90C0-23B8FEE0D839}"/>
              </a:ext>
            </a:extLst>
          </p:cNvPr>
          <p:cNvSpPr>
            <a:spLocks noChangeAspect="1"/>
          </p:cNvSpPr>
          <p:nvPr/>
        </p:nvSpPr>
        <p:spPr>
          <a:xfrm>
            <a:off x="6942723" y="3583545"/>
            <a:ext cx="3460563" cy="1800000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9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73E0F9-9372-456A-9F8F-043EEEE404D5}"/>
              </a:ext>
            </a:extLst>
          </p:cNvPr>
          <p:cNvSpPr txBox="1"/>
          <p:nvPr/>
        </p:nvSpPr>
        <p:spPr>
          <a:xfrm>
            <a:off x="516674" y="476926"/>
            <a:ext cx="944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Coordinate reference system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F5EC274-28D2-45E3-9691-3E1AFC51DA9C}"/>
              </a:ext>
            </a:extLst>
          </p:cNvPr>
          <p:cNvGrpSpPr/>
          <p:nvPr/>
        </p:nvGrpSpPr>
        <p:grpSpPr>
          <a:xfrm>
            <a:off x="723897" y="1706219"/>
            <a:ext cx="9028667" cy="1780716"/>
            <a:chOff x="841047" y="2121356"/>
            <a:chExt cx="9028667" cy="178071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02CA28A-C741-4EBD-9874-0F96881C0860}"/>
                </a:ext>
              </a:extLst>
            </p:cNvPr>
            <p:cNvSpPr txBox="1"/>
            <p:nvPr/>
          </p:nvSpPr>
          <p:spPr>
            <a:xfrm>
              <a:off x="841047" y="2796270"/>
              <a:ext cx="27011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Coordinate system</a:t>
              </a:r>
              <a:endPara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905B773-6C53-43FA-88AF-FAF29AC47FB3}"/>
                </a:ext>
              </a:extLst>
            </p:cNvPr>
            <p:cNvSpPr txBox="1"/>
            <p:nvPr/>
          </p:nvSpPr>
          <p:spPr>
            <a:xfrm>
              <a:off x="4412342" y="2121356"/>
              <a:ext cx="54573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b="1" dirty="0">
                  <a:solidFill>
                    <a:srgbClr val="C00000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</a:rPr>
                <a:t>Geographic Coordinate System</a:t>
              </a:r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 (GCS)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AC62E7D-71A3-4484-97D3-4E9A8E4C4BBD}"/>
                </a:ext>
              </a:extLst>
            </p:cNvPr>
            <p:cNvSpPr txBox="1"/>
            <p:nvPr/>
          </p:nvSpPr>
          <p:spPr>
            <a:xfrm>
              <a:off x="4412342" y="3471185"/>
              <a:ext cx="54573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b="1" dirty="0">
                  <a:solidFill>
                    <a:srgbClr val="C00000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</a:rPr>
                <a:t>Projected Coordinate System</a:t>
              </a:r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 (PCS)</a:t>
              </a:r>
            </a:p>
          </p:txBody>
        </p:sp>
        <p:sp>
          <p:nvSpPr>
            <p:cNvPr id="4" name="左大括弧 3">
              <a:extLst>
                <a:ext uri="{FF2B5EF4-FFF2-40B4-BE49-F238E27FC236}">
                  <a16:creationId xmlns:a16="http://schemas.microsoft.com/office/drawing/2014/main" id="{EC50189E-A161-4136-BA9F-E103CAB957EF}"/>
                </a:ext>
              </a:extLst>
            </p:cNvPr>
            <p:cNvSpPr/>
            <p:nvPr/>
          </p:nvSpPr>
          <p:spPr>
            <a:xfrm>
              <a:off x="3817257" y="2336800"/>
              <a:ext cx="551543" cy="1349829"/>
            </a:xfrm>
            <a:prstGeom prst="leftBrace">
              <a:avLst>
                <a:gd name="adj1" fmla="val 36337"/>
                <a:gd name="adj2" fmla="val 50000"/>
              </a:avLst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074" name="Picture 2" descr="The same location on a GCS and a PCS">
            <a:extLst>
              <a:ext uri="{FF2B5EF4-FFF2-40B4-BE49-F238E27FC236}">
                <a16:creationId xmlns:a16="http://schemas.microsoft.com/office/drawing/2014/main" id="{B87EABFF-A586-4F12-A27B-0D857777B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485"/>
          <a:stretch/>
        </p:blipFill>
        <p:spPr bwMode="auto">
          <a:xfrm>
            <a:off x="1581416" y="3885230"/>
            <a:ext cx="2394462" cy="271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5D4738-AC4B-4411-B5F8-6FBAC99253CF}"/>
              </a:ext>
            </a:extLst>
          </p:cNvPr>
          <p:cNvSpPr txBox="1"/>
          <p:nvPr/>
        </p:nvSpPr>
        <p:spPr>
          <a:xfrm>
            <a:off x="8281825" y="6406474"/>
            <a:ext cx="3643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(From ERSI ArcGIS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blog, by Heather Smith)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pic>
        <p:nvPicPr>
          <p:cNvPr id="23" name="Picture 2" descr="The same location on a GCS and a PCS">
            <a:extLst>
              <a:ext uri="{FF2B5EF4-FFF2-40B4-BE49-F238E27FC236}">
                <a16:creationId xmlns:a16="http://schemas.microsoft.com/office/drawing/2014/main" id="{5C5E2191-8E35-48FD-8828-36512C5CC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/>
          <a:stretch/>
        </p:blipFill>
        <p:spPr bwMode="auto">
          <a:xfrm>
            <a:off x="4518350" y="3885230"/>
            <a:ext cx="2205278" cy="271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6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73E0F9-9372-456A-9F8F-043EEEE404D5}"/>
              </a:ext>
            </a:extLst>
          </p:cNvPr>
          <p:cNvSpPr txBox="1"/>
          <p:nvPr/>
        </p:nvSpPr>
        <p:spPr>
          <a:xfrm>
            <a:off x="516674" y="476926"/>
            <a:ext cx="944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Coordinate reference system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2CA28A-C741-4EBD-9874-0F96881C0860}"/>
              </a:ext>
            </a:extLst>
          </p:cNvPr>
          <p:cNvSpPr txBox="1"/>
          <p:nvPr/>
        </p:nvSpPr>
        <p:spPr>
          <a:xfrm>
            <a:off x="822324" y="1894571"/>
            <a:ext cx="256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Projection</a:t>
            </a:r>
            <a:endParaRPr lang="zh-TW" altLang="en-US" sz="3200" b="1" dirty="0">
              <a:solidFill>
                <a:srgbClr val="C00000"/>
              </a:soli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7974D29-D357-4DA2-A897-4581AD4C3977}"/>
              </a:ext>
            </a:extLst>
          </p:cNvPr>
          <p:cNvGrpSpPr/>
          <p:nvPr/>
        </p:nvGrpSpPr>
        <p:grpSpPr>
          <a:xfrm>
            <a:off x="4619064" y="1957883"/>
            <a:ext cx="2722420" cy="5408523"/>
            <a:chOff x="4860635" y="1853569"/>
            <a:chExt cx="2722420" cy="540852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E3C5E60-5211-437C-8189-F2CF8E83E8EE}"/>
                </a:ext>
              </a:extLst>
            </p:cNvPr>
            <p:cNvGrpSpPr/>
            <p:nvPr/>
          </p:nvGrpSpPr>
          <p:grpSpPr>
            <a:xfrm>
              <a:off x="4860635" y="2879478"/>
              <a:ext cx="2722420" cy="4382614"/>
              <a:chOff x="4860635" y="2110014"/>
              <a:chExt cx="3200400" cy="5152077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1010E981-7539-43E9-80B1-EAEBAE58B812}"/>
                  </a:ext>
                </a:extLst>
              </p:cNvPr>
              <p:cNvSpPr/>
              <p:nvPr/>
            </p:nvSpPr>
            <p:spPr>
              <a:xfrm>
                <a:off x="4860635" y="2110014"/>
                <a:ext cx="3200400" cy="2997200"/>
              </a:xfrm>
              <a:prstGeom prst="ellipse">
                <a:avLst/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平行四邊形 5">
                <a:extLst>
                  <a:ext uri="{FF2B5EF4-FFF2-40B4-BE49-F238E27FC236}">
                    <a16:creationId xmlns:a16="http://schemas.microsoft.com/office/drawing/2014/main" id="{F4DBAE7D-C76A-4FDA-88FA-22D53E7C0344}"/>
                  </a:ext>
                </a:extLst>
              </p:cNvPr>
              <p:cNvSpPr/>
              <p:nvPr/>
            </p:nvSpPr>
            <p:spPr>
              <a:xfrm rot="18179810" flipH="1">
                <a:off x="4962235" y="4264891"/>
                <a:ext cx="2997200" cy="2997200"/>
              </a:xfrm>
              <a:prstGeom prst="parallelogram">
                <a:avLst>
                  <a:gd name="adj" fmla="val 63559"/>
                </a:avLst>
              </a:prstGeom>
              <a:noFill/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F2C7D9CE-D292-440B-9BAF-02ADBE631D21}"/>
                  </a:ext>
                </a:extLst>
              </p:cNvPr>
              <p:cNvCxnSpPr>
                <a:cxnSpLocks/>
                <a:stCxn id="3" idx="4"/>
              </p:cNvCxnSpPr>
              <p:nvPr/>
            </p:nvCxnSpPr>
            <p:spPr>
              <a:xfrm>
                <a:off x="6460835" y="5107214"/>
                <a:ext cx="0" cy="65627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sysDash"/>
                <a:tailEnd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4ABE7962-F438-424A-A684-C86B5A64B227}"/>
                </a:ext>
              </a:extLst>
            </p:cNvPr>
            <p:cNvGrpSpPr/>
            <p:nvPr/>
          </p:nvGrpSpPr>
          <p:grpSpPr>
            <a:xfrm>
              <a:off x="5479910" y="1853569"/>
              <a:ext cx="1483870" cy="1318986"/>
              <a:chOff x="5403273" y="2110014"/>
              <a:chExt cx="1483870" cy="1318986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1E37EF4E-8800-4F64-96CE-396A43075963}"/>
                  </a:ext>
                </a:extLst>
              </p:cNvPr>
              <p:cNvSpPr/>
              <p:nvPr/>
            </p:nvSpPr>
            <p:spPr>
              <a:xfrm>
                <a:off x="5988469" y="2110014"/>
                <a:ext cx="313478" cy="31347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28F9F541-0BC0-4BBE-8EAD-5D4673CCA9FB}"/>
                  </a:ext>
                </a:extLst>
              </p:cNvPr>
              <p:cNvGrpSpPr/>
              <p:nvPr/>
            </p:nvGrpSpPr>
            <p:grpSpPr>
              <a:xfrm>
                <a:off x="5403273" y="2807855"/>
                <a:ext cx="1483870" cy="621145"/>
                <a:chOff x="5403273" y="2807855"/>
                <a:chExt cx="1483870" cy="621145"/>
              </a:xfrm>
            </p:grpSpPr>
            <p:cxnSp>
              <p:nvCxnSpPr>
                <p:cNvPr id="30" name="直線單箭頭接點 29">
                  <a:extLst>
                    <a:ext uri="{FF2B5EF4-FFF2-40B4-BE49-F238E27FC236}">
                      <a16:creationId xmlns:a16="http://schemas.microsoft.com/office/drawing/2014/main" id="{DDD66501-72BC-43FC-97C0-115434D0B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3273" y="2807855"/>
                  <a:ext cx="0" cy="621145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C8654985-A0F5-43B5-8858-FD550352F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0585" y="2807855"/>
                  <a:ext cx="0" cy="621145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單箭頭接點 32">
                  <a:extLst>
                    <a:ext uri="{FF2B5EF4-FFF2-40B4-BE49-F238E27FC236}">
                      <a16:creationId xmlns:a16="http://schemas.microsoft.com/office/drawing/2014/main" id="{A0C713FA-B774-4E8C-8C0B-F143F7E24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7897" y="2807855"/>
                  <a:ext cx="0" cy="621145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單箭頭接點 33">
                  <a:extLst>
                    <a:ext uri="{FF2B5EF4-FFF2-40B4-BE49-F238E27FC236}">
                      <a16:creationId xmlns:a16="http://schemas.microsoft.com/office/drawing/2014/main" id="{662DCD19-31F4-453B-9860-5AB9DD9F4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45209" y="2807855"/>
                  <a:ext cx="0" cy="621145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單箭頭接點 34">
                  <a:extLst>
                    <a:ext uri="{FF2B5EF4-FFF2-40B4-BE49-F238E27FC236}">
                      <a16:creationId xmlns:a16="http://schemas.microsoft.com/office/drawing/2014/main" id="{748251BB-758F-4B2C-B31A-2460B5CA9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2521" y="2807855"/>
                  <a:ext cx="0" cy="621145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5926E6A5-00F7-45FD-817F-BD3C7FF75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833" y="2807855"/>
                  <a:ext cx="0" cy="621145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930C6844-04E2-45FB-83AB-D83A2E13B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7143" y="2807855"/>
                  <a:ext cx="0" cy="621145"/>
                </a:xfrm>
                <a:prstGeom prst="straightConnector1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乘號 39">
              <a:extLst>
                <a:ext uri="{FF2B5EF4-FFF2-40B4-BE49-F238E27FC236}">
                  <a16:creationId xmlns:a16="http://schemas.microsoft.com/office/drawing/2014/main" id="{CE6334D8-EFEF-474C-9302-1BCF5AE0AAC5}"/>
                </a:ext>
              </a:extLst>
            </p:cNvPr>
            <p:cNvSpPr/>
            <p:nvPr/>
          </p:nvSpPr>
          <p:spPr>
            <a:xfrm>
              <a:off x="5990936" y="5899562"/>
              <a:ext cx="461818" cy="175491"/>
            </a:xfrm>
            <a:prstGeom prst="mathMultiply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B45A63F-7FC1-40DD-9352-61AFE5775FFD}"/>
              </a:ext>
            </a:extLst>
          </p:cNvPr>
          <p:cNvSpPr txBox="1"/>
          <p:nvPr/>
        </p:nvSpPr>
        <p:spPr>
          <a:xfrm>
            <a:off x="8425348" y="2743426"/>
            <a:ext cx="2438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Projection point</a:t>
            </a:r>
            <a:endParaRPr lang="zh-TW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8834EC8-ECA5-4DFB-A88B-571583E43091}"/>
              </a:ext>
            </a:extLst>
          </p:cNvPr>
          <p:cNvSpPr txBox="1"/>
          <p:nvPr/>
        </p:nvSpPr>
        <p:spPr>
          <a:xfrm>
            <a:off x="8425349" y="3876783"/>
            <a:ext cx="2438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Reference globe and Datum</a:t>
            </a:r>
            <a:endParaRPr lang="zh-TW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B0AD0FF-9C88-46DD-89B3-5691CBC0D319}"/>
              </a:ext>
            </a:extLst>
          </p:cNvPr>
          <p:cNvSpPr txBox="1"/>
          <p:nvPr/>
        </p:nvSpPr>
        <p:spPr>
          <a:xfrm>
            <a:off x="8425349" y="5348694"/>
            <a:ext cx="275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Projection surface</a:t>
            </a:r>
            <a:endParaRPr lang="zh-TW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396DD3-4626-475B-B6AC-12254E191ECB}"/>
              </a:ext>
            </a:extLst>
          </p:cNvPr>
          <p:cNvSpPr txBox="1"/>
          <p:nvPr/>
        </p:nvSpPr>
        <p:spPr>
          <a:xfrm>
            <a:off x="583812" y="4435988"/>
            <a:ext cx="2959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Standard point / line</a:t>
            </a:r>
            <a:endParaRPr lang="zh-TW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  <p:cxnSp>
        <p:nvCxnSpPr>
          <p:cNvPr id="47" name="接點: 弧形 46">
            <a:extLst>
              <a:ext uri="{FF2B5EF4-FFF2-40B4-BE49-F238E27FC236}">
                <a16:creationId xmlns:a16="http://schemas.microsoft.com/office/drawing/2014/main" id="{81A594A6-73E9-4067-972A-6A03A365DC70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 flipV="1">
            <a:off x="7490687" y="5564138"/>
            <a:ext cx="934662" cy="54217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DCD6A361-D88A-4F6A-8091-BC557482F469}"/>
              </a:ext>
            </a:extLst>
          </p:cNvPr>
          <p:cNvCxnSpPr>
            <a:cxnSpLocks/>
            <a:stCxn id="3" idx="6"/>
            <a:endCxn id="43" idx="1"/>
          </p:cNvCxnSpPr>
          <p:nvPr/>
        </p:nvCxnSpPr>
        <p:spPr>
          <a:xfrm>
            <a:off x="7341484" y="4258576"/>
            <a:ext cx="1083865" cy="29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弧形 50">
            <a:extLst>
              <a:ext uri="{FF2B5EF4-FFF2-40B4-BE49-F238E27FC236}">
                <a16:creationId xmlns:a16="http://schemas.microsoft.com/office/drawing/2014/main" id="{C9111205-B157-4220-BFA3-E699DD651C7C}"/>
              </a:ext>
            </a:extLst>
          </p:cNvPr>
          <p:cNvCxnSpPr>
            <a:cxnSpLocks/>
            <a:stCxn id="27" idx="6"/>
            <a:endCxn id="42" idx="1"/>
          </p:cNvCxnSpPr>
          <p:nvPr/>
        </p:nvCxnSpPr>
        <p:spPr>
          <a:xfrm>
            <a:off x="6137013" y="2114622"/>
            <a:ext cx="2288335" cy="8442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弧形 53">
            <a:extLst>
              <a:ext uri="{FF2B5EF4-FFF2-40B4-BE49-F238E27FC236}">
                <a16:creationId xmlns:a16="http://schemas.microsoft.com/office/drawing/2014/main" id="{AAD4177C-02B5-45BA-991D-1532FDA391F8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>
            <a:off x="3542912" y="4651432"/>
            <a:ext cx="2437363" cy="14401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73E0F9-9372-456A-9F8F-043EEEE404D5}"/>
              </a:ext>
            </a:extLst>
          </p:cNvPr>
          <p:cNvSpPr txBox="1"/>
          <p:nvPr/>
        </p:nvSpPr>
        <p:spPr>
          <a:xfrm>
            <a:off x="516674" y="476926"/>
            <a:ext cx="944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Coordinate reference system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2CA28A-C741-4EBD-9874-0F96881C0860}"/>
              </a:ext>
            </a:extLst>
          </p:cNvPr>
          <p:cNvSpPr txBox="1"/>
          <p:nvPr/>
        </p:nvSpPr>
        <p:spPr>
          <a:xfrm>
            <a:off x="911226" y="1844279"/>
            <a:ext cx="5765346" cy="104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EPSG: European Petroleum Survey Group</a:t>
            </a:r>
          </a:p>
          <a:p>
            <a:pPr>
              <a:lnSpc>
                <a:spcPct val="150000"/>
              </a:lnSpc>
            </a:pPr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EPSG code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: Code for different </a:t>
            </a:r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CRS</a:t>
            </a:r>
            <a:endParaRPr lang="zh-TW" altLang="en-US" sz="2200" b="1" dirty="0">
              <a:solidFill>
                <a:srgbClr val="C00000"/>
              </a:soli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842C3BC-62E6-40C2-ACFD-3DD8F8FB2803}"/>
              </a:ext>
            </a:extLst>
          </p:cNvPr>
          <p:cNvSpPr txBox="1"/>
          <p:nvPr/>
        </p:nvSpPr>
        <p:spPr>
          <a:xfrm>
            <a:off x="911226" y="3298372"/>
            <a:ext cx="9443114" cy="27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Common </a:t>
            </a:r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EPSG code</a:t>
            </a:r>
            <a:r>
              <a:rPr lang="en-US" altLang="zh-TW" sz="2200" dirty="0"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 and </a:t>
            </a:r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CRS</a:t>
            </a:r>
            <a:r>
              <a:rPr lang="en-US" altLang="zh-TW" sz="2200" dirty="0"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 in Taiwan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3826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: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 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TWD97 TM2 zone 121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 </a:t>
            </a:r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projected coordinate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3824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: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 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TWD97 </a:t>
            </a:r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geographical coordinate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4326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: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 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WGS84 </a:t>
            </a:r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geographical coordinate system</a:t>
            </a:r>
            <a:endParaRPr lang="en-US" altLang="zh-TW" sz="2200" dirty="0"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3857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: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 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Web Mercator </a:t>
            </a:r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projected coordinate system</a:t>
            </a:r>
            <a:endParaRPr lang="en-US" altLang="zh-TW" sz="2200" dirty="0"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413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2E7DDC-BB46-46A4-B64C-B60CB071CD60}"/>
              </a:ext>
            </a:extLst>
          </p:cNvPr>
          <p:cNvSpPr txBox="1"/>
          <p:nvPr/>
        </p:nvSpPr>
        <p:spPr>
          <a:xfrm>
            <a:off x="785846" y="1651379"/>
            <a:ext cx="2421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Geo-processing</a:t>
            </a:r>
            <a:endParaRPr lang="zh-TW" altLang="en-US" sz="2200" b="1" dirty="0">
              <a:solidFill>
                <a:srgbClr val="C00000"/>
              </a:soli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FE8CEBF-DE4F-4B74-8B54-9B5EA69300B4}"/>
              </a:ext>
            </a:extLst>
          </p:cNvPr>
          <p:cNvGrpSpPr/>
          <p:nvPr/>
        </p:nvGrpSpPr>
        <p:grpSpPr>
          <a:xfrm>
            <a:off x="1009913" y="3095901"/>
            <a:ext cx="10026261" cy="1440000"/>
            <a:chOff x="1009913" y="3095901"/>
            <a:chExt cx="10026261" cy="1440000"/>
          </a:xfrm>
        </p:grpSpPr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3C4429F1-42A9-40B1-88F0-73261925B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913" y="3095901"/>
              <a:ext cx="1858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A59BA8F0-36CF-47C5-A1EB-46FE12E07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215" y="3095901"/>
              <a:ext cx="1312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06BC0D9-E51D-4C0B-A0D5-1ACC855F7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75" t="16299" r="16852" b="14289"/>
            <a:stretch/>
          </p:blipFill>
          <p:spPr>
            <a:xfrm>
              <a:off x="5490517" y="3095901"/>
              <a:ext cx="1355052" cy="1440000"/>
            </a:xfrm>
            <a:prstGeom prst="rect">
              <a:avLst/>
            </a:prstGeom>
          </p:spPr>
        </p:pic>
        <p:pic>
          <p:nvPicPr>
            <p:cNvPr id="1036" name="Picture 12" descr="undefined">
              <a:extLst>
                <a:ext uri="{FF2B5EF4-FFF2-40B4-BE49-F238E27FC236}">
                  <a16:creationId xmlns:a16="http://schemas.microsoft.com/office/drawing/2014/main" id="{D62E5574-5F86-4DD4-92FF-4C09E3637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871" y="3095901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Open Geo-spatial | rohanfisher">
              <a:extLst>
                <a:ext uri="{FF2B5EF4-FFF2-40B4-BE49-F238E27FC236}">
                  <a16:creationId xmlns:a16="http://schemas.microsoft.com/office/drawing/2014/main" id="{5475CCA6-748F-4892-8819-9790F67DC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6174" y="3095901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EFB2D2EE-9EF6-40D2-AE4E-0FC50E975ECD}"/>
              </a:ext>
            </a:extLst>
          </p:cNvPr>
          <p:cNvCxnSpPr>
            <a:cxnSpLocks/>
          </p:cNvCxnSpPr>
          <p:nvPr/>
        </p:nvCxnSpPr>
        <p:spPr>
          <a:xfrm rot="5400000">
            <a:off x="3196147" y="902805"/>
            <a:ext cx="994585" cy="971550"/>
          </a:xfrm>
          <a:prstGeom prst="curved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67C14766-4CA1-4470-9A6C-FEDFAE991F21}"/>
              </a:ext>
            </a:extLst>
          </p:cNvPr>
          <p:cNvGrpSpPr/>
          <p:nvPr/>
        </p:nvGrpSpPr>
        <p:grpSpPr>
          <a:xfrm>
            <a:off x="1313643" y="4784723"/>
            <a:ext cx="9741122" cy="369332"/>
            <a:chOff x="1313643" y="4784723"/>
            <a:chExt cx="9741122" cy="369332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7AE1171-5F6D-4404-A35B-7EAAC0F6FB6D}"/>
                </a:ext>
              </a:extLst>
            </p:cNvPr>
            <p:cNvSpPr txBox="1"/>
            <p:nvPr/>
          </p:nvSpPr>
          <p:spPr>
            <a:xfrm>
              <a:off x="1313643" y="4784723"/>
              <a:ext cx="147718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R Language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E2B1BD0-D49C-461C-A013-2EDEE59F0B46}"/>
                </a:ext>
              </a:extLst>
            </p:cNvPr>
            <p:cNvSpPr txBox="1"/>
            <p:nvPr/>
          </p:nvSpPr>
          <p:spPr>
            <a:xfrm>
              <a:off x="3440624" y="4784723"/>
              <a:ext cx="147718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Python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297056D-5EA5-4A4F-AAE8-A9FD8A1CC5F0}"/>
                </a:ext>
              </a:extLst>
            </p:cNvPr>
            <p:cNvSpPr txBox="1"/>
            <p:nvPr/>
          </p:nvSpPr>
          <p:spPr>
            <a:xfrm>
              <a:off x="5429452" y="4784723"/>
              <a:ext cx="147718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QGIS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2C6D2E1-DD9A-4F8B-BCC9-CB42E05A266F}"/>
                </a:ext>
              </a:extLst>
            </p:cNvPr>
            <p:cNvSpPr txBox="1"/>
            <p:nvPr/>
          </p:nvSpPr>
          <p:spPr>
            <a:xfrm>
              <a:off x="7482280" y="4784723"/>
              <a:ext cx="147718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ArcGIS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222B90D-08E4-4899-843C-A65C1C42728A}"/>
                </a:ext>
              </a:extLst>
            </p:cNvPr>
            <p:cNvSpPr txBox="1"/>
            <p:nvPr/>
          </p:nvSpPr>
          <p:spPr>
            <a:xfrm>
              <a:off x="9577583" y="4784723"/>
              <a:ext cx="147718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SAGA GIS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A817B3-9A58-4C87-9E87-5940303B71F4}"/>
              </a:ext>
            </a:extLst>
          </p:cNvPr>
          <p:cNvSpPr txBox="1"/>
          <p:nvPr/>
        </p:nvSpPr>
        <p:spPr>
          <a:xfrm>
            <a:off x="1494865" y="307123"/>
            <a:ext cx="9202270" cy="41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A framework for 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gathering, managing, analyzing, and visualizing 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spatial and geographic data.</a:t>
            </a:r>
            <a:endParaRPr lang="zh-TW" alt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234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07EF5E4-9998-44B8-AD7A-E55FC85B5A91}"/>
              </a:ext>
            </a:extLst>
          </p:cNvPr>
          <p:cNvSpPr txBox="1"/>
          <p:nvPr/>
        </p:nvSpPr>
        <p:spPr>
          <a:xfrm>
            <a:off x="797859" y="1320572"/>
            <a:ext cx="105962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GIS</a:t>
            </a:r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：</a:t>
            </a:r>
            <a:br>
              <a:rPr lang="en-US" altLang="zh-TW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</a:br>
            <a:r>
              <a:rPr lang="zh-TW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　</a:t>
            </a:r>
            <a:r>
              <a:rPr lang="en-US" altLang="zh-TW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Geographic Information System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6BA02E-153D-49E1-B35B-9E3D74357FF2}"/>
              </a:ext>
            </a:extLst>
          </p:cNvPr>
          <p:cNvSpPr txBox="1"/>
          <p:nvPr/>
        </p:nvSpPr>
        <p:spPr>
          <a:xfrm>
            <a:off x="1488141" y="3292371"/>
            <a:ext cx="9628094" cy="1135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A framework for gathering, managing, analyzing, and visualizing spatial and geographic data.</a:t>
            </a:r>
            <a:endParaRPr lang="zh-TW" altLang="en-US" sz="2400" i="1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70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4BBBBADC-8CEC-4353-962A-2BEDCA4BA115}"/>
              </a:ext>
            </a:extLst>
          </p:cNvPr>
          <p:cNvSpPr/>
          <p:nvPr/>
        </p:nvSpPr>
        <p:spPr>
          <a:xfrm>
            <a:off x="6530491" y="2559339"/>
            <a:ext cx="1812064" cy="181206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8C172E1-8CF8-4A43-B3DC-36AF8D8F2873}"/>
              </a:ext>
            </a:extLst>
          </p:cNvPr>
          <p:cNvSpPr/>
          <p:nvPr/>
        </p:nvSpPr>
        <p:spPr>
          <a:xfrm>
            <a:off x="5436797" y="3425216"/>
            <a:ext cx="762001" cy="160837"/>
          </a:xfrm>
          <a:prstGeom prst="rightArrow">
            <a:avLst>
              <a:gd name="adj1" fmla="val 50000"/>
              <a:gd name="adj2" fmla="val 8532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99703E1-EE86-4266-932D-89F30B33C339}"/>
              </a:ext>
            </a:extLst>
          </p:cNvPr>
          <p:cNvSpPr/>
          <p:nvPr/>
        </p:nvSpPr>
        <p:spPr>
          <a:xfrm>
            <a:off x="8674248" y="3465371"/>
            <a:ext cx="762001" cy="160837"/>
          </a:xfrm>
          <a:prstGeom prst="rightArrow">
            <a:avLst>
              <a:gd name="adj1" fmla="val 50000"/>
              <a:gd name="adj2" fmla="val 8532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B8DFB2-A81B-424F-8670-095DD8187390}"/>
              </a:ext>
            </a:extLst>
          </p:cNvPr>
          <p:cNvSpPr txBox="1"/>
          <p:nvPr/>
        </p:nvSpPr>
        <p:spPr>
          <a:xfrm>
            <a:off x="9741047" y="3222623"/>
            <a:ext cx="13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Visualize &amp; Analyze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D58F238-B981-450C-B0B5-654E74C2191B}"/>
              </a:ext>
            </a:extLst>
          </p:cNvPr>
          <p:cNvGrpSpPr/>
          <p:nvPr/>
        </p:nvGrpSpPr>
        <p:grpSpPr>
          <a:xfrm>
            <a:off x="806529" y="2331690"/>
            <a:ext cx="4298575" cy="2194619"/>
            <a:chOff x="170332" y="2331690"/>
            <a:chExt cx="4298575" cy="2194619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36218FB-BCC4-49AD-9B4F-E9FDFD5848AB}"/>
                </a:ext>
              </a:extLst>
            </p:cNvPr>
            <p:cNvGrpSpPr/>
            <p:nvPr/>
          </p:nvGrpSpPr>
          <p:grpSpPr>
            <a:xfrm>
              <a:off x="1698815" y="2331690"/>
              <a:ext cx="2770092" cy="2194619"/>
              <a:chOff x="914402" y="2360306"/>
              <a:chExt cx="3729318" cy="2954571"/>
            </a:xfrm>
          </p:grpSpPr>
          <p:sp>
            <p:nvSpPr>
              <p:cNvPr id="4" name="平行四邊形 3">
                <a:extLst>
                  <a:ext uri="{FF2B5EF4-FFF2-40B4-BE49-F238E27FC236}">
                    <a16:creationId xmlns:a16="http://schemas.microsoft.com/office/drawing/2014/main" id="{D56B60B8-0285-4371-B015-3EC32C455EC4}"/>
                  </a:ext>
                </a:extLst>
              </p:cNvPr>
              <p:cNvSpPr/>
              <p:nvPr/>
            </p:nvSpPr>
            <p:spPr>
              <a:xfrm>
                <a:off x="914402" y="2360306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平行四邊形 7">
                <a:extLst>
                  <a:ext uri="{FF2B5EF4-FFF2-40B4-BE49-F238E27FC236}">
                    <a16:creationId xmlns:a16="http://schemas.microsoft.com/office/drawing/2014/main" id="{B6BDFF36-3243-47F0-8F7C-3F42526AF0F8}"/>
                  </a:ext>
                </a:extLst>
              </p:cNvPr>
              <p:cNvSpPr/>
              <p:nvPr/>
            </p:nvSpPr>
            <p:spPr>
              <a:xfrm>
                <a:off x="914402" y="3195751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平行四邊形 8">
                <a:extLst>
                  <a:ext uri="{FF2B5EF4-FFF2-40B4-BE49-F238E27FC236}">
                    <a16:creationId xmlns:a16="http://schemas.microsoft.com/office/drawing/2014/main" id="{1C560BF3-4A0E-4D45-9E43-1B463A1AFC3E}"/>
                  </a:ext>
                </a:extLst>
              </p:cNvPr>
              <p:cNvSpPr/>
              <p:nvPr/>
            </p:nvSpPr>
            <p:spPr>
              <a:xfrm>
                <a:off x="914402" y="4031196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平行四邊形 9">
                <a:extLst>
                  <a:ext uri="{FF2B5EF4-FFF2-40B4-BE49-F238E27FC236}">
                    <a16:creationId xmlns:a16="http://schemas.microsoft.com/office/drawing/2014/main" id="{3B57AB62-693C-437A-865D-57672E860E48}"/>
                  </a:ext>
                </a:extLst>
              </p:cNvPr>
              <p:cNvSpPr/>
              <p:nvPr/>
            </p:nvSpPr>
            <p:spPr>
              <a:xfrm>
                <a:off x="914402" y="4866642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B3BA3A0-C003-4345-A5D5-B1CFC28CCEE9}"/>
                </a:ext>
              </a:extLst>
            </p:cNvPr>
            <p:cNvSpPr txBox="1"/>
            <p:nvPr/>
          </p:nvSpPr>
          <p:spPr>
            <a:xfrm>
              <a:off x="170332" y="3327569"/>
              <a:ext cx="102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Layers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  <p:sp>
          <p:nvSpPr>
            <p:cNvPr id="21" name="左大括弧 20">
              <a:extLst>
                <a:ext uri="{FF2B5EF4-FFF2-40B4-BE49-F238E27FC236}">
                  <a16:creationId xmlns:a16="http://schemas.microsoft.com/office/drawing/2014/main" id="{69A19FAC-4D31-4B81-8D0E-06FE5FBBAC07}"/>
                </a:ext>
              </a:extLst>
            </p:cNvPr>
            <p:cNvSpPr/>
            <p:nvPr/>
          </p:nvSpPr>
          <p:spPr>
            <a:xfrm>
              <a:off x="1191714" y="2498161"/>
              <a:ext cx="251011" cy="2028148"/>
            </a:xfrm>
            <a:prstGeom prst="leftBrace">
              <a:avLst>
                <a:gd name="adj1" fmla="val 55668"/>
                <a:gd name="adj2" fmla="val 5000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4F820E-3C89-4BE8-96B7-FD876452125B}"/>
              </a:ext>
            </a:extLst>
          </p:cNvPr>
          <p:cNvSpPr txBox="1"/>
          <p:nvPr/>
        </p:nvSpPr>
        <p:spPr>
          <a:xfrm>
            <a:off x="2696287" y="4797122"/>
            <a:ext cx="204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Geo-information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226914-A51B-4156-9513-49DFA5B34229}"/>
              </a:ext>
            </a:extLst>
          </p:cNvPr>
          <p:cNvSpPr txBox="1"/>
          <p:nvPr/>
        </p:nvSpPr>
        <p:spPr>
          <a:xfrm>
            <a:off x="1481364" y="307123"/>
            <a:ext cx="9229273" cy="41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A 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framework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 for gathering, managing, analyzing, and 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visualizing spatial and geographic data.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469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DD58F238-B981-450C-B0B5-654E74C2191B}"/>
              </a:ext>
            </a:extLst>
          </p:cNvPr>
          <p:cNvGrpSpPr/>
          <p:nvPr/>
        </p:nvGrpSpPr>
        <p:grpSpPr>
          <a:xfrm>
            <a:off x="582390" y="2638194"/>
            <a:ext cx="5629567" cy="2874151"/>
            <a:chOff x="170332" y="2331690"/>
            <a:chExt cx="4298575" cy="2194619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36218FB-BCC4-49AD-9B4F-E9FDFD5848AB}"/>
                </a:ext>
              </a:extLst>
            </p:cNvPr>
            <p:cNvGrpSpPr/>
            <p:nvPr/>
          </p:nvGrpSpPr>
          <p:grpSpPr>
            <a:xfrm>
              <a:off x="1698815" y="2331690"/>
              <a:ext cx="2770092" cy="2194619"/>
              <a:chOff x="914402" y="2360306"/>
              <a:chExt cx="3729318" cy="2954571"/>
            </a:xfrm>
          </p:grpSpPr>
          <p:sp>
            <p:nvSpPr>
              <p:cNvPr id="4" name="平行四邊形 3">
                <a:extLst>
                  <a:ext uri="{FF2B5EF4-FFF2-40B4-BE49-F238E27FC236}">
                    <a16:creationId xmlns:a16="http://schemas.microsoft.com/office/drawing/2014/main" id="{D56B60B8-0285-4371-B015-3EC32C455EC4}"/>
                  </a:ext>
                </a:extLst>
              </p:cNvPr>
              <p:cNvSpPr/>
              <p:nvPr/>
            </p:nvSpPr>
            <p:spPr>
              <a:xfrm>
                <a:off x="914402" y="2360306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平行四邊形 7">
                <a:extLst>
                  <a:ext uri="{FF2B5EF4-FFF2-40B4-BE49-F238E27FC236}">
                    <a16:creationId xmlns:a16="http://schemas.microsoft.com/office/drawing/2014/main" id="{B6BDFF36-3243-47F0-8F7C-3F42526AF0F8}"/>
                  </a:ext>
                </a:extLst>
              </p:cNvPr>
              <p:cNvSpPr/>
              <p:nvPr/>
            </p:nvSpPr>
            <p:spPr>
              <a:xfrm>
                <a:off x="914402" y="3195751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平行四邊形 8">
                <a:extLst>
                  <a:ext uri="{FF2B5EF4-FFF2-40B4-BE49-F238E27FC236}">
                    <a16:creationId xmlns:a16="http://schemas.microsoft.com/office/drawing/2014/main" id="{1C560BF3-4A0E-4D45-9E43-1B463A1AFC3E}"/>
                  </a:ext>
                </a:extLst>
              </p:cNvPr>
              <p:cNvSpPr/>
              <p:nvPr/>
            </p:nvSpPr>
            <p:spPr>
              <a:xfrm>
                <a:off x="914402" y="4031196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平行四邊形 9">
                <a:extLst>
                  <a:ext uri="{FF2B5EF4-FFF2-40B4-BE49-F238E27FC236}">
                    <a16:creationId xmlns:a16="http://schemas.microsoft.com/office/drawing/2014/main" id="{3B57AB62-693C-437A-865D-57672E860E48}"/>
                  </a:ext>
                </a:extLst>
              </p:cNvPr>
              <p:cNvSpPr/>
              <p:nvPr/>
            </p:nvSpPr>
            <p:spPr>
              <a:xfrm>
                <a:off x="914402" y="4866642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B3BA3A0-C003-4345-A5D5-B1CFC28CCEE9}"/>
                </a:ext>
              </a:extLst>
            </p:cNvPr>
            <p:cNvSpPr txBox="1"/>
            <p:nvPr/>
          </p:nvSpPr>
          <p:spPr>
            <a:xfrm>
              <a:off x="170332" y="3327569"/>
              <a:ext cx="102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Layers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  <p:sp>
          <p:nvSpPr>
            <p:cNvPr id="21" name="左大括弧 20">
              <a:extLst>
                <a:ext uri="{FF2B5EF4-FFF2-40B4-BE49-F238E27FC236}">
                  <a16:creationId xmlns:a16="http://schemas.microsoft.com/office/drawing/2014/main" id="{69A19FAC-4D31-4B81-8D0E-06FE5FBBAC07}"/>
                </a:ext>
              </a:extLst>
            </p:cNvPr>
            <p:cNvSpPr/>
            <p:nvPr/>
          </p:nvSpPr>
          <p:spPr>
            <a:xfrm>
              <a:off x="1191714" y="2498161"/>
              <a:ext cx="251011" cy="2028148"/>
            </a:xfrm>
            <a:prstGeom prst="leftBrace">
              <a:avLst>
                <a:gd name="adj1" fmla="val 55668"/>
                <a:gd name="adj2" fmla="val 5000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箭號: 圓形 4">
            <a:extLst>
              <a:ext uri="{FF2B5EF4-FFF2-40B4-BE49-F238E27FC236}">
                <a16:creationId xmlns:a16="http://schemas.microsoft.com/office/drawing/2014/main" id="{93988E69-1FAF-4E8D-9A7A-5801A23FDF62}"/>
              </a:ext>
            </a:extLst>
          </p:cNvPr>
          <p:cNvSpPr/>
          <p:nvPr/>
        </p:nvSpPr>
        <p:spPr>
          <a:xfrm>
            <a:off x="4979310" y="1560810"/>
            <a:ext cx="2465294" cy="2590800"/>
          </a:xfrm>
          <a:prstGeom prst="circularArrow">
            <a:avLst>
              <a:gd name="adj1" fmla="val 8540"/>
              <a:gd name="adj2" fmla="val 1142319"/>
              <a:gd name="adj3" fmla="val 20294198"/>
              <a:gd name="adj4" fmla="val 10892499"/>
              <a:gd name="adj5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EF377D-96AE-4CA8-A4E5-175BCCBA9D5C}"/>
              </a:ext>
            </a:extLst>
          </p:cNvPr>
          <p:cNvSpPr txBox="1"/>
          <p:nvPr/>
        </p:nvSpPr>
        <p:spPr>
          <a:xfrm>
            <a:off x="6738177" y="2736032"/>
            <a:ext cx="1966861" cy="11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Vector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Raster data</a:t>
            </a:r>
          </a:p>
        </p:txBody>
      </p:sp>
      <p:sp>
        <p:nvSpPr>
          <p:cNvPr id="3" name="加號 2">
            <a:extLst>
              <a:ext uri="{FF2B5EF4-FFF2-40B4-BE49-F238E27FC236}">
                <a16:creationId xmlns:a16="http://schemas.microsoft.com/office/drawing/2014/main" id="{14E93CBE-5354-4638-8A19-0B18464D19B3}"/>
              </a:ext>
            </a:extLst>
          </p:cNvPr>
          <p:cNvSpPr/>
          <p:nvPr/>
        </p:nvSpPr>
        <p:spPr>
          <a:xfrm>
            <a:off x="8540671" y="3286532"/>
            <a:ext cx="328733" cy="328733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AD9427-FEA5-4121-B183-53EBFF5248B1}"/>
              </a:ext>
            </a:extLst>
          </p:cNvPr>
          <p:cNvSpPr txBox="1"/>
          <p:nvPr/>
        </p:nvSpPr>
        <p:spPr>
          <a:xfrm>
            <a:off x="8998978" y="2989233"/>
            <a:ext cx="2260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Coordinate reference system (CRS)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DC065EA-4225-47F1-9858-0EC190A8C980}"/>
              </a:ext>
            </a:extLst>
          </p:cNvPr>
          <p:cNvSpPr txBox="1"/>
          <p:nvPr/>
        </p:nvSpPr>
        <p:spPr>
          <a:xfrm>
            <a:off x="1481364" y="307123"/>
            <a:ext cx="9229273" cy="41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A framework for gathering, managing, analyzing, and visualizing 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spatial and geographic data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.</a:t>
            </a:r>
            <a:endParaRPr lang="zh-TW" alt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67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93C9665-DE42-437E-B451-EF732D75EE34}"/>
              </a:ext>
            </a:extLst>
          </p:cNvPr>
          <p:cNvSpPr txBox="1"/>
          <p:nvPr/>
        </p:nvSpPr>
        <p:spPr>
          <a:xfrm>
            <a:off x="3048000" y="3244334"/>
            <a:ext cx="143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effectLst/>
                <a:latin typeface="Noto Sans TC" panose="020B0200000000000000" pitchFamily="34" charset="-120"/>
                <a:ea typeface="Noto Sans TC" panose="020B0200000000000000" pitchFamily="34" charset="-120"/>
              </a:rPr>
              <a:t> 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57BE93-DDDB-4440-B970-A438CEA44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62734"/>
              </p:ext>
            </p:extLst>
          </p:nvPr>
        </p:nvGraphicFramePr>
        <p:xfrm>
          <a:off x="929052" y="1825560"/>
          <a:ext cx="7409331" cy="4304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990">
                  <a:extLst>
                    <a:ext uri="{9D8B030D-6E8A-4147-A177-3AD203B41FA5}">
                      <a16:colId xmlns:a16="http://schemas.microsoft.com/office/drawing/2014/main" val="2480306118"/>
                    </a:ext>
                  </a:extLst>
                </a:gridCol>
                <a:gridCol w="4993341">
                  <a:extLst>
                    <a:ext uri="{9D8B030D-6E8A-4147-A177-3AD203B41FA5}">
                      <a16:colId xmlns:a16="http://schemas.microsoft.com/office/drawing/2014/main" val="1456367514"/>
                    </a:ext>
                  </a:extLst>
                </a:gridCol>
              </a:tblGrid>
              <a:tr h="53746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b="1" dirty="0">
                          <a:solidFill>
                            <a:srgbClr val="C00000"/>
                          </a:solidFill>
                          <a:latin typeface="Noto Sans TC" panose="020B0200000000000000" pitchFamily="34" charset="-120"/>
                          <a:ea typeface="Noto Sans TC" panose="020B0200000000000000" pitchFamily="34" charset="-120"/>
                        </a:rPr>
                        <a:t>Feature</a:t>
                      </a:r>
                      <a:endParaRPr lang="zh-TW" altLang="en-US" sz="2200" b="1" dirty="0">
                        <a:solidFill>
                          <a:srgbClr val="C00000"/>
                        </a:solidFill>
                        <a:latin typeface="Noto Sans TC" panose="020B0200000000000000" pitchFamily="34" charset="-120"/>
                        <a:ea typeface="Noto Sans TC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Example and</a:t>
                      </a:r>
                      <a:r>
                        <a:rPr lang="en-US" altLang="zh-TW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" panose="020B0200000000000000" pitchFamily="34" charset="-120"/>
                          <a:ea typeface="Noto Sans TC" panose="020B0200000000000000" pitchFamily="34" charset="-120"/>
                        </a:rPr>
                        <a:t> </a:t>
                      </a:r>
                      <a:r>
                        <a:rPr lang="en-US" altLang="zh-TW" sz="2200" b="1" dirty="0">
                          <a:solidFill>
                            <a:srgbClr val="C00000"/>
                          </a:solidFill>
                          <a:latin typeface="Noto Sans TC" panose="020B0200000000000000" pitchFamily="34" charset="-120"/>
                          <a:ea typeface="Noto Sans TC" panose="020B0200000000000000" pitchFamily="34" charset="-120"/>
                        </a:rPr>
                        <a:t>Attribute</a:t>
                      </a:r>
                      <a:endParaRPr lang="zh-TW" altLang="en-US" sz="2200" b="1" dirty="0">
                        <a:solidFill>
                          <a:srgbClr val="C00000"/>
                        </a:solidFill>
                        <a:latin typeface="Noto Sans TC" panose="020B0200000000000000" pitchFamily="34" charset="-120"/>
                        <a:ea typeface="Noto Sans TC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041999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Point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Vegetation plot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Elevation of the plot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691110"/>
                  </a:ext>
                </a:extLst>
              </a:tr>
              <a:tr h="54195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Line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Transect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Length of the transect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798713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Polygon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Watershed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Area of the watershed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51044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Multipoint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Vegetation plots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Elevation of each plot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8139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Multiline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Transects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Length of each transect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88387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Multipolygon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Watersheds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Area of each watershed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96416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Geometrycollection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Collection of abovementioned features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25209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4BE8B30-32A6-4E1A-AEF6-E774C4581732}"/>
              </a:ext>
            </a:extLst>
          </p:cNvPr>
          <p:cNvSpPr txBox="1"/>
          <p:nvPr/>
        </p:nvSpPr>
        <p:spPr>
          <a:xfrm>
            <a:off x="516674" y="476926"/>
            <a:ext cx="380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Vector Data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66CABF3-2398-490C-A9F0-14C78665AB75}"/>
              </a:ext>
            </a:extLst>
          </p:cNvPr>
          <p:cNvGrpSpPr/>
          <p:nvPr/>
        </p:nvGrpSpPr>
        <p:grpSpPr>
          <a:xfrm>
            <a:off x="8830237" y="2508464"/>
            <a:ext cx="2868706" cy="3279087"/>
            <a:chOff x="8973672" y="2543320"/>
            <a:chExt cx="2868706" cy="327908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69411331-E1B1-46EB-ACB0-A0EC7D926205}"/>
                </a:ext>
              </a:extLst>
            </p:cNvPr>
            <p:cNvGrpSpPr/>
            <p:nvPr/>
          </p:nvGrpSpPr>
          <p:grpSpPr>
            <a:xfrm>
              <a:off x="8973672" y="2543320"/>
              <a:ext cx="2868706" cy="2868706"/>
              <a:chOff x="8561294" y="2543320"/>
              <a:chExt cx="2868706" cy="2868706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2463BDE-F6A7-42CE-A975-0F900557EAAD}"/>
                  </a:ext>
                </a:extLst>
              </p:cNvPr>
              <p:cNvSpPr/>
              <p:nvPr/>
            </p:nvSpPr>
            <p:spPr>
              <a:xfrm>
                <a:off x="8561294" y="2543320"/>
                <a:ext cx="2868706" cy="28687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01441AC8-A190-40BA-A950-DF3048A7F8A4}"/>
                  </a:ext>
                </a:extLst>
              </p:cNvPr>
              <p:cNvSpPr/>
              <p:nvPr/>
            </p:nvSpPr>
            <p:spPr>
              <a:xfrm>
                <a:off x="8982635" y="2976282"/>
                <a:ext cx="72000" cy="7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104C6BB-A358-4D73-8A60-904829435CFF}"/>
                  </a:ext>
                </a:extLst>
              </p:cNvPr>
              <p:cNvSpPr/>
              <p:nvPr/>
            </p:nvSpPr>
            <p:spPr>
              <a:xfrm>
                <a:off x="10623176" y="3258670"/>
                <a:ext cx="72000" cy="7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A3C6362D-0877-4B67-9430-70021221F9F5}"/>
                  </a:ext>
                </a:extLst>
              </p:cNvPr>
              <p:cNvCxnSpPr/>
              <p:nvPr/>
            </p:nvCxnSpPr>
            <p:spPr>
              <a:xfrm flipH="1">
                <a:off x="8911806" y="3511953"/>
                <a:ext cx="931440" cy="93144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F3AB16CF-0D7E-4DAC-BF1B-6DDD857EA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77217" y="3922334"/>
                <a:ext cx="474241" cy="110678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1D68713F-2A5F-49D8-AFC3-12AADEECF4A0}"/>
                  </a:ext>
                </a:extLst>
              </p:cNvPr>
              <p:cNvSpPr/>
              <p:nvPr/>
            </p:nvSpPr>
            <p:spPr>
              <a:xfrm>
                <a:off x="9369006" y="4505482"/>
                <a:ext cx="591670" cy="564777"/>
              </a:xfrm>
              <a:custGeom>
                <a:avLst/>
                <a:gdLst>
                  <a:gd name="connsiteX0" fmla="*/ 233082 w 591670"/>
                  <a:gd name="connsiteY0" fmla="*/ 0 h 564777"/>
                  <a:gd name="connsiteX1" fmla="*/ 0 w 591670"/>
                  <a:gd name="connsiteY1" fmla="*/ 519953 h 564777"/>
                  <a:gd name="connsiteX2" fmla="*/ 421341 w 591670"/>
                  <a:gd name="connsiteY2" fmla="*/ 564777 h 564777"/>
                  <a:gd name="connsiteX3" fmla="*/ 591670 w 591670"/>
                  <a:gd name="connsiteY3" fmla="*/ 116541 h 564777"/>
                  <a:gd name="connsiteX4" fmla="*/ 233082 w 591670"/>
                  <a:gd name="connsiteY4" fmla="*/ 0 h 56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70" h="564777">
                    <a:moveTo>
                      <a:pt x="233082" y="0"/>
                    </a:moveTo>
                    <a:lnTo>
                      <a:pt x="0" y="519953"/>
                    </a:lnTo>
                    <a:lnTo>
                      <a:pt x="421341" y="564777"/>
                    </a:lnTo>
                    <a:lnTo>
                      <a:pt x="591670" y="116541"/>
                    </a:lnTo>
                    <a:lnTo>
                      <a:pt x="233082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90B17D98-1EFB-4812-9BC1-AF071D945364}"/>
                  </a:ext>
                </a:extLst>
              </p:cNvPr>
              <p:cNvSpPr/>
              <p:nvPr/>
            </p:nvSpPr>
            <p:spPr>
              <a:xfrm>
                <a:off x="10461812" y="4599613"/>
                <a:ext cx="663388" cy="376517"/>
              </a:xfrm>
              <a:custGeom>
                <a:avLst/>
                <a:gdLst>
                  <a:gd name="connsiteX0" fmla="*/ 591671 w 663388"/>
                  <a:gd name="connsiteY0" fmla="*/ 0 h 376517"/>
                  <a:gd name="connsiteX1" fmla="*/ 0 w 663388"/>
                  <a:gd name="connsiteY1" fmla="*/ 125506 h 376517"/>
                  <a:gd name="connsiteX2" fmla="*/ 340659 w 663388"/>
                  <a:gd name="connsiteY2" fmla="*/ 376517 h 376517"/>
                  <a:gd name="connsiteX3" fmla="*/ 663388 w 663388"/>
                  <a:gd name="connsiteY3" fmla="*/ 277906 h 376517"/>
                  <a:gd name="connsiteX4" fmla="*/ 403412 w 663388"/>
                  <a:gd name="connsiteY4" fmla="*/ 197223 h 376517"/>
                  <a:gd name="connsiteX5" fmla="*/ 591671 w 663388"/>
                  <a:gd name="connsiteY5" fmla="*/ 0 h 376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3388" h="376517">
                    <a:moveTo>
                      <a:pt x="591671" y="0"/>
                    </a:moveTo>
                    <a:lnTo>
                      <a:pt x="0" y="125506"/>
                    </a:lnTo>
                    <a:lnTo>
                      <a:pt x="340659" y="376517"/>
                    </a:lnTo>
                    <a:lnTo>
                      <a:pt x="663388" y="277906"/>
                    </a:lnTo>
                    <a:lnTo>
                      <a:pt x="403412" y="197223"/>
                    </a:lnTo>
                    <a:lnTo>
                      <a:pt x="591671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D2FC89F-34A4-4012-BD4F-D1AAD760E0A0}"/>
                </a:ext>
              </a:extLst>
            </p:cNvPr>
            <p:cNvSpPr txBox="1"/>
            <p:nvPr/>
          </p:nvSpPr>
          <p:spPr>
            <a:xfrm>
              <a:off x="9806483" y="5453075"/>
              <a:ext cx="13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(per layer)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76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93C9665-DE42-437E-B451-EF732D75EE34}"/>
              </a:ext>
            </a:extLst>
          </p:cNvPr>
          <p:cNvSpPr txBox="1"/>
          <p:nvPr/>
        </p:nvSpPr>
        <p:spPr>
          <a:xfrm>
            <a:off x="3048000" y="3244334"/>
            <a:ext cx="143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effectLst/>
                <a:latin typeface="Noto Sans TC" panose="020B0200000000000000" pitchFamily="34" charset="-120"/>
                <a:ea typeface="Noto Sans TC" panose="020B0200000000000000" pitchFamily="34" charset="-120"/>
              </a:rPr>
              <a:t> 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57BE93-DDDB-4440-B970-A438CEA44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96091"/>
              </p:ext>
            </p:extLst>
          </p:nvPr>
        </p:nvGraphicFramePr>
        <p:xfrm>
          <a:off x="921119" y="1825560"/>
          <a:ext cx="8339420" cy="269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9268">
                  <a:extLst>
                    <a:ext uri="{9D8B030D-6E8A-4147-A177-3AD203B41FA5}">
                      <a16:colId xmlns:a16="http://schemas.microsoft.com/office/drawing/2014/main" val="2480306118"/>
                    </a:ext>
                  </a:extLst>
                </a:gridCol>
                <a:gridCol w="5620152">
                  <a:extLst>
                    <a:ext uri="{9D8B030D-6E8A-4147-A177-3AD203B41FA5}">
                      <a16:colId xmlns:a16="http://schemas.microsoft.com/office/drawing/2014/main" val="1456367514"/>
                    </a:ext>
                  </a:extLst>
                </a:gridCol>
              </a:tblGrid>
              <a:tr h="53746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File type</a:t>
                      </a:r>
                      <a:endParaRPr lang="zh-TW" alt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Content</a:t>
                      </a:r>
                      <a:endParaRPr lang="zh-TW" alt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041999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*.shp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Geometric data (shape and location of feature)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691110"/>
                  </a:ext>
                </a:extLst>
              </a:tr>
              <a:tr h="54195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*.</a:t>
                      </a:r>
                      <a:r>
                        <a:rPr lang="en-US" altLang="zh-TW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shx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Index to features in *.shp 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798713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*.</a:t>
                      </a:r>
                      <a:r>
                        <a:rPr lang="en-US" altLang="zh-TW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dbf</a:t>
                      </a:r>
                      <a:endParaRPr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Attributes of features in *.shp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51044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*.</a:t>
                      </a:r>
                      <a:r>
                        <a:rPr lang="en-US" altLang="zh-TW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prj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C00000"/>
                          </a:solidFill>
                          <a:latin typeface="Noto Sans TC" panose="020B0200000000000000" pitchFamily="34" charset="-120"/>
                          <a:ea typeface="Noto Sans TC" panose="020B0200000000000000" pitchFamily="34" charset="-120"/>
                        </a:rPr>
                        <a:t>Coordinate reference system (CRS)</a:t>
                      </a:r>
                      <a:r>
                        <a:rPr lang="en-US" altLang="zh-TW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" panose="020B0200000000000000" pitchFamily="34" charset="-120"/>
                          <a:ea typeface="Noto Sans TC" panose="020B0200000000000000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of *.shp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813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4BE8B30-32A6-4E1A-AEF6-E774C4581732}"/>
              </a:ext>
            </a:extLst>
          </p:cNvPr>
          <p:cNvSpPr txBox="1"/>
          <p:nvPr/>
        </p:nvSpPr>
        <p:spPr>
          <a:xfrm>
            <a:off x="516674" y="476926"/>
            <a:ext cx="380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Vector Data</a:t>
            </a:r>
          </a:p>
        </p:txBody>
      </p:sp>
    </p:spTree>
    <p:extLst>
      <p:ext uri="{BB962C8B-B14F-4D97-AF65-F5344CB8AC3E}">
        <p14:creationId xmlns:p14="http://schemas.microsoft.com/office/powerpoint/2010/main" val="339487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15D2DB52-A147-412B-91C9-ED403EF5447F}"/>
              </a:ext>
            </a:extLst>
          </p:cNvPr>
          <p:cNvGrpSpPr/>
          <p:nvPr/>
        </p:nvGrpSpPr>
        <p:grpSpPr>
          <a:xfrm>
            <a:off x="582390" y="2638194"/>
            <a:ext cx="5629567" cy="2874151"/>
            <a:chOff x="170332" y="2331690"/>
            <a:chExt cx="4298575" cy="21946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7C8387C-3AD9-4493-BD3D-6D3F6B925515}"/>
                </a:ext>
              </a:extLst>
            </p:cNvPr>
            <p:cNvGrpSpPr/>
            <p:nvPr/>
          </p:nvGrpSpPr>
          <p:grpSpPr>
            <a:xfrm>
              <a:off x="1698815" y="2331690"/>
              <a:ext cx="2770092" cy="2194619"/>
              <a:chOff x="914402" y="2360306"/>
              <a:chExt cx="3729318" cy="2954571"/>
            </a:xfrm>
          </p:grpSpPr>
          <p:sp>
            <p:nvSpPr>
              <p:cNvPr id="18" name="平行四邊形 17">
                <a:extLst>
                  <a:ext uri="{FF2B5EF4-FFF2-40B4-BE49-F238E27FC236}">
                    <a16:creationId xmlns:a16="http://schemas.microsoft.com/office/drawing/2014/main" id="{D566CD3B-0B5F-4F03-B8B6-AB4850D67675}"/>
                  </a:ext>
                </a:extLst>
              </p:cNvPr>
              <p:cNvSpPr/>
              <p:nvPr/>
            </p:nvSpPr>
            <p:spPr>
              <a:xfrm>
                <a:off x="914402" y="2360306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平行四邊形 18">
                <a:extLst>
                  <a:ext uri="{FF2B5EF4-FFF2-40B4-BE49-F238E27FC236}">
                    <a16:creationId xmlns:a16="http://schemas.microsoft.com/office/drawing/2014/main" id="{4CA6739E-F0BD-4664-9F6D-E890F52DFB54}"/>
                  </a:ext>
                </a:extLst>
              </p:cNvPr>
              <p:cNvSpPr/>
              <p:nvPr/>
            </p:nvSpPr>
            <p:spPr>
              <a:xfrm>
                <a:off x="914402" y="3195751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平行四邊形 21">
                <a:extLst>
                  <a:ext uri="{FF2B5EF4-FFF2-40B4-BE49-F238E27FC236}">
                    <a16:creationId xmlns:a16="http://schemas.microsoft.com/office/drawing/2014/main" id="{778EEA8D-7827-43D9-8E9E-FB2345816D36}"/>
                  </a:ext>
                </a:extLst>
              </p:cNvPr>
              <p:cNvSpPr/>
              <p:nvPr/>
            </p:nvSpPr>
            <p:spPr>
              <a:xfrm>
                <a:off x="914402" y="4031196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平行四邊形 23">
                <a:extLst>
                  <a:ext uri="{FF2B5EF4-FFF2-40B4-BE49-F238E27FC236}">
                    <a16:creationId xmlns:a16="http://schemas.microsoft.com/office/drawing/2014/main" id="{6691DA40-2C67-4A74-BCDD-F8D5E2B15197}"/>
                  </a:ext>
                </a:extLst>
              </p:cNvPr>
              <p:cNvSpPr/>
              <p:nvPr/>
            </p:nvSpPr>
            <p:spPr>
              <a:xfrm>
                <a:off x="914402" y="4866642"/>
                <a:ext cx="3729318" cy="448235"/>
              </a:xfrm>
              <a:prstGeom prst="parallelogram">
                <a:avLst>
                  <a:gd name="adj" fmla="val 247000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06E8125-CFD8-424D-8812-02D3A1976A2C}"/>
                </a:ext>
              </a:extLst>
            </p:cNvPr>
            <p:cNvSpPr txBox="1"/>
            <p:nvPr/>
          </p:nvSpPr>
          <p:spPr>
            <a:xfrm>
              <a:off x="170332" y="3327569"/>
              <a:ext cx="102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TC Medium" panose="020B0200000000000000" pitchFamily="34" charset="-120"/>
                  <a:ea typeface="Noto Sans TC Medium" panose="020B0200000000000000" pitchFamily="34" charset="-120"/>
                </a:rPr>
                <a:t>Layers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endParaRPr>
            </a:p>
          </p:txBody>
        </p:sp>
        <p:sp>
          <p:nvSpPr>
            <p:cNvPr id="17" name="左大括弧 16">
              <a:extLst>
                <a:ext uri="{FF2B5EF4-FFF2-40B4-BE49-F238E27FC236}">
                  <a16:creationId xmlns:a16="http://schemas.microsoft.com/office/drawing/2014/main" id="{1D125FB4-64CC-4461-A202-3D43A4C14F63}"/>
                </a:ext>
              </a:extLst>
            </p:cNvPr>
            <p:cNvSpPr/>
            <p:nvPr/>
          </p:nvSpPr>
          <p:spPr>
            <a:xfrm>
              <a:off x="1191714" y="2498161"/>
              <a:ext cx="251011" cy="2028148"/>
            </a:xfrm>
            <a:prstGeom prst="leftBrace">
              <a:avLst>
                <a:gd name="adj1" fmla="val 55668"/>
                <a:gd name="adj2" fmla="val 5000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箭號: 圓形 24">
            <a:extLst>
              <a:ext uri="{FF2B5EF4-FFF2-40B4-BE49-F238E27FC236}">
                <a16:creationId xmlns:a16="http://schemas.microsoft.com/office/drawing/2014/main" id="{1230BAFE-4401-4EE4-9CC8-11B4F8175A3F}"/>
              </a:ext>
            </a:extLst>
          </p:cNvPr>
          <p:cNvSpPr/>
          <p:nvPr/>
        </p:nvSpPr>
        <p:spPr>
          <a:xfrm>
            <a:off x="4979310" y="1560810"/>
            <a:ext cx="2465294" cy="2590800"/>
          </a:xfrm>
          <a:prstGeom prst="circularArrow">
            <a:avLst>
              <a:gd name="adj1" fmla="val 8540"/>
              <a:gd name="adj2" fmla="val 1142319"/>
              <a:gd name="adj3" fmla="val 20294198"/>
              <a:gd name="adj4" fmla="val 10892499"/>
              <a:gd name="adj5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5DE092A-2ABB-4AFE-A9CA-B25790BBC028}"/>
              </a:ext>
            </a:extLst>
          </p:cNvPr>
          <p:cNvSpPr txBox="1"/>
          <p:nvPr/>
        </p:nvSpPr>
        <p:spPr>
          <a:xfrm>
            <a:off x="6738177" y="2736032"/>
            <a:ext cx="1966861" cy="11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Vector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Raster data</a:t>
            </a:r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6BC05C4D-DD57-474A-9CB1-2BC1BCFC9556}"/>
              </a:ext>
            </a:extLst>
          </p:cNvPr>
          <p:cNvSpPr/>
          <p:nvPr/>
        </p:nvSpPr>
        <p:spPr>
          <a:xfrm>
            <a:off x="8540671" y="3286532"/>
            <a:ext cx="328733" cy="328733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F78C4-BA6B-4439-8C4C-2CBCCF3BFE31}"/>
              </a:ext>
            </a:extLst>
          </p:cNvPr>
          <p:cNvSpPr txBox="1"/>
          <p:nvPr/>
        </p:nvSpPr>
        <p:spPr>
          <a:xfrm>
            <a:off x="8998978" y="2989233"/>
            <a:ext cx="2260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Coordinate reference system (CRS)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4C6678-83B8-4589-874C-153939551FAE}"/>
              </a:ext>
            </a:extLst>
          </p:cNvPr>
          <p:cNvSpPr txBox="1"/>
          <p:nvPr/>
        </p:nvSpPr>
        <p:spPr>
          <a:xfrm>
            <a:off x="1481364" y="307123"/>
            <a:ext cx="9229273" cy="41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A framework for gathering, managing, analyzing, and visualizing 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spatial and geographic data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TC Medium" panose="020B0200000000000000" pitchFamily="34" charset="-120"/>
                <a:ea typeface="Noto Sans TC Medium" panose="020B0200000000000000" pitchFamily="34" charset="-120"/>
              </a:rPr>
              <a:t>.</a:t>
            </a:r>
            <a:endParaRPr lang="zh-TW" alt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Noto Sans TC Medium" panose="020B0200000000000000" pitchFamily="34" charset="-120"/>
              <a:ea typeface="Noto Sans TC Medium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713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73E0F9-9372-456A-9F8F-043EEEE404D5}"/>
              </a:ext>
            </a:extLst>
          </p:cNvPr>
          <p:cNvSpPr txBox="1"/>
          <p:nvPr/>
        </p:nvSpPr>
        <p:spPr>
          <a:xfrm>
            <a:off x="516674" y="476926"/>
            <a:ext cx="3902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Raster Data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574A51E-D455-4F2A-803E-340D09E6A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33835"/>
              </p:ext>
            </p:extLst>
          </p:nvPr>
        </p:nvGraphicFramePr>
        <p:xfrm>
          <a:off x="2825368" y="2515724"/>
          <a:ext cx="3597835" cy="344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567">
                  <a:extLst>
                    <a:ext uri="{9D8B030D-6E8A-4147-A177-3AD203B41FA5}">
                      <a16:colId xmlns:a16="http://schemas.microsoft.com/office/drawing/2014/main" val="2617168613"/>
                    </a:ext>
                  </a:extLst>
                </a:gridCol>
                <a:gridCol w="719567">
                  <a:extLst>
                    <a:ext uri="{9D8B030D-6E8A-4147-A177-3AD203B41FA5}">
                      <a16:colId xmlns:a16="http://schemas.microsoft.com/office/drawing/2014/main" val="1387598686"/>
                    </a:ext>
                  </a:extLst>
                </a:gridCol>
                <a:gridCol w="719567">
                  <a:extLst>
                    <a:ext uri="{9D8B030D-6E8A-4147-A177-3AD203B41FA5}">
                      <a16:colId xmlns:a16="http://schemas.microsoft.com/office/drawing/2014/main" val="862925996"/>
                    </a:ext>
                  </a:extLst>
                </a:gridCol>
                <a:gridCol w="719567">
                  <a:extLst>
                    <a:ext uri="{9D8B030D-6E8A-4147-A177-3AD203B41FA5}">
                      <a16:colId xmlns:a16="http://schemas.microsoft.com/office/drawing/2014/main" val="3378012013"/>
                    </a:ext>
                  </a:extLst>
                </a:gridCol>
                <a:gridCol w="719567">
                  <a:extLst>
                    <a:ext uri="{9D8B030D-6E8A-4147-A177-3AD203B41FA5}">
                      <a16:colId xmlns:a16="http://schemas.microsoft.com/office/drawing/2014/main" val="2727958297"/>
                    </a:ext>
                  </a:extLst>
                </a:gridCol>
              </a:tblGrid>
              <a:tr h="6884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977835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753809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539164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57521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946228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634C07-BD48-4D9F-B351-E1DA883C6035}"/>
              </a:ext>
            </a:extLst>
          </p:cNvPr>
          <p:cNvGrpSpPr/>
          <p:nvPr/>
        </p:nvGrpSpPr>
        <p:grpSpPr>
          <a:xfrm>
            <a:off x="5834891" y="1547532"/>
            <a:ext cx="2879695" cy="4410642"/>
            <a:chOff x="3929896" y="1631572"/>
            <a:chExt cx="2879695" cy="4410642"/>
          </a:xfrm>
        </p:grpSpPr>
        <p:sp>
          <p:nvSpPr>
            <p:cNvPr id="5" name="箭號: 圓形 4">
              <a:extLst>
                <a:ext uri="{FF2B5EF4-FFF2-40B4-BE49-F238E27FC236}">
                  <a16:creationId xmlns:a16="http://schemas.microsoft.com/office/drawing/2014/main" id="{F1948DBA-466D-4ABF-87FA-A8DC108B0614}"/>
                </a:ext>
              </a:extLst>
            </p:cNvPr>
            <p:cNvSpPr/>
            <p:nvPr/>
          </p:nvSpPr>
          <p:spPr>
            <a:xfrm>
              <a:off x="3929896" y="1631572"/>
              <a:ext cx="2465294" cy="2590800"/>
            </a:xfrm>
            <a:prstGeom prst="circularArrow">
              <a:avLst>
                <a:gd name="adj1" fmla="val 8540"/>
                <a:gd name="adj2" fmla="val 1142319"/>
                <a:gd name="adj3" fmla="val 20294198"/>
                <a:gd name="adj4" fmla="val 10892499"/>
                <a:gd name="adj5" fmla="val 93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336E187C-6486-41D1-B9CF-44146ED6D44D}"/>
                </a:ext>
              </a:extLst>
            </p:cNvPr>
            <p:cNvGrpSpPr/>
            <p:nvPr/>
          </p:nvGrpSpPr>
          <p:grpSpPr>
            <a:xfrm>
              <a:off x="5382409" y="3266748"/>
              <a:ext cx="1427182" cy="2775466"/>
              <a:chOff x="5267792" y="3097765"/>
              <a:chExt cx="1427182" cy="2775466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140576C-6D76-4892-8A1C-D023C6623EDD}"/>
                  </a:ext>
                </a:extLst>
              </p:cNvPr>
              <p:cNvSpPr txBox="1"/>
              <p:nvPr/>
            </p:nvSpPr>
            <p:spPr>
              <a:xfrm>
                <a:off x="5267792" y="4002699"/>
                <a:ext cx="142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rgbClr val="C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Grid</a:t>
                </a:r>
                <a:r>
                  <a:rPr lang="en-US" altLang="zh-TW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 / </a:t>
                </a:r>
                <a:r>
                  <a:rPr lang="en-US" altLang="zh-TW" b="1" dirty="0">
                    <a:solidFill>
                      <a:srgbClr val="C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pixel</a:t>
                </a:r>
                <a:endParaRPr lang="zh-TW" altLang="en-US" b="1" dirty="0">
                  <a:solidFill>
                    <a:srgbClr val="C00000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A7C93C-C39B-471A-8F1C-60B14689D13E}"/>
                  </a:ext>
                </a:extLst>
              </p:cNvPr>
              <p:cNvSpPr/>
              <p:nvPr/>
            </p:nvSpPr>
            <p:spPr>
              <a:xfrm>
                <a:off x="5621383" y="3097765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7237B9DD-23D1-4523-A505-AE8A67D7D8E1}"/>
                  </a:ext>
                </a:extLst>
              </p:cNvPr>
              <p:cNvSpPr/>
              <p:nvPr/>
            </p:nvSpPr>
            <p:spPr>
              <a:xfrm rot="5400000">
                <a:off x="5600383" y="4857547"/>
                <a:ext cx="762001" cy="160837"/>
              </a:xfrm>
              <a:prstGeom prst="rightArrow">
                <a:avLst>
                  <a:gd name="adj1" fmla="val 50000"/>
                  <a:gd name="adj2" fmla="val 8532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3904C11-9A4D-4189-9606-0EA7D7CFEE59}"/>
                  </a:ext>
                </a:extLst>
              </p:cNvPr>
              <p:cNvSpPr txBox="1"/>
              <p:nvPr/>
            </p:nvSpPr>
            <p:spPr>
              <a:xfrm>
                <a:off x="5267792" y="5503899"/>
                <a:ext cx="142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rgbClr val="C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Attribute</a:t>
                </a:r>
                <a:r>
                  <a:rPr lang="en-US" altLang="zh-TW" sz="1400" b="1" dirty="0">
                    <a:solidFill>
                      <a:srgbClr val="C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(</a:t>
                </a:r>
                <a:r>
                  <a:rPr lang="en-US" altLang="zh-TW" b="1" dirty="0">
                    <a:solidFill>
                      <a:srgbClr val="C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s</a:t>
                </a:r>
                <a:r>
                  <a:rPr lang="en-US" altLang="zh-TW" sz="1400" b="1" dirty="0">
                    <a:solidFill>
                      <a:srgbClr val="C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)</a:t>
                </a:r>
                <a:endParaRPr lang="zh-TW" altLang="en-US" b="1" dirty="0">
                  <a:solidFill>
                    <a:srgbClr val="C00000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7522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73E0F9-9372-456A-9F8F-043EEEE404D5}"/>
              </a:ext>
            </a:extLst>
          </p:cNvPr>
          <p:cNvSpPr txBox="1"/>
          <p:nvPr/>
        </p:nvSpPr>
        <p:spPr>
          <a:xfrm>
            <a:off x="516674" y="476926"/>
            <a:ext cx="3902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</a:rPr>
              <a:t>Raster Data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03781AD-5B39-49EB-BC97-4AD1E740B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3255"/>
              </p:ext>
            </p:extLst>
          </p:nvPr>
        </p:nvGraphicFramePr>
        <p:xfrm>
          <a:off x="911225" y="1814354"/>
          <a:ext cx="9853248" cy="3229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2223">
                  <a:extLst>
                    <a:ext uri="{9D8B030D-6E8A-4147-A177-3AD203B41FA5}">
                      <a16:colId xmlns:a16="http://schemas.microsoft.com/office/drawing/2014/main" val="2480306118"/>
                    </a:ext>
                  </a:extLst>
                </a:gridCol>
                <a:gridCol w="8201025">
                  <a:extLst>
                    <a:ext uri="{9D8B030D-6E8A-4147-A177-3AD203B41FA5}">
                      <a16:colId xmlns:a16="http://schemas.microsoft.com/office/drawing/2014/main" val="1456367514"/>
                    </a:ext>
                  </a:extLst>
                </a:gridCol>
              </a:tblGrid>
              <a:tr h="53746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File type</a:t>
                      </a:r>
                      <a:endParaRPr lang="zh-TW" alt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Example and</a:t>
                      </a:r>
                      <a:r>
                        <a:rPr lang="en-US" altLang="zh-TW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" panose="020B0200000000000000" pitchFamily="34" charset="-120"/>
                          <a:ea typeface="Noto Sans TC" panose="020B0200000000000000" pitchFamily="34" charset="-120"/>
                        </a:rPr>
                        <a:t> </a:t>
                      </a:r>
                      <a:r>
                        <a:rPr lang="en-US" altLang="zh-TW" sz="2200" b="1" dirty="0">
                          <a:solidFill>
                            <a:srgbClr val="C00000"/>
                          </a:solidFill>
                          <a:latin typeface="Noto Sans TC" panose="020B0200000000000000" pitchFamily="34" charset="-120"/>
                          <a:ea typeface="Noto Sans TC" panose="020B0200000000000000" pitchFamily="34" charset="-120"/>
                        </a:rPr>
                        <a:t>Attribute</a:t>
                      </a: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Noto Sans TC" panose="020B0200000000000000" pitchFamily="34" charset="-120"/>
                          <a:ea typeface="Noto Sans TC" panose="020B0200000000000000" pitchFamily="34" charset="-120"/>
                        </a:rPr>
                        <a:t>(</a:t>
                      </a:r>
                      <a:r>
                        <a:rPr lang="en-US" altLang="zh-TW" sz="2200" b="1" dirty="0">
                          <a:solidFill>
                            <a:srgbClr val="C00000"/>
                          </a:solidFill>
                          <a:latin typeface="Noto Sans TC" panose="020B0200000000000000" pitchFamily="34" charset="-120"/>
                          <a:ea typeface="Noto Sans TC" panose="020B0200000000000000" pitchFamily="34" charset="-120"/>
                        </a:rPr>
                        <a:t>s</a:t>
                      </a:r>
                      <a:r>
                        <a:rPr lang="en-US" altLang="zh-TW" sz="1800" b="1" dirty="0">
                          <a:solidFill>
                            <a:srgbClr val="C00000"/>
                          </a:solidFill>
                          <a:latin typeface="Noto Sans TC" panose="020B0200000000000000" pitchFamily="34" charset="-120"/>
                          <a:ea typeface="Noto Sans TC" panose="020B0200000000000000" pitchFamily="34" charset="-120"/>
                        </a:rPr>
                        <a:t>)</a:t>
                      </a:r>
                      <a:endParaRPr lang="zh-TW" altLang="en-US" sz="2200" b="1" dirty="0">
                        <a:solidFill>
                          <a:srgbClr val="C00000"/>
                        </a:solidFill>
                        <a:latin typeface="Noto Sans TC" panose="020B0200000000000000" pitchFamily="34" charset="-120"/>
                        <a:ea typeface="Noto Sans TC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041999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*.tiff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Land use map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Land use type (categories)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Climate map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Temperature (continuous numbers)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Elevation map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Elevation (continuous numbers)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Satellite image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Intensity of each band (multiple continuous numbers)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691110"/>
                  </a:ext>
                </a:extLst>
              </a:tr>
              <a:tr h="54195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*.</a:t>
                      </a:r>
                      <a:r>
                        <a:rPr lang="en-US" altLang="zh-TW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asc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Transect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Length of the transect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798713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*.</a:t>
                      </a:r>
                      <a:r>
                        <a:rPr lang="en-US" altLang="zh-TW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png</a:t>
                      </a:r>
                      <a:endParaRPr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Watershed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Area of the watershed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51044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*.jpg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Vegetation plots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Elevation of each plot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8139"/>
                  </a:ext>
                </a:extLst>
              </a:tr>
              <a:tr h="537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*.</a:t>
                      </a:r>
                      <a:r>
                        <a:rPr lang="en-US" altLang="zh-TW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grd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Transects</a:t>
                      </a:r>
                      <a:r>
                        <a:rPr lang="zh-TW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；</a:t>
                      </a:r>
                      <a:r>
                        <a:rPr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TC Medium" panose="020B0200000000000000" pitchFamily="34" charset="-120"/>
                          <a:ea typeface="Noto Sans TC Medium" panose="020B0200000000000000" pitchFamily="34" charset="-120"/>
                        </a:rPr>
                        <a:t>Length of each transect</a:t>
                      </a:r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TC Medium" panose="020B0200000000000000" pitchFamily="34" charset="-120"/>
                        <a:ea typeface="Noto Sans TC Medium" panose="020B02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8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70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英文履歷">
      <a:majorFont>
        <a:latin typeface="Helvetica"/>
        <a:ea typeface="Noto Sans TC"/>
        <a:cs typeface=""/>
      </a:majorFont>
      <a:minorFont>
        <a:latin typeface="Helvetica"/>
        <a:ea typeface="Noto Sans T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494</Words>
  <Application>Microsoft Office PowerPoint</Application>
  <PresentationFormat>寬螢幕</PresentationFormat>
  <Paragraphs>115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Noto Sans TC</vt:lpstr>
      <vt:lpstr>Noto Sans TC Black</vt:lpstr>
      <vt:lpstr>Noto Sans TC Medium</vt:lpstr>
      <vt:lpstr>Arial</vt:lpstr>
      <vt:lpstr>Calibri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ChuHsun-Hung</dc:creator>
  <cp:lastModifiedBy>ChuHsun-Hung</cp:lastModifiedBy>
  <cp:revision>44</cp:revision>
  <dcterms:created xsi:type="dcterms:W3CDTF">2025-01-24T12:46:17Z</dcterms:created>
  <dcterms:modified xsi:type="dcterms:W3CDTF">2025-02-03T08:30:11Z</dcterms:modified>
</cp:coreProperties>
</file>