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gWB8gRfHuovMslyZ78KzZDYY8X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9F00E33-3772-497A-A16D-91FDD8442678}">
  <a:tblStyle styleId="{19F00E33-3772-497A-A16D-91FDD8442678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Relationship Id="rId4" Type="http://schemas.openxmlformats.org/officeDocument/2006/relationships/image" Target="../media/image21.png"/><Relationship Id="rId5" Type="http://schemas.openxmlformats.org/officeDocument/2006/relationships/image" Target="../media/image1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jpg"/><Relationship Id="rId4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1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1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5" Type="http://schemas.openxmlformats.org/officeDocument/2006/relationships/image" Target="../media/image13.png"/><Relationship Id="rId6" Type="http://schemas.openxmlformats.org/officeDocument/2006/relationships/image" Target="../media/image2.jpg"/><Relationship Id="rId7" Type="http://schemas.openxmlformats.org/officeDocument/2006/relationships/image" Target="../media/image14.png"/><Relationship Id="rId8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탁상 달력" id="85" name="Google Shape;85;p1"/>
          <p:cNvPicPr preferRelativeResize="0"/>
          <p:nvPr/>
        </p:nvPicPr>
        <p:blipFill rotWithShape="1">
          <a:blip r:embed="rId3">
            <a:alphaModFix/>
          </a:blip>
          <a:srcRect b="15730" l="0" r="0" t="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/>
          <p:nvPr/>
        </p:nvSpPr>
        <p:spPr>
          <a:xfrm>
            <a:off x="0" y="2207602"/>
            <a:ext cx="12191999" cy="316214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4901"/>
                </a:srgbClr>
              </a:gs>
              <a:gs pos="50000">
                <a:srgbClr val="000000">
                  <a:alpha val="29803"/>
                </a:srgbClr>
              </a:gs>
              <a:gs pos="75000">
                <a:srgbClr val="000000">
                  <a:alpha val="14901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87;p1"/>
          <p:cNvSpPr txBox="1"/>
          <p:nvPr>
            <p:ph type="ctrTitle"/>
          </p:nvPr>
        </p:nvSpPr>
        <p:spPr>
          <a:xfrm>
            <a:off x="1097280" y="325550"/>
            <a:ext cx="10058400" cy="3574778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ko-K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하루 끝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 txBox="1"/>
          <p:nvPr>
            <p:ph idx="1" type="subTitle"/>
          </p:nvPr>
        </p:nvSpPr>
        <p:spPr>
          <a:xfrm>
            <a:off x="1100051" y="4072043"/>
            <a:ext cx="10058400" cy="1282707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ko-KR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Group 용김강허여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ko-KR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Presenters 강세빈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ko-KR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Team member 용희원, 김민경, 강세빈, 허창현, 여찬복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75;p10"/>
          <p:cNvGrpSpPr/>
          <p:nvPr/>
        </p:nvGrpSpPr>
        <p:grpSpPr>
          <a:xfrm>
            <a:off x="3032300" y="2523809"/>
            <a:ext cx="951744" cy="1185436"/>
            <a:chOff x="3554851" y="1371492"/>
            <a:chExt cx="951744" cy="1185436"/>
          </a:xfrm>
        </p:grpSpPr>
        <p:pic>
          <p:nvPicPr>
            <p:cNvPr descr="사용자 단색으로 채워진" id="176" name="Google Shape;176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54851" y="1371492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" name="Google Shape;177;p10"/>
            <p:cNvSpPr txBox="1"/>
            <p:nvPr/>
          </p:nvSpPr>
          <p:spPr>
            <a:xfrm>
              <a:off x="3592195" y="2249151"/>
              <a:ext cx="9144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사용자 A</a:t>
              </a:r>
              <a:endParaRPr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78" name="Google Shape;178;p10"/>
          <p:cNvGrpSpPr/>
          <p:nvPr/>
        </p:nvGrpSpPr>
        <p:grpSpPr>
          <a:xfrm>
            <a:off x="7840410" y="2514600"/>
            <a:ext cx="914400" cy="1172491"/>
            <a:chOff x="7755738" y="1409477"/>
            <a:chExt cx="914400" cy="1172491"/>
          </a:xfrm>
        </p:grpSpPr>
        <p:pic>
          <p:nvPicPr>
            <p:cNvPr descr="사용자 단색으로 채워진" id="179" name="Google Shape;179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55738" y="1409477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0" name="Google Shape;180;p10"/>
            <p:cNvSpPr txBox="1"/>
            <p:nvPr/>
          </p:nvSpPr>
          <p:spPr>
            <a:xfrm>
              <a:off x="7755738" y="2274191"/>
              <a:ext cx="9144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사용자 B</a:t>
              </a:r>
              <a:endParaRPr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81" name="Google Shape;181;p10"/>
          <p:cNvGrpSpPr/>
          <p:nvPr/>
        </p:nvGrpSpPr>
        <p:grpSpPr>
          <a:xfrm>
            <a:off x="5502903" y="1080894"/>
            <a:ext cx="929951" cy="1276174"/>
            <a:chOff x="5623249" y="403095"/>
            <a:chExt cx="929951" cy="1276174"/>
          </a:xfrm>
        </p:grpSpPr>
        <p:pic>
          <p:nvPicPr>
            <p:cNvPr descr="문서 윤곽선" id="182" name="Google Shape;182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623249" y="403095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" name="Google Shape;183;p10"/>
            <p:cNvSpPr txBox="1"/>
            <p:nvPr/>
          </p:nvSpPr>
          <p:spPr>
            <a:xfrm>
              <a:off x="5638800" y="1371492"/>
              <a:ext cx="9144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 일기장</a:t>
              </a:r>
              <a:endParaRPr/>
            </a:p>
          </p:txBody>
        </p:sp>
      </p:grpSp>
      <p:grpSp>
        <p:nvGrpSpPr>
          <p:cNvPr id="184" name="Google Shape;184;p10"/>
          <p:cNvGrpSpPr/>
          <p:nvPr/>
        </p:nvGrpSpPr>
        <p:grpSpPr>
          <a:xfrm>
            <a:off x="5320137" y="4082287"/>
            <a:ext cx="1359159" cy="1286912"/>
            <a:chOff x="5456034" y="2594151"/>
            <a:chExt cx="1359159" cy="1286912"/>
          </a:xfrm>
        </p:grpSpPr>
        <p:pic>
          <p:nvPicPr>
            <p:cNvPr descr="문서 윤곽선" id="185" name="Google Shape;185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638800" y="2594151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6" name="Google Shape;186;p10"/>
            <p:cNvSpPr txBox="1"/>
            <p:nvPr/>
          </p:nvSpPr>
          <p:spPr>
            <a:xfrm>
              <a:off x="5456034" y="3573286"/>
              <a:ext cx="135915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AB 교환일기장</a:t>
              </a:r>
              <a:endParaRPr/>
            </a:p>
          </p:txBody>
        </p:sp>
      </p:grpSp>
      <p:pic>
        <p:nvPicPr>
          <p:cNvPr descr="연구 단색으로 채워진" id="187" name="Google Shape;187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64903" y="2514600"/>
            <a:ext cx="914400" cy="91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p10"/>
          <p:cNvCxnSpPr>
            <a:stCxn id="176" idx="3"/>
          </p:cNvCxnSpPr>
          <p:nvPr/>
        </p:nvCxnSpPr>
        <p:spPr>
          <a:xfrm flipH="1" rot="10800000">
            <a:off x="3946700" y="2976509"/>
            <a:ext cx="1595700" cy="4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9" name="Google Shape;189;p10"/>
          <p:cNvCxnSpPr>
            <a:stCxn id="187" idx="3"/>
            <a:endCxn id="179" idx="1"/>
          </p:cNvCxnSpPr>
          <p:nvPr/>
        </p:nvCxnSpPr>
        <p:spPr>
          <a:xfrm>
            <a:off x="6479303" y="2971800"/>
            <a:ext cx="13611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0" name="Google Shape;190;p10"/>
          <p:cNvCxnSpPr>
            <a:stCxn id="176" idx="3"/>
            <a:endCxn id="182" idx="1"/>
          </p:cNvCxnSpPr>
          <p:nvPr/>
        </p:nvCxnSpPr>
        <p:spPr>
          <a:xfrm flipH="1" rot="10800000">
            <a:off x="3946700" y="1538009"/>
            <a:ext cx="1556100" cy="1443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1" name="Google Shape;191;p10"/>
          <p:cNvCxnSpPr>
            <a:stCxn id="176" idx="3"/>
            <a:endCxn id="185" idx="1"/>
          </p:cNvCxnSpPr>
          <p:nvPr/>
        </p:nvCxnSpPr>
        <p:spPr>
          <a:xfrm>
            <a:off x="3946700" y="2981009"/>
            <a:ext cx="1556100" cy="1558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2" name="Google Shape;192;p10"/>
          <p:cNvCxnSpPr>
            <a:stCxn id="179" idx="1"/>
            <a:endCxn id="185" idx="3"/>
          </p:cNvCxnSpPr>
          <p:nvPr/>
        </p:nvCxnSpPr>
        <p:spPr>
          <a:xfrm flipH="1">
            <a:off x="6417210" y="2971800"/>
            <a:ext cx="1423200" cy="1567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3" name="Google Shape;193;p10"/>
          <p:cNvCxnSpPr>
            <a:stCxn id="179" idx="1"/>
            <a:endCxn id="182" idx="3"/>
          </p:cNvCxnSpPr>
          <p:nvPr/>
        </p:nvCxnSpPr>
        <p:spPr>
          <a:xfrm rot="10800000">
            <a:off x="6417210" y="1538100"/>
            <a:ext cx="1423200" cy="14337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4" name="Google Shape;194;p10"/>
          <p:cNvSpPr/>
          <p:nvPr/>
        </p:nvSpPr>
        <p:spPr>
          <a:xfrm>
            <a:off x="6664003" y="1877841"/>
            <a:ext cx="683251" cy="487711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9" name="Google Shape;199;p11"/>
          <p:cNvCxnSpPr/>
          <p:nvPr/>
        </p:nvCxnSpPr>
        <p:spPr>
          <a:xfrm>
            <a:off x="809536" y="931178"/>
            <a:ext cx="810376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0" name="Google Shape;200;p11"/>
          <p:cNvSpPr txBox="1"/>
          <p:nvPr/>
        </p:nvSpPr>
        <p:spPr>
          <a:xfrm>
            <a:off x="3962747" y="477957"/>
            <a:ext cx="22566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Sprint Backlog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1"/>
          <p:cNvSpPr txBox="1"/>
          <p:nvPr/>
        </p:nvSpPr>
        <p:spPr>
          <a:xfrm>
            <a:off x="3359091" y="1031846"/>
            <a:ext cx="9032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1"/>
          <p:cNvSpPr txBox="1"/>
          <p:nvPr/>
        </p:nvSpPr>
        <p:spPr>
          <a:xfrm>
            <a:off x="4969078" y="1031846"/>
            <a:ext cx="18413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In-Progress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1"/>
          <p:cNvSpPr txBox="1"/>
          <p:nvPr/>
        </p:nvSpPr>
        <p:spPr>
          <a:xfrm>
            <a:off x="7408175" y="1031846"/>
            <a:ext cx="18413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To-DO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4" name="Google Shape;204;p11"/>
          <p:cNvCxnSpPr/>
          <p:nvPr/>
        </p:nvCxnSpPr>
        <p:spPr>
          <a:xfrm>
            <a:off x="4695038" y="931178"/>
            <a:ext cx="0" cy="57632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05" name="Google Shape;205;p11"/>
          <p:cNvCxnSpPr/>
          <p:nvPr/>
        </p:nvCxnSpPr>
        <p:spPr>
          <a:xfrm>
            <a:off x="6941189" y="931178"/>
            <a:ext cx="65360" cy="570451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06" name="Google Shape;206;p11"/>
          <p:cNvCxnSpPr/>
          <p:nvPr/>
        </p:nvCxnSpPr>
        <p:spPr>
          <a:xfrm>
            <a:off x="2926359" y="931178"/>
            <a:ext cx="0" cy="57632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07" name="Google Shape;207;p11"/>
          <p:cNvSpPr txBox="1"/>
          <p:nvPr/>
        </p:nvSpPr>
        <p:spPr>
          <a:xfrm>
            <a:off x="1177258" y="1518407"/>
            <a:ext cx="12821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proposal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1"/>
          <p:cNvSpPr txBox="1"/>
          <p:nvPr/>
        </p:nvSpPr>
        <p:spPr>
          <a:xfrm>
            <a:off x="912311" y="2659120"/>
            <a:ext cx="199727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Requirement Specification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1"/>
          <p:cNvSpPr/>
          <p:nvPr/>
        </p:nvSpPr>
        <p:spPr>
          <a:xfrm>
            <a:off x="3017240" y="1510019"/>
            <a:ext cx="776680" cy="688107"/>
          </a:xfrm>
          <a:prstGeom prst="rect">
            <a:avLst/>
          </a:prstGeom>
          <a:solidFill>
            <a:srgbClr val="FBE4D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제안서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" name="Google Shape;210;p11"/>
          <p:cNvSpPr/>
          <p:nvPr/>
        </p:nvSpPr>
        <p:spPr>
          <a:xfrm>
            <a:off x="3858941" y="1510018"/>
            <a:ext cx="776680" cy="688107"/>
          </a:xfrm>
          <a:prstGeom prst="rect">
            <a:avLst/>
          </a:prstGeom>
          <a:solidFill>
            <a:srgbClr val="FBE4D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제안서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발표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1" name="Google Shape;211;p11"/>
          <p:cNvCxnSpPr/>
          <p:nvPr/>
        </p:nvCxnSpPr>
        <p:spPr>
          <a:xfrm>
            <a:off x="809536" y="1401178"/>
            <a:ext cx="810376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2" name="Google Shape;212;p11"/>
          <p:cNvSpPr/>
          <p:nvPr/>
        </p:nvSpPr>
        <p:spPr>
          <a:xfrm>
            <a:off x="3409426" y="2667319"/>
            <a:ext cx="776680" cy="688107"/>
          </a:xfrm>
          <a:prstGeom prst="rect">
            <a:avLst/>
          </a:prstGeom>
          <a:solidFill>
            <a:srgbClr val="FBE4D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요구사항 분석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3" name="Google Shape;213;p11"/>
          <p:cNvSpPr/>
          <p:nvPr/>
        </p:nvSpPr>
        <p:spPr>
          <a:xfrm>
            <a:off x="4954748" y="2633734"/>
            <a:ext cx="776680" cy="688107"/>
          </a:xfrm>
          <a:prstGeom prst="rect">
            <a:avLst/>
          </a:prstGeom>
          <a:solidFill>
            <a:srgbClr val="FBE4D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요구사항 제출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4" name="Google Shape;214;p11"/>
          <p:cNvSpPr/>
          <p:nvPr/>
        </p:nvSpPr>
        <p:spPr>
          <a:xfrm>
            <a:off x="5862155" y="2633734"/>
            <a:ext cx="776680" cy="688107"/>
          </a:xfrm>
          <a:prstGeom prst="rect">
            <a:avLst/>
          </a:prstGeom>
          <a:solidFill>
            <a:srgbClr val="FBE4D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요구사항 발표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" name="Google Shape;215;p11"/>
          <p:cNvSpPr txBox="1"/>
          <p:nvPr/>
        </p:nvSpPr>
        <p:spPr>
          <a:xfrm>
            <a:off x="928037" y="3822107"/>
            <a:ext cx="178055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BackEnd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Development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1"/>
          <p:cNvSpPr txBox="1"/>
          <p:nvPr/>
        </p:nvSpPr>
        <p:spPr>
          <a:xfrm>
            <a:off x="881901" y="5044522"/>
            <a:ext cx="178055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FrontEnd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Development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1"/>
          <p:cNvSpPr/>
          <p:nvPr/>
        </p:nvSpPr>
        <p:spPr>
          <a:xfrm>
            <a:off x="7226766" y="3423697"/>
            <a:ext cx="776680" cy="688107"/>
          </a:xfrm>
          <a:prstGeom prst="rect">
            <a:avLst/>
          </a:prstGeom>
          <a:solidFill>
            <a:srgbClr val="FBE4D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데이터베이스 구현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" name="Google Shape;218;p11"/>
          <p:cNvSpPr/>
          <p:nvPr/>
        </p:nvSpPr>
        <p:spPr>
          <a:xfrm>
            <a:off x="8130329" y="3423696"/>
            <a:ext cx="776680" cy="688107"/>
          </a:xfrm>
          <a:prstGeom prst="rect">
            <a:avLst/>
          </a:prstGeom>
          <a:solidFill>
            <a:srgbClr val="FBE4D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Django MVT 개발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" name="Google Shape;219;p11"/>
          <p:cNvSpPr/>
          <p:nvPr/>
        </p:nvSpPr>
        <p:spPr>
          <a:xfrm>
            <a:off x="7230257" y="4195483"/>
            <a:ext cx="776680" cy="688107"/>
          </a:xfrm>
          <a:prstGeom prst="rect">
            <a:avLst/>
          </a:prstGeom>
          <a:solidFill>
            <a:srgbClr val="FBE4D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기능구현</a:t>
            </a:r>
            <a:endParaRPr/>
          </a:p>
        </p:txBody>
      </p:sp>
      <p:sp>
        <p:nvSpPr>
          <p:cNvPr id="220" name="Google Shape;220;p11"/>
          <p:cNvSpPr/>
          <p:nvPr/>
        </p:nvSpPr>
        <p:spPr>
          <a:xfrm>
            <a:off x="5403206" y="3767749"/>
            <a:ext cx="855677" cy="688107"/>
          </a:xfrm>
          <a:prstGeom prst="rect">
            <a:avLst/>
          </a:prstGeom>
          <a:solidFill>
            <a:srgbClr val="FBE4D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데이터베이스 설계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1" name="Google Shape;221;p11"/>
          <p:cNvSpPr/>
          <p:nvPr/>
        </p:nvSpPr>
        <p:spPr>
          <a:xfrm>
            <a:off x="8133820" y="4195483"/>
            <a:ext cx="776680" cy="688107"/>
          </a:xfrm>
          <a:prstGeom prst="rect">
            <a:avLst/>
          </a:prstGeom>
          <a:solidFill>
            <a:srgbClr val="FBE4D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웹서버 배포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2" name="Google Shape;222;p11"/>
          <p:cNvSpPr/>
          <p:nvPr/>
        </p:nvSpPr>
        <p:spPr>
          <a:xfrm>
            <a:off x="5442705" y="5023633"/>
            <a:ext cx="776680" cy="688107"/>
          </a:xfrm>
          <a:prstGeom prst="rect">
            <a:avLst/>
          </a:prstGeom>
          <a:solidFill>
            <a:srgbClr val="FBE4D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화면기능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명세서</a:t>
            </a:r>
            <a:endParaRPr/>
          </a:p>
        </p:txBody>
      </p:sp>
      <p:sp>
        <p:nvSpPr>
          <p:cNvPr id="223" name="Google Shape;223;p11"/>
          <p:cNvSpPr/>
          <p:nvPr/>
        </p:nvSpPr>
        <p:spPr>
          <a:xfrm>
            <a:off x="7223268" y="5023633"/>
            <a:ext cx="776680" cy="688107"/>
          </a:xfrm>
          <a:prstGeom prst="rect">
            <a:avLst/>
          </a:prstGeom>
          <a:solidFill>
            <a:srgbClr val="FBE4D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UX/UI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디자인</a:t>
            </a:r>
            <a:endParaRPr/>
          </a:p>
        </p:txBody>
      </p:sp>
      <p:sp>
        <p:nvSpPr>
          <p:cNvPr id="224" name="Google Shape;224;p11"/>
          <p:cNvSpPr txBox="1"/>
          <p:nvPr/>
        </p:nvSpPr>
        <p:spPr>
          <a:xfrm>
            <a:off x="860923" y="5860700"/>
            <a:ext cx="199727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 Project Report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1"/>
          <p:cNvSpPr/>
          <p:nvPr/>
        </p:nvSpPr>
        <p:spPr>
          <a:xfrm>
            <a:off x="7218377" y="5860700"/>
            <a:ext cx="776680" cy="688107"/>
          </a:xfrm>
          <a:prstGeom prst="rect">
            <a:avLst/>
          </a:prstGeom>
          <a:solidFill>
            <a:srgbClr val="FBE4D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예외처리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6" name="Google Shape;226;p11"/>
          <p:cNvSpPr/>
          <p:nvPr/>
        </p:nvSpPr>
        <p:spPr>
          <a:xfrm>
            <a:off x="8121940" y="5860700"/>
            <a:ext cx="776680" cy="688107"/>
          </a:xfrm>
          <a:prstGeom prst="rect">
            <a:avLst/>
          </a:prstGeom>
          <a:solidFill>
            <a:srgbClr val="FBE4D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결과발표</a:t>
            </a:r>
            <a:endParaRPr/>
          </a:p>
        </p:txBody>
      </p:sp>
      <p:sp>
        <p:nvSpPr>
          <p:cNvPr id="227" name="Google Shape;227;p11"/>
          <p:cNvSpPr/>
          <p:nvPr/>
        </p:nvSpPr>
        <p:spPr>
          <a:xfrm>
            <a:off x="9570084" y="1224792"/>
            <a:ext cx="1910250" cy="763399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-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제안서 발표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-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요구사항 분석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-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화면기능 명세서</a:t>
            </a:r>
            <a:endParaRPr/>
          </a:p>
        </p:txBody>
      </p:sp>
      <p:sp>
        <p:nvSpPr>
          <p:cNvPr id="228" name="Google Shape;228;p11"/>
          <p:cNvSpPr txBox="1"/>
          <p:nvPr/>
        </p:nvSpPr>
        <p:spPr>
          <a:xfrm>
            <a:off x="9620073" y="947793"/>
            <a:ext cx="94795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용희원</a:t>
            </a:r>
            <a:endParaRPr/>
          </a:p>
        </p:txBody>
      </p:sp>
      <p:sp>
        <p:nvSpPr>
          <p:cNvPr id="229" name="Google Shape;229;p11"/>
          <p:cNvSpPr/>
          <p:nvPr/>
        </p:nvSpPr>
        <p:spPr>
          <a:xfrm>
            <a:off x="9579871" y="2325149"/>
            <a:ext cx="1910250" cy="763399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-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제안서 작성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-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요구사항 분석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-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화면기능 명세서</a:t>
            </a:r>
            <a:endParaRPr/>
          </a:p>
        </p:txBody>
      </p:sp>
      <p:sp>
        <p:nvSpPr>
          <p:cNvPr id="230" name="Google Shape;230;p11"/>
          <p:cNvSpPr txBox="1"/>
          <p:nvPr/>
        </p:nvSpPr>
        <p:spPr>
          <a:xfrm>
            <a:off x="9629860" y="2048150"/>
            <a:ext cx="94795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김민경</a:t>
            </a:r>
            <a:endParaRPr/>
          </a:p>
        </p:txBody>
      </p:sp>
      <p:sp>
        <p:nvSpPr>
          <p:cNvPr id="231" name="Google Shape;231;p11"/>
          <p:cNvSpPr/>
          <p:nvPr/>
        </p:nvSpPr>
        <p:spPr>
          <a:xfrm>
            <a:off x="9588602" y="3469834"/>
            <a:ext cx="1910250" cy="763399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-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제안서 작성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-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요구사항 발표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-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데이터베이스 설계</a:t>
            </a:r>
            <a:endParaRPr/>
          </a:p>
        </p:txBody>
      </p:sp>
      <p:sp>
        <p:nvSpPr>
          <p:cNvPr id="232" name="Google Shape;232;p11"/>
          <p:cNvSpPr txBox="1"/>
          <p:nvPr/>
        </p:nvSpPr>
        <p:spPr>
          <a:xfrm>
            <a:off x="9638591" y="3192835"/>
            <a:ext cx="94795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강세빈</a:t>
            </a:r>
            <a:endParaRPr/>
          </a:p>
        </p:txBody>
      </p:sp>
      <p:sp>
        <p:nvSpPr>
          <p:cNvPr id="233" name="Google Shape;233;p11"/>
          <p:cNvSpPr/>
          <p:nvPr/>
        </p:nvSpPr>
        <p:spPr>
          <a:xfrm>
            <a:off x="9570084" y="4648075"/>
            <a:ext cx="1910250" cy="763399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-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제안서 작성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-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요구사항 작성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-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데이터베이스 설계</a:t>
            </a:r>
            <a:endParaRPr/>
          </a:p>
        </p:txBody>
      </p:sp>
      <p:sp>
        <p:nvSpPr>
          <p:cNvPr id="234" name="Google Shape;234;p11"/>
          <p:cNvSpPr txBox="1"/>
          <p:nvPr/>
        </p:nvSpPr>
        <p:spPr>
          <a:xfrm>
            <a:off x="9620073" y="4371076"/>
            <a:ext cx="94795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허창현</a:t>
            </a:r>
            <a:endParaRPr/>
          </a:p>
        </p:txBody>
      </p:sp>
      <p:sp>
        <p:nvSpPr>
          <p:cNvPr id="235" name="Google Shape;235;p11"/>
          <p:cNvSpPr/>
          <p:nvPr/>
        </p:nvSpPr>
        <p:spPr>
          <a:xfrm>
            <a:off x="9570084" y="5772993"/>
            <a:ext cx="1910250" cy="763399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-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제안서 작성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-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요구사항 작성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-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데이터베이스 설계</a:t>
            </a:r>
            <a:endParaRPr/>
          </a:p>
        </p:txBody>
      </p:sp>
      <p:sp>
        <p:nvSpPr>
          <p:cNvPr id="236" name="Google Shape;236;p11"/>
          <p:cNvSpPr txBox="1"/>
          <p:nvPr/>
        </p:nvSpPr>
        <p:spPr>
          <a:xfrm>
            <a:off x="9620073" y="5495994"/>
            <a:ext cx="94795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여찬복</a:t>
            </a:r>
            <a:endParaRPr/>
          </a:p>
        </p:txBody>
      </p:sp>
      <p:sp>
        <p:nvSpPr>
          <p:cNvPr id="237" name="Google Shape;237;p11"/>
          <p:cNvSpPr txBox="1"/>
          <p:nvPr/>
        </p:nvSpPr>
        <p:spPr>
          <a:xfrm>
            <a:off x="9661659" y="477957"/>
            <a:ext cx="19102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Contribution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1"/>
          <p:cNvSpPr/>
          <p:nvPr/>
        </p:nvSpPr>
        <p:spPr>
          <a:xfrm>
            <a:off x="1510018" y="32136"/>
            <a:ext cx="9516609" cy="3823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65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Current Status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2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4" name="Google Shape;244;p12"/>
          <p:cNvSpPr/>
          <p:nvPr/>
        </p:nvSpPr>
        <p:spPr>
          <a:xfrm>
            <a:off x="1198181" y="557189"/>
            <a:ext cx="9795637" cy="11048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Changes</a:t>
            </a:r>
            <a:endParaRPr/>
          </a:p>
        </p:txBody>
      </p:sp>
      <p:pic>
        <p:nvPicPr>
          <p:cNvPr descr="텍스트이(가) 표시된 사진&#10;&#10;자동 생성된 설명" id="245" name="Google Shape;24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777" y="2502595"/>
            <a:ext cx="3089328" cy="3514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12"/>
          <p:cNvPicPr preferRelativeResize="0"/>
          <p:nvPr/>
        </p:nvPicPr>
        <p:blipFill rotWithShape="1">
          <a:blip r:embed="rId4">
            <a:alphaModFix/>
          </a:blip>
          <a:srcRect b="6373" l="0" r="5" t="7703"/>
          <a:stretch/>
        </p:blipFill>
        <p:spPr>
          <a:xfrm>
            <a:off x="4122621" y="3429000"/>
            <a:ext cx="3797536" cy="24473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텍스트이(가) 표시된 사진&#10;&#10;자동 생성된 설명" id="247" name="Google Shape;247;p12"/>
          <p:cNvPicPr preferRelativeResize="0"/>
          <p:nvPr/>
        </p:nvPicPr>
        <p:blipFill rotWithShape="1">
          <a:blip r:embed="rId5">
            <a:alphaModFix/>
          </a:blip>
          <a:srcRect b="2745" l="0" r="-1" t="9103"/>
          <a:stretch/>
        </p:blipFill>
        <p:spPr>
          <a:xfrm>
            <a:off x="8192673" y="3430323"/>
            <a:ext cx="3627150" cy="2446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838199" y="291090"/>
            <a:ext cx="10515599" cy="9326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Overview</a:t>
            </a:r>
            <a:endParaRPr/>
          </a:p>
        </p:txBody>
      </p:sp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506834"/>
            <a:ext cx="10515599" cy="3154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/>
          <p:nvPr/>
        </p:nvSpPr>
        <p:spPr>
          <a:xfrm>
            <a:off x="838199" y="291090"/>
            <a:ext cx="10515599" cy="9326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&amp; Objectives</a:t>
            </a:r>
            <a:endParaRPr/>
          </a:p>
        </p:txBody>
      </p:sp>
      <p:graphicFrame>
        <p:nvGraphicFramePr>
          <p:cNvPr id="100" name="Google Shape;100;p3"/>
          <p:cNvGraphicFramePr/>
          <p:nvPr/>
        </p:nvGraphicFramePr>
        <p:xfrm>
          <a:off x="1068069" y="18638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{19F00E33-3772-497A-A16D-91FDD8442678}</a:tableStyleId>
              </a:tblPr>
              <a:tblGrid>
                <a:gridCol w="5317450"/>
                <a:gridCol w="4738400"/>
              </a:tblGrid>
              <a:tr h="700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3000" u="none" cap="none" strike="noStrike">
                          <a:solidFill>
                            <a:schemeClr val="dk1"/>
                          </a:solidFill>
                        </a:rPr>
                        <a:t>In the Scope</a:t>
                      </a:r>
                      <a:endParaRPr b="0" sz="3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500" marB="172550" marR="17255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3000" u="none" cap="none" strike="noStrike">
                          <a:solidFill>
                            <a:schemeClr val="dk1"/>
                          </a:solidFill>
                        </a:rPr>
                        <a:t>Out of Scope</a:t>
                      </a:r>
                      <a:endParaRPr b="0" sz="3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500" marB="172550" marR="17255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BE5"/>
                    </a:solidFill>
                  </a:tcPr>
                </a:tc>
              </a:tr>
              <a:tr h="3740325"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Arial"/>
                        <a:buChar char="•"/>
                      </a:pPr>
                      <a:r>
                        <a:rPr lang="ko-KR" sz="2300" u="none" cap="none" strike="noStrike">
                          <a:solidFill>
                            <a:schemeClr val="dk1"/>
                          </a:solidFill>
                        </a:rPr>
                        <a:t>일기 직접 작성 페이지 추가</a:t>
                      </a:r>
                      <a:endParaRPr sz="23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Arial"/>
                        <a:buChar char="•"/>
                      </a:pPr>
                      <a:r>
                        <a:rPr lang="ko-KR" sz="2300" u="none" cap="none" strike="noStrike">
                          <a:solidFill>
                            <a:schemeClr val="dk1"/>
                          </a:solidFill>
                        </a:rPr>
                        <a:t>일기 선택 작성 페이지 추가</a:t>
                      </a:r>
                      <a:endParaRPr sz="23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Arial"/>
                        <a:buChar char="•"/>
                      </a:pPr>
                      <a:r>
                        <a:rPr lang="ko-KR" sz="2300" u="none" cap="none" strike="noStrike">
                          <a:solidFill>
                            <a:schemeClr val="dk1"/>
                          </a:solidFill>
                        </a:rPr>
                        <a:t>반응형 웹으로 구현</a:t>
                      </a:r>
                      <a:endParaRPr sz="23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Arial"/>
                        <a:buChar char="•"/>
                      </a:pPr>
                      <a:r>
                        <a:rPr lang="ko-KR" sz="2300" u="none" cap="none" strike="noStrike">
                          <a:solidFill>
                            <a:schemeClr val="dk1"/>
                          </a:solidFill>
                        </a:rPr>
                        <a:t>회원가입을 통한 사생활 보장</a:t>
                      </a:r>
                      <a:endParaRPr sz="23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Arial"/>
                        <a:buChar char="•"/>
                      </a:pPr>
                      <a:r>
                        <a:rPr lang="ko-KR" sz="2300" u="none" cap="none" strike="noStrike">
                          <a:solidFill>
                            <a:schemeClr val="dk1"/>
                          </a:solidFill>
                        </a:rPr>
                        <a:t>계정 찾기는 가입 시 사용한 이메일 사용</a:t>
                      </a:r>
                      <a:endParaRPr sz="23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Arial"/>
                        <a:buChar char="•"/>
                      </a:pPr>
                      <a:r>
                        <a:rPr lang="ko-KR" sz="2300" u="none" cap="none" strike="noStrike">
                          <a:solidFill>
                            <a:schemeClr val="dk1"/>
                          </a:solidFill>
                        </a:rPr>
                        <a:t>텍스트 분석을 이용해 주기별로 통계</a:t>
                      </a:r>
                      <a:endParaRPr sz="23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Arial"/>
                        <a:buChar char="•"/>
                      </a:pPr>
                      <a:r>
                        <a:rPr lang="ko-KR" sz="2300" u="none" cap="none" strike="noStrike">
                          <a:solidFill>
                            <a:schemeClr val="dk1"/>
                          </a:solidFill>
                        </a:rPr>
                        <a:t>교환일기는 사용자 모두에게 작성 권한 제공</a:t>
                      </a:r>
                      <a:endParaRPr sz="23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Arial"/>
                        <a:buChar char="•"/>
                      </a:pPr>
                      <a:r>
                        <a:rPr lang="ko-KR" sz="2300" u="none" cap="none" strike="noStrike">
                          <a:solidFill>
                            <a:schemeClr val="dk1"/>
                          </a:solidFill>
                        </a:rPr>
                        <a:t>To-Do List 구현</a:t>
                      </a:r>
                      <a:endParaRPr sz="23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51775" marB="172550" marR="17255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Arial"/>
                        <a:buChar char="•"/>
                      </a:pPr>
                      <a:r>
                        <a:rPr lang="ko-KR" sz="2300" u="none" cap="none" strike="noStrike">
                          <a:solidFill>
                            <a:schemeClr val="dk1"/>
                          </a:solidFill>
                        </a:rPr>
                        <a:t>한국어만 지원</a:t>
                      </a:r>
                      <a:endParaRPr sz="23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Arial"/>
                        <a:buChar char="•"/>
                      </a:pPr>
                      <a:r>
                        <a:rPr lang="ko-KR" sz="2300" u="none" cap="none" strike="noStrike">
                          <a:solidFill>
                            <a:schemeClr val="dk1"/>
                          </a:solidFill>
                        </a:rPr>
                        <a:t>모바일 앱</a:t>
                      </a:r>
                      <a:endParaRPr sz="23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Arial"/>
                        <a:buChar char="•"/>
                      </a:pPr>
                      <a:r>
                        <a:rPr lang="ko-KR" sz="2300" u="none" cap="none" strike="noStrike">
                          <a:solidFill>
                            <a:schemeClr val="dk1"/>
                          </a:solidFill>
                        </a:rPr>
                        <a:t>교환일기 자체를 삭제하는 기능</a:t>
                      </a:r>
                      <a:endParaRPr sz="23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Arial"/>
                        <a:buChar char="•"/>
                      </a:pPr>
                      <a:r>
                        <a:rPr lang="ko-KR" sz="2300" u="none" cap="none" strike="noStrike">
                          <a:solidFill>
                            <a:schemeClr val="dk1"/>
                          </a:solidFill>
                        </a:rPr>
                        <a:t>휴대폰 번호를 활용한 인증 절차</a:t>
                      </a:r>
                      <a:endParaRPr/>
                    </a:p>
                  </a:txBody>
                  <a:tcPr marT="51775" marB="172550" marR="17255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/>
          <p:nvPr/>
        </p:nvSpPr>
        <p:spPr>
          <a:xfrm>
            <a:off x="-1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06;p4"/>
          <p:cNvSpPr/>
          <p:nvPr/>
        </p:nvSpPr>
        <p:spPr>
          <a:xfrm>
            <a:off x="1198181" y="560881"/>
            <a:ext cx="97956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Requirements</a:t>
            </a:r>
            <a:endParaRPr/>
          </a:p>
        </p:txBody>
      </p:sp>
      <p:pic>
        <p:nvPicPr>
          <p:cNvPr id="107" name="Google Shape;10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214" y="2236142"/>
            <a:ext cx="5828261" cy="3118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27582" y="2236142"/>
            <a:ext cx="5828261" cy="2761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615" y="1985243"/>
            <a:ext cx="4742993" cy="28813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5"/>
          <p:cNvCxnSpPr/>
          <p:nvPr/>
        </p:nvCxnSpPr>
        <p:spPr>
          <a:xfrm>
            <a:off x="6096000" y="1573887"/>
            <a:ext cx="0" cy="3710227"/>
          </a:xfrm>
          <a:prstGeom prst="straightConnector1">
            <a:avLst/>
          </a:prstGeom>
          <a:noFill/>
          <a:ln cap="flat" cmpd="sng" w="19050">
            <a:solidFill>
              <a:srgbClr val="FF675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15" name="Google Shape;11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43240" y="1824312"/>
            <a:ext cx="4728015" cy="3203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616" y="2520483"/>
            <a:ext cx="3292524" cy="18108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p6"/>
          <p:cNvCxnSpPr/>
          <p:nvPr/>
        </p:nvCxnSpPr>
        <p:spPr>
          <a:xfrm>
            <a:off x="4654296" y="1573887"/>
            <a:ext cx="0" cy="3710227"/>
          </a:xfrm>
          <a:prstGeom prst="straightConnector1">
            <a:avLst/>
          </a:prstGeom>
          <a:noFill/>
          <a:ln cap="flat" cmpd="sng" w="19050">
            <a:solidFill>
              <a:srgbClr val="8AE8F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2" name="Google Shape;12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86676" y="2250857"/>
            <a:ext cx="6184580" cy="2350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텍스트이(가) 표시된 사진&#10;&#10;자동 생성된 설명" id="127" name="Google Shape;12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616" y="1238203"/>
            <a:ext cx="3292524" cy="43754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7"/>
          <p:cNvCxnSpPr/>
          <p:nvPr/>
        </p:nvCxnSpPr>
        <p:spPr>
          <a:xfrm>
            <a:off x="4654296" y="1573887"/>
            <a:ext cx="0" cy="3710227"/>
          </a:xfrm>
          <a:prstGeom prst="straightConnector1">
            <a:avLst/>
          </a:prstGeom>
          <a:noFill/>
          <a:ln cap="flat" cmpd="sng" w="19050">
            <a:solidFill>
              <a:srgbClr val="FFB12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9" name="Google Shape;12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86676" y="2150357"/>
            <a:ext cx="6184580" cy="2551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p8"/>
          <p:cNvSpPr txBox="1"/>
          <p:nvPr>
            <p:ph type="title"/>
          </p:nvPr>
        </p:nvSpPr>
        <p:spPr>
          <a:xfrm>
            <a:off x="838200" y="557188"/>
            <a:ext cx="4862848" cy="55692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ko-KR" sz="5200">
                <a:latin typeface="Arial"/>
                <a:ea typeface="Arial"/>
                <a:cs typeface="Arial"/>
                <a:sym typeface="Arial"/>
              </a:rPr>
              <a:t>Non-Functional Requirements</a:t>
            </a:r>
            <a:endParaRPr sz="52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8"/>
          <p:cNvGrpSpPr/>
          <p:nvPr/>
        </p:nvGrpSpPr>
        <p:grpSpPr>
          <a:xfrm>
            <a:off x="6099048" y="640790"/>
            <a:ext cx="5257800" cy="5466691"/>
            <a:chOff x="0" y="18998"/>
            <a:chExt cx="5257800" cy="5466691"/>
          </a:xfrm>
        </p:grpSpPr>
        <p:sp>
          <p:nvSpPr>
            <p:cNvPr id="137" name="Google Shape;137;p8"/>
            <p:cNvSpPr/>
            <p:nvPr/>
          </p:nvSpPr>
          <p:spPr>
            <a:xfrm>
              <a:off x="0" y="18998"/>
              <a:ext cx="5257800" cy="105417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8"/>
            <p:cNvSpPr txBox="1"/>
            <p:nvPr/>
          </p:nvSpPr>
          <p:spPr>
            <a:xfrm>
              <a:off x="51460" y="70458"/>
              <a:ext cx="5154880" cy="951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Malgun Gothic"/>
                <a:buNone/>
              </a:pPr>
              <a:r>
                <a:rPr b="0" i="0" lang="ko-KR" sz="17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평균 화면 반응시간 1초 이내</a:t>
              </a:r>
              <a:endParaRPr b="0" i="0" sz="17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595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Malgun Gothic"/>
                <a:buNone/>
              </a:pPr>
              <a:r>
                <a:rPr b="0" i="0" lang="ko-KR" sz="17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분석 페이지 반응 시간 3초 이내</a:t>
              </a:r>
              <a:endParaRPr b="0" i="0" sz="17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0" y="1122128"/>
              <a:ext cx="5257800" cy="105417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 txBox="1"/>
            <p:nvPr/>
          </p:nvSpPr>
          <p:spPr>
            <a:xfrm>
              <a:off x="51460" y="1173588"/>
              <a:ext cx="5154880" cy="951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Malgun Gothic"/>
                <a:buNone/>
              </a:pPr>
              <a:r>
                <a:rPr b="0" i="0" lang="ko-KR" sz="17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사용자 외에는 수정, 작성, 삭제 불가</a:t>
              </a:r>
              <a:endParaRPr b="0" i="0" sz="17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0" y="2225258"/>
              <a:ext cx="5257800" cy="105417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8"/>
            <p:cNvSpPr txBox="1"/>
            <p:nvPr/>
          </p:nvSpPr>
          <p:spPr>
            <a:xfrm>
              <a:off x="51460" y="2276718"/>
              <a:ext cx="5154880" cy="951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Malgun Gothic"/>
                <a:buNone/>
              </a:pPr>
              <a:r>
                <a:rPr b="0" i="0" lang="ko-KR" sz="17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트래픽 증가를 대비해 쉽게 확장 가능하게 한다.</a:t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0" y="3328388"/>
              <a:ext cx="5257800" cy="105417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 txBox="1"/>
            <p:nvPr/>
          </p:nvSpPr>
          <p:spPr>
            <a:xfrm>
              <a:off x="51460" y="3379848"/>
              <a:ext cx="5154880" cy="951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Malgun Gothic"/>
                <a:buNone/>
              </a:pPr>
              <a:r>
                <a:rPr b="0" i="0" lang="ko-KR" sz="17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일기 내용은 암호화를 통해 저장</a:t>
              </a:r>
              <a:endParaRPr b="0" i="0" sz="17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0" y="4431519"/>
              <a:ext cx="5257800" cy="105417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8"/>
            <p:cNvSpPr txBox="1"/>
            <p:nvPr/>
          </p:nvSpPr>
          <p:spPr>
            <a:xfrm>
              <a:off x="51460" y="4482979"/>
              <a:ext cx="5154880" cy="951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Malgun Gothic"/>
                <a:buNone/>
              </a:pPr>
              <a:r>
                <a:rPr b="0" i="0" lang="ko-KR" sz="17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관리자 및 개발자는 데이터로 접근 및 사용 금지</a:t>
              </a:r>
              <a:endParaRPr b="0" i="0" sz="17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데이터베이스 단색으로 채워진" id="151" name="Google Shape;15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79520" y="3929484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사용자 단색으로 채워진" id="152" name="Google Shape;15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3746" y="3929484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모니터 윤곽선" id="153" name="Google Shape;153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70193" y="3929484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9"/>
          <p:cNvSpPr/>
          <p:nvPr/>
        </p:nvSpPr>
        <p:spPr>
          <a:xfrm>
            <a:off x="4647500" y="2537093"/>
            <a:ext cx="1434518" cy="889233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시각화 자료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-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워드 클라우드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-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파이차트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-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 횟수</a:t>
            </a:r>
            <a:endParaRPr/>
          </a:p>
        </p:txBody>
      </p:sp>
      <p:cxnSp>
        <p:nvCxnSpPr>
          <p:cNvPr id="155" name="Google Shape;155;p9"/>
          <p:cNvCxnSpPr>
            <a:stCxn id="152" idx="3"/>
            <a:endCxn id="153" idx="1"/>
          </p:cNvCxnSpPr>
          <p:nvPr/>
        </p:nvCxnSpPr>
        <p:spPr>
          <a:xfrm>
            <a:off x="1978146" y="4386684"/>
            <a:ext cx="79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pic>
        <p:nvPicPr>
          <p:cNvPr descr="금융 워드 클라우드 스톡 사진 - FreeImages.com" id="156" name="Google Shape;156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99140" y="2524510"/>
            <a:ext cx="918482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원형 차트 단색으로 채워진" id="157" name="Google Shape;157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717622" y="2830709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프레젠테이션 막대형 차트 단색으로 채워진" id="158" name="Google Shape;158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696021" y="2054727"/>
            <a:ext cx="914400" cy="91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9"/>
          <p:cNvCxnSpPr>
            <a:stCxn id="156" idx="1"/>
            <a:endCxn id="154" idx="3"/>
          </p:cNvCxnSpPr>
          <p:nvPr/>
        </p:nvCxnSpPr>
        <p:spPr>
          <a:xfrm rot="10800000">
            <a:off x="6082140" y="2981710"/>
            <a:ext cx="717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0" name="Google Shape;160;p9"/>
          <p:cNvCxnSpPr>
            <a:stCxn id="151" idx="1"/>
            <a:endCxn id="157" idx="3"/>
          </p:cNvCxnSpPr>
          <p:nvPr/>
        </p:nvCxnSpPr>
        <p:spPr>
          <a:xfrm rot="10800000">
            <a:off x="8631920" y="3287784"/>
            <a:ext cx="747600" cy="1098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1" name="Google Shape;161;p9"/>
          <p:cNvCxnSpPr>
            <a:stCxn id="154" idx="1"/>
            <a:endCxn id="153" idx="3"/>
          </p:cNvCxnSpPr>
          <p:nvPr/>
        </p:nvCxnSpPr>
        <p:spPr>
          <a:xfrm flipH="1">
            <a:off x="3684500" y="2981709"/>
            <a:ext cx="963000" cy="1404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62" name="Google Shape;162;p9"/>
          <p:cNvSpPr/>
          <p:nvPr/>
        </p:nvSpPr>
        <p:spPr>
          <a:xfrm>
            <a:off x="4647500" y="3929484"/>
            <a:ext cx="1434518" cy="889233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일기작성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작성, 수정, 삭제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3" name="Google Shape;163;p9"/>
          <p:cNvCxnSpPr>
            <a:stCxn id="153" idx="3"/>
          </p:cNvCxnSpPr>
          <p:nvPr/>
        </p:nvCxnSpPr>
        <p:spPr>
          <a:xfrm>
            <a:off x="3684593" y="4386684"/>
            <a:ext cx="963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64" name="Google Shape;164;p9"/>
          <p:cNvSpPr/>
          <p:nvPr/>
        </p:nvSpPr>
        <p:spPr>
          <a:xfrm>
            <a:off x="4647500" y="5275917"/>
            <a:ext cx="1434518" cy="889233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Todo list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-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체크박스 형태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-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달성 후 체크</a:t>
            </a:r>
            <a:endParaRPr/>
          </a:p>
        </p:txBody>
      </p:sp>
      <p:cxnSp>
        <p:nvCxnSpPr>
          <p:cNvPr id="165" name="Google Shape;165;p9"/>
          <p:cNvCxnSpPr>
            <a:stCxn id="153" idx="3"/>
            <a:endCxn id="164" idx="1"/>
          </p:cNvCxnSpPr>
          <p:nvPr/>
        </p:nvCxnSpPr>
        <p:spPr>
          <a:xfrm>
            <a:off x="3684593" y="4386684"/>
            <a:ext cx="963000" cy="1333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66" name="Google Shape;166;p9"/>
          <p:cNvCxnSpPr>
            <a:stCxn id="162" idx="3"/>
            <a:endCxn id="151" idx="1"/>
          </p:cNvCxnSpPr>
          <p:nvPr/>
        </p:nvCxnSpPr>
        <p:spPr>
          <a:xfrm>
            <a:off x="6082018" y="4374100"/>
            <a:ext cx="3297600" cy="1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67" name="Google Shape;167;p9"/>
          <p:cNvCxnSpPr>
            <a:stCxn id="164" idx="3"/>
            <a:endCxn id="151" idx="1"/>
          </p:cNvCxnSpPr>
          <p:nvPr/>
        </p:nvCxnSpPr>
        <p:spPr>
          <a:xfrm flipH="1" rot="10800000">
            <a:off x="6082018" y="4386734"/>
            <a:ext cx="3297600" cy="1333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68" name="Google Shape;168;p9"/>
          <p:cNvSpPr/>
          <p:nvPr/>
        </p:nvSpPr>
        <p:spPr>
          <a:xfrm>
            <a:off x="848955" y="502596"/>
            <a:ext cx="10515599" cy="9326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5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 Requirements</a:t>
            </a:r>
            <a:endParaRPr b="0" sz="5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ML - Wikipedia" id="169" name="Google Shape;169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584509" y="3984077"/>
            <a:ext cx="780045" cy="78004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" name="Google Shape;170;p9"/>
          <p:cNvCxnSpPr/>
          <p:nvPr/>
        </p:nvCxnSpPr>
        <p:spPr>
          <a:xfrm flipH="1" rot="10800000">
            <a:off x="10127018" y="4386683"/>
            <a:ext cx="490038" cy="1379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2021-04-10T14:50:59Z</dcterms:created>
  <dc:creator>강세빈 강세빈</dc:creator>
</cp:coreProperties>
</file>