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9"/>
  </p:notesMasterIdLst>
  <p:sldIdLst>
    <p:sldId id="256" r:id="rId2"/>
    <p:sldId id="258" r:id="rId3"/>
    <p:sldId id="259" r:id="rId4"/>
    <p:sldId id="278" r:id="rId5"/>
    <p:sldId id="279" r:id="rId6"/>
    <p:sldId id="280" r:id="rId7"/>
    <p:sldId id="281" r:id="rId8"/>
    <p:sldId id="282" r:id="rId9"/>
    <p:sldId id="260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2" r:id="rId19"/>
    <p:sldId id="293" r:id="rId20"/>
    <p:sldId id="290" r:id="rId21"/>
    <p:sldId id="294" r:id="rId22"/>
    <p:sldId id="298" r:id="rId23"/>
    <p:sldId id="311" r:id="rId24"/>
    <p:sldId id="297" r:id="rId25"/>
    <p:sldId id="295" r:id="rId26"/>
    <p:sldId id="299" r:id="rId27"/>
    <p:sldId id="300" r:id="rId28"/>
    <p:sldId id="303" r:id="rId29"/>
    <p:sldId id="304" r:id="rId30"/>
    <p:sldId id="305" r:id="rId31"/>
    <p:sldId id="307" r:id="rId32"/>
    <p:sldId id="306" r:id="rId33"/>
    <p:sldId id="301" r:id="rId34"/>
    <p:sldId id="308" r:id="rId35"/>
    <p:sldId id="309" r:id="rId36"/>
    <p:sldId id="310" r:id="rId37"/>
    <p:sldId id="30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5545-65F9-4EBF-993B-E98614828A30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228B-9739-4E68-9235-74E68AF99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539593"/>
            <a:ext cx="2743200" cy="1818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Prepare By: You Tithrottanak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2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5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0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CE1A-35B1-420B-96A9-C1A9E1DB0BB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84776"/>
            <a:ext cx="12192000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481924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ubclipse.tigris.org/" TargetMode="External"/><Relationship Id="rId2" Type="http://schemas.openxmlformats.org/officeDocument/2006/relationships/hyperlink" Target="http://tortoisesvn.tigri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nkhsvn.tigris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tortoisesvn.tigris.org/downloa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Version Control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15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>
                <a:latin typeface="HelveticaNeue MediumCond" pitchFamily="34" charset="0"/>
              </a:rPr>
              <a:t>Add file/folder to repository</a:t>
            </a:r>
            <a:endParaRPr lang="en-GB" sz="2800" b="1" dirty="0">
              <a:latin typeface="HelveticaNeue MediumCond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402080" y="1547470"/>
            <a:ext cx="5484813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318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en-US" altLang="en-US"/>
              <a:t>In Repo-browser, right click&gt;Add folder…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en-US" altLang="en-US"/>
              <a:t>Select source file/folder to be added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600" i="1">
                <a:solidFill>
                  <a:srgbClr val="800000"/>
                </a:solidFill>
              </a:rPr>
              <a:t>=&gt; New files/folders will be added under current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600" i="1">
                <a:solidFill>
                  <a:srgbClr val="800000"/>
                </a:solidFill>
              </a:rPr>
              <a:t>     selected folder.</a:t>
            </a:r>
          </a:p>
        </p:txBody>
      </p:sp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1460157"/>
            <a:ext cx="3124200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1402080" y="3617570"/>
            <a:ext cx="579120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31825" indent="-1746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en-US" altLang="en-US"/>
              <a:t>Copy new file/folder to the working copy folder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en-US" altLang="en-US"/>
              <a:t>In Windows Explorer, select new file/folder,</a:t>
            </a:r>
            <a:br>
              <a:rPr lang="en-US" altLang="en-US"/>
            </a:br>
            <a:r>
              <a:rPr lang="en-US" altLang="en-US"/>
              <a:t>right click&gt;TortoiseSVN&gt;Add…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en-US" altLang="en-US"/>
              <a:t>TortoiseSVN&gt;Commit…</a:t>
            </a:r>
            <a:br>
              <a:rPr lang="en-US" altLang="en-US"/>
            </a:br>
            <a:r>
              <a:rPr lang="en-US" altLang="en-US" sz="1600" i="1">
                <a:solidFill>
                  <a:srgbClr val="800000"/>
                </a:solidFill>
              </a:rPr>
              <a:t>=&gt; New file/folder has a check mark.</a:t>
            </a:r>
          </a:p>
        </p:txBody>
      </p:sp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905" y="3487395"/>
            <a:ext cx="2466975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1097280" y="1231557"/>
            <a:ext cx="54848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800000"/>
                </a:solidFill>
              </a:rPr>
              <a:t>A. Without (local)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800000"/>
                </a:solidFill>
              </a:rPr>
              <a:t>working copy folder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1097280" y="3265145"/>
            <a:ext cx="6400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en-US" altLang="en-US" b="1">
                <a:solidFill>
                  <a:srgbClr val="800000"/>
                </a:solidFill>
              </a:rPr>
              <a:t>B. With (local)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800000"/>
                </a:solidFill>
              </a:rPr>
              <a:t>working copy folder (recommended)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0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 smtClean="0">
                <a:latin typeface="HelveticaNeue MediumCond" pitchFamily="34" charset="0"/>
              </a:rPr>
              <a:t>Check </a:t>
            </a:r>
            <a:r>
              <a:rPr lang="en-GB" sz="2800" b="1" dirty="0">
                <a:latin typeface="HelveticaNeue MediumCond" pitchFamily="34" charset="0"/>
              </a:rPr>
              <a:t>out a working copy</a:t>
            </a:r>
            <a:endParaRPr lang="en-GB" sz="2800" b="1" dirty="0">
              <a:latin typeface="HelveticaNeue MediumCond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097280" y="1388161"/>
            <a:ext cx="80772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825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en-US" altLang="en-US"/>
              <a:t>In Windows Explorer, select working folder, right click&gt;SVN Checkout… OR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en-US" altLang="en-US"/>
              <a:t>In Repo-browser, select the folder to check out, right click&gt;Checkout…</a:t>
            </a:r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1859280" y="2794686"/>
            <a:ext cx="6553200" cy="2895600"/>
            <a:chOff x="960" y="2160"/>
            <a:chExt cx="4128" cy="1824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160"/>
              <a:ext cx="928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2016" y="278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2160"/>
              <a:ext cx="2544" cy="1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2640" y="3792"/>
              <a:ext cx="864" cy="192"/>
            </a:xfrm>
            <a:prstGeom prst="wedgeRoundRectCallout">
              <a:avLst>
                <a:gd name="adj1" fmla="val -42361"/>
                <a:gd name="adj2" fmla="val -175523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Desired revision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59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>
                <a:latin typeface="HelveticaNeue MediumCond" pitchFamily="34" charset="0"/>
              </a:rPr>
              <a:t>Lock/Release repository files</a:t>
            </a:r>
            <a:endParaRPr lang="en-GB" sz="2800" b="1" dirty="0">
              <a:latin typeface="HelveticaNeue MediumCond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97280" y="1513179"/>
            <a:ext cx="739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This is to avoid the conflict when another user updates the repository while you are working on your working copy.</a:t>
            </a:r>
          </a:p>
        </p:txBody>
      </p:sp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230729"/>
            <a:ext cx="3019425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97280" y="2306929"/>
            <a:ext cx="5029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00000"/>
                </a:solidFill>
              </a:rPr>
              <a:t>How to: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/>
              <a:t>In the working copy, select file to lock,</a:t>
            </a:r>
            <a:br>
              <a:rPr lang="en-US" altLang="en-US"/>
            </a:br>
            <a:r>
              <a:rPr lang="en-US" altLang="en-US"/>
              <a:t>right-click&gt;TortoiseSVN&gt;Get lock…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097280" y="3473742"/>
            <a:ext cx="4495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660033"/>
                </a:solidFill>
              </a:rPr>
              <a:t>=&gt; Locked file has a lock-icon mark.</a:t>
            </a:r>
          </a:p>
          <a:p>
            <a:pPr eaLnBrk="1" hangingPunct="1"/>
            <a:r>
              <a:rPr lang="en-US" altLang="en-US" sz="1600" i="1">
                <a:solidFill>
                  <a:srgbClr val="660033"/>
                </a:solidFill>
              </a:rPr>
              <a:t>Other users will not be able to commit until you release the locked files.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86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>
                <a:latin typeface="HelveticaNeue MediumCond" pitchFamily="34" charset="0"/>
              </a:rPr>
              <a:t>Lock/Release repository files</a:t>
            </a:r>
            <a:endParaRPr lang="en-GB" sz="2800" b="1" dirty="0">
              <a:latin typeface="HelveticaNeue MediumCond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97280" y="1352841"/>
            <a:ext cx="739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This is to release the locked files for others to commit.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097280" y="1886241"/>
            <a:ext cx="426720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00000"/>
                </a:solidFill>
              </a:rPr>
              <a:t>How to:</a:t>
            </a:r>
            <a:r>
              <a:rPr lang="en-US" altLang="en-US"/>
              <a:t> </a:t>
            </a:r>
          </a:p>
          <a:p>
            <a:pPr eaLnBrk="1" hangingPunct="1"/>
            <a:endParaRPr lang="en-US" altLang="en-US" sz="1000"/>
          </a:p>
          <a:p>
            <a:pPr eaLnBrk="1" hangingPunct="1"/>
            <a:r>
              <a:rPr lang="en-US" altLang="en-US"/>
              <a:t>Select locked file&gt;TortoiseSVN&gt;</a:t>
            </a:r>
          </a:p>
          <a:p>
            <a:pPr eaLnBrk="1" hangingPunct="1"/>
            <a:r>
              <a:rPr lang="en-US" altLang="en-US"/>
              <a:t>Release lock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097280" y="4477041"/>
            <a:ext cx="4495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660033"/>
                </a:solidFill>
              </a:rPr>
              <a:t>This way will steal other’s lock and replace by your lock. Not recommended. It’d be better to ask the author to release his lock.</a:t>
            </a:r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80" y="3867441"/>
            <a:ext cx="36385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80" y="2114841"/>
            <a:ext cx="35337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097280" y="3134016"/>
            <a:ext cx="4267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00000"/>
                </a:solidFill>
              </a:rPr>
              <a:t>Steal the locks:</a:t>
            </a:r>
          </a:p>
          <a:p>
            <a:pPr eaLnBrk="1" hangingPunct="1"/>
            <a:r>
              <a:rPr lang="en-US" altLang="en-US"/>
              <a:t>- Select locked file&gt;TortoiseSVN&gt;</a:t>
            </a:r>
          </a:p>
          <a:p>
            <a:pPr eaLnBrk="1" hangingPunct="1"/>
            <a:r>
              <a:rPr lang="en-US" altLang="en-US"/>
              <a:t>  Get lock…</a:t>
            </a:r>
          </a:p>
          <a:p>
            <a:pPr eaLnBrk="1" hangingPunct="1"/>
            <a:r>
              <a:rPr lang="en-US" altLang="en-US"/>
              <a:t>- Check Steal the locks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1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>
                <a:latin typeface="HelveticaNeue MediumCond" pitchFamily="34" charset="0"/>
              </a:rPr>
              <a:t>Commit to repository</a:t>
            </a:r>
            <a:endParaRPr lang="en-GB" sz="2800" b="1" dirty="0">
              <a:latin typeface="HelveticaNeue MediumCond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27455" y="1981492"/>
            <a:ext cx="792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This is to send the changes you made on working copy to the repository.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97280" y="1448092"/>
            <a:ext cx="54848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en-US" altLang="en-US" b="1" dirty="0">
                <a:solidFill>
                  <a:srgbClr val="660033"/>
                </a:solidFill>
              </a:rPr>
              <a:t>SVN: Commit = VSS: Check-in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227455" y="2406942"/>
            <a:ext cx="685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00000"/>
                </a:solidFill>
              </a:rPr>
              <a:t>How to:</a:t>
            </a:r>
          </a:p>
          <a:p>
            <a:pPr eaLnBrk="1" hangingPunct="1"/>
            <a:r>
              <a:rPr lang="en-US" altLang="en-US"/>
              <a:t>On the working copy, right click&gt;SVN Commit…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227455" y="3353092"/>
            <a:ext cx="2819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660033"/>
                </a:solidFill>
              </a:rPr>
              <a:t>Before committing, you should make sure that your working copy is </a:t>
            </a:r>
            <a:r>
              <a:rPr lang="en-US" altLang="en-US" sz="1600" b="1" i="1">
                <a:solidFill>
                  <a:srgbClr val="660033"/>
                </a:solidFill>
              </a:rPr>
              <a:t>up-to-date</a:t>
            </a:r>
            <a:r>
              <a:rPr lang="en-US" altLang="en-US" sz="1600" i="1">
                <a:solidFill>
                  <a:srgbClr val="660033"/>
                </a:solidFill>
              </a:rPr>
              <a:t>.</a:t>
            </a:r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4046855" y="3035592"/>
            <a:ext cx="5257800" cy="3060700"/>
            <a:chOff x="2256" y="2008"/>
            <a:chExt cx="3312" cy="1928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2008"/>
              <a:ext cx="2034" cy="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2056"/>
              <a:ext cx="866" cy="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3168" y="2688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>
              <a:off x="4752" y="2304"/>
              <a:ext cx="816" cy="288"/>
            </a:xfrm>
            <a:prstGeom prst="wedgeRoundRectCallout">
              <a:avLst>
                <a:gd name="adj1" fmla="val -89093"/>
                <a:gd name="adj2" fmla="val 98611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Should give comments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065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>
                <a:latin typeface="HelveticaNeue MediumCond" pitchFamily="34" charset="0"/>
              </a:rPr>
              <a:t>Check modification</a:t>
            </a:r>
            <a:endParaRPr lang="en-GB" sz="2800" b="1" dirty="0">
              <a:latin typeface="HelveticaNeue MediumCond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1313154"/>
            <a:ext cx="792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This is to know the modification status of selected file in comparison with that file on the repository.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7280" y="1922754"/>
            <a:ext cx="6858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800000"/>
                </a:solidFill>
              </a:rPr>
              <a:t>How to:</a:t>
            </a:r>
          </a:p>
          <a:p>
            <a:pPr eaLnBrk="1" hangingPunct="1"/>
            <a:r>
              <a:rPr lang="en-US" altLang="en-US"/>
              <a:t>- On working copy, select modified file</a:t>
            </a:r>
          </a:p>
          <a:p>
            <a:pPr eaLnBrk="1" hangingPunct="1"/>
            <a:r>
              <a:rPr lang="en-US" altLang="en-US"/>
              <a:t>- right click&gt;TortoiseSVN&gt;Check for modifications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97280" y="3065754"/>
            <a:ext cx="3810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>
                <a:solidFill>
                  <a:srgbClr val="660033"/>
                </a:solidFill>
              </a:rPr>
              <a:t>The Working Copy dialog shows the status of the selected files in comparison with that file on the repository.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80" y="2913354"/>
            <a:ext cx="36290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80" y="4742154"/>
            <a:ext cx="32575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422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>
                <a:latin typeface="HelveticaNeue MediumCond" pitchFamily="34" charset="0"/>
              </a:rPr>
              <a:t>Update working copy</a:t>
            </a:r>
            <a:endParaRPr lang="en-GB" sz="2800" b="1" dirty="0">
              <a:latin typeface="HelveticaNeue MediumCond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48092" y="1713471"/>
            <a:ext cx="792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This is to update your working copy with new changes on the repository.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97280" y="1256271"/>
            <a:ext cx="54848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</a:pPr>
            <a:r>
              <a:rPr lang="en-US" altLang="en-US" b="1">
                <a:solidFill>
                  <a:srgbClr val="660033"/>
                </a:solidFill>
              </a:rPr>
              <a:t>SVN: Update = VSS: Get latest version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48092" y="2856471"/>
            <a:ext cx="792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660033"/>
                </a:solidFill>
              </a:rPr>
              <a:t>How to: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On the working copy, select folder to be updated, right click&gt;SVN Update…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92" y="3658159"/>
            <a:ext cx="44958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3838892" y="4532871"/>
            <a:ext cx="381000" cy="195263"/>
          </a:xfrm>
          <a:prstGeom prst="rightArrow">
            <a:avLst>
              <a:gd name="adj1" fmla="val 50000"/>
              <a:gd name="adj2" fmla="val 4878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248092" y="2094471"/>
            <a:ext cx="800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Periodically, you should ensure that changes done by others get incorporated in your working copy.</a:t>
            </a:r>
          </a:p>
        </p:txBody>
      </p: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092" y="3999471"/>
            <a:ext cx="16859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47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>
                <a:latin typeface="HelveticaNeue MediumCond" pitchFamily="34" charset="0"/>
              </a:rPr>
              <a:t>Update working copy</a:t>
            </a:r>
            <a:endParaRPr lang="en-GB" sz="2800" b="1" dirty="0">
              <a:latin typeface="HelveticaNeue MediumCond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1399672"/>
            <a:ext cx="792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To make date time of local files match with date time of files at SVN.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7280" y="1856872"/>
            <a:ext cx="7924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660033"/>
                </a:solidFill>
              </a:rPr>
              <a:t>How to:</a:t>
            </a:r>
            <a:r>
              <a:rPr lang="en-US" altLang="en-US"/>
              <a:t> 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 TortoireSVN&gt;Settings to open TortoiseSVN Settings dialog.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 Turn on option [Set filedates to “last commit time”].</a:t>
            </a: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1249680" y="2901447"/>
            <a:ext cx="7696200" cy="2876550"/>
            <a:chOff x="576" y="2098"/>
            <a:chExt cx="4848" cy="1812"/>
          </a:xfrm>
        </p:grpSpPr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304"/>
              <a:ext cx="1536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098"/>
              <a:ext cx="2592" cy="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2352" y="2832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79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 smtClean="0">
                <a:latin typeface="HelveticaNeue MediumCond" pitchFamily="34" charset="0"/>
              </a:rPr>
              <a:t>Show Revision Log message</a:t>
            </a:r>
            <a:endParaRPr lang="en-GB" sz="2800" b="1" dirty="0">
              <a:latin typeface="HelveticaNeue MediumCond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7280" y="1055716"/>
            <a:ext cx="754221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dirty="0"/>
              <a:t>For every change you make and commit, should provide a log message describes the meaning of your change.</a:t>
            </a:r>
          </a:p>
          <a:p>
            <a:pPr eaLnBrk="1" hangingPunct="1">
              <a:buFontTx/>
              <a:buChar char="•"/>
            </a:pPr>
            <a:endParaRPr lang="en-US" altLang="en-US" dirty="0"/>
          </a:p>
          <a:p>
            <a:pPr eaLnBrk="1" hangingPunct="1">
              <a:buFontTx/>
              <a:buChar char="•"/>
            </a:pPr>
            <a:r>
              <a:rPr lang="en-US" altLang="en-US" dirty="0"/>
              <a:t>The Log Messages dialog retrieves all those log messages and allows you to select the desired revision.</a:t>
            </a:r>
          </a:p>
          <a:p>
            <a:pPr eaLnBrk="1" hangingPunct="1">
              <a:buFontTx/>
              <a:buChar char="•"/>
            </a:pPr>
            <a:endParaRPr lang="en-US" altLang="en-US" dirty="0"/>
          </a:p>
          <a:p>
            <a:pPr eaLnBrk="1" hangingPunct="1">
              <a:buFontTx/>
              <a:buChar char="•"/>
            </a:pPr>
            <a:r>
              <a:rPr lang="en-US" altLang="en-US" dirty="0">
                <a:solidFill>
                  <a:srgbClr val="800000"/>
                </a:solidFill>
              </a:rPr>
              <a:t>Revision number is applied for the</a:t>
            </a:r>
          </a:p>
          <a:p>
            <a:pPr eaLnBrk="1" hangingPunct="1"/>
            <a:r>
              <a:rPr lang="en-US" altLang="en-US" dirty="0">
                <a:solidFill>
                  <a:srgbClr val="800000"/>
                </a:solidFill>
              </a:rPr>
              <a:t>    whole repository.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92" y="2732116"/>
            <a:ext cx="3962400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292" y="3875116"/>
            <a:ext cx="25908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4829492" y="4560916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79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>
                <a:latin typeface="HelveticaNeue MediumCond" pitchFamily="34" charset="0"/>
              </a:rPr>
              <a:t>View differences</a:t>
            </a:r>
            <a:endParaRPr lang="en-GB" sz="2800" b="1" dirty="0">
              <a:latin typeface="HelveticaNeue MediumCond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8943" y="1055716"/>
            <a:ext cx="7542212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</a:rPr>
              <a:t>Compare working copy with a given SVN revision.</a:t>
            </a:r>
          </a:p>
          <a:p>
            <a:pPr eaLnBrk="1" hangingPunct="1"/>
            <a:endParaRPr lang="en-US" altLang="en-US" sz="1000" b="1">
              <a:solidFill>
                <a:srgbClr val="800000"/>
              </a:solidFill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</a:rPr>
              <a:t>How to:</a:t>
            </a:r>
          </a:p>
          <a:p>
            <a:pPr eaLnBrk="1" hangingPunct="1">
              <a:buFontTx/>
              <a:buChar char="-"/>
            </a:pPr>
            <a:r>
              <a:rPr lang="en-US" altLang="en-US"/>
              <a:t>On working copy, select file to compare</a:t>
            </a:r>
          </a:p>
          <a:p>
            <a:pPr eaLnBrk="1" hangingPunct="1">
              <a:buFontTx/>
              <a:buChar char="-"/>
            </a:pPr>
            <a:r>
              <a:rPr lang="en-US" altLang="en-US"/>
              <a:t>Right click&gt;Show log =&gt; Log messages dialog opened</a:t>
            </a:r>
          </a:p>
          <a:p>
            <a:pPr eaLnBrk="1" hangingPunct="1">
              <a:buFontTx/>
              <a:buChar char="-"/>
            </a:pPr>
            <a:r>
              <a:rPr lang="en-US" altLang="en-US"/>
              <a:t>Select the revison to compare, right click&gt;Compare with local copy</a:t>
            </a: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153555" y="2732116"/>
            <a:ext cx="8105775" cy="3086100"/>
            <a:chOff x="432" y="2112"/>
            <a:chExt cx="5106" cy="1944"/>
          </a:xfrm>
        </p:grpSpPr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112"/>
              <a:ext cx="3168" cy="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2928"/>
              <a:ext cx="3378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644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Control?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is a system that records changes to a file or set of files over time so that you can recall specific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versions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later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many type of Version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Controll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such as:</a:t>
            </a:r>
          </a:p>
          <a:p>
            <a:pPr lvl="1">
              <a:lnSpc>
                <a:spcPct val="150000"/>
              </a:lnSpc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Apache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Subversion (SVN)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07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 smtClean="0">
                <a:latin typeface="HelveticaNeue MediumCond" pitchFamily="34" charset="0"/>
              </a:rPr>
              <a:t>Clean up</a:t>
            </a:r>
            <a:endParaRPr lang="en-GB" sz="2800" b="1" dirty="0">
              <a:latin typeface="HelveticaNeue MediumCond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1263147"/>
            <a:ext cx="754221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If a Subversion command cannot complete successfully, perhaps due to server or network problems, your working copy can be left in an inconsistent state.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It is a good idea to do “clean up” at the top level of the working copy.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3257867" y="3063372"/>
            <a:ext cx="3248025" cy="1752600"/>
            <a:chOff x="960" y="2016"/>
            <a:chExt cx="2046" cy="1104"/>
          </a:xfrm>
        </p:grpSpPr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016"/>
              <a:ext cx="96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2256"/>
              <a:ext cx="1086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50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Status of version controlled files/folders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097280" y="1066829"/>
            <a:ext cx="876300" cy="4157662"/>
            <a:chOff x="528" y="1111"/>
            <a:chExt cx="552" cy="2619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111"/>
              <a:ext cx="55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" y="1560"/>
              <a:ext cx="52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" y="1968"/>
              <a:ext cx="479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" y="2352"/>
              <a:ext cx="465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" y="2697"/>
              <a:ext cx="4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3072"/>
              <a:ext cx="39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" y="3456"/>
              <a:ext cx="41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164080" y="1055716"/>
            <a:ext cx="6781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600"/>
              <a:t>Green checkmark: normal status, under control 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/>
          </a:p>
          <a:p>
            <a:pPr eaLnBrk="1" hangingPunct="1">
              <a:spcBef>
                <a:spcPct val="20000"/>
              </a:spcBef>
            </a:pPr>
            <a:r>
              <a:rPr lang="en-US" altLang="en-US" sz="1600"/>
              <a:t>Red exclamation: file has been modified since last update and needs to be committed.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/>
          </a:p>
          <a:p>
            <a:pPr eaLnBrk="1" hangingPunct="1">
              <a:spcBef>
                <a:spcPct val="20000"/>
              </a:spcBef>
            </a:pPr>
            <a:r>
              <a:rPr lang="en-US" altLang="en-US" sz="1600"/>
              <a:t>Yellow exclamation: a conflict occurs during an update.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/>
          </a:p>
          <a:p>
            <a:pPr eaLnBrk="1" hangingPunct="1">
              <a:spcBef>
                <a:spcPct val="20000"/>
              </a:spcBef>
            </a:pPr>
            <a:r>
              <a:rPr lang="en-US" altLang="en-US" sz="1600"/>
              <a:t>Grey checkmark: this file needs to be locked first before editing.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/>
          </a:p>
          <a:p>
            <a:pPr eaLnBrk="1" hangingPunct="1">
              <a:spcBef>
                <a:spcPct val="20000"/>
              </a:spcBef>
            </a:pPr>
            <a:r>
              <a:rPr lang="en-US" altLang="en-US" sz="1600"/>
              <a:t>Locked lock: file is locked. Need to unlock for other to commit.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/>
          </a:p>
          <a:p>
            <a:pPr eaLnBrk="1" hangingPunct="1">
              <a:spcBef>
                <a:spcPct val="20000"/>
              </a:spcBef>
            </a:pPr>
            <a:r>
              <a:rPr lang="en-US" altLang="en-US" sz="1600"/>
              <a:t>Red deletion: missing file or file to be deleted under version control.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/>
          </a:p>
          <a:p>
            <a:pPr eaLnBrk="1" hangingPunct="1">
              <a:spcBef>
                <a:spcPct val="20000"/>
              </a:spcBef>
            </a:pPr>
            <a:r>
              <a:rPr lang="en-US" altLang="en-US" sz="1600"/>
              <a:t>Blue plus: File to be added to version control.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98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Installation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7279" y="1055716"/>
            <a:ext cx="6794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323232"/>
                </a:solidFill>
                <a:latin typeface="Open Sans"/>
              </a:rPr>
              <a:t>Go to </a:t>
            </a:r>
            <a:r>
              <a:rPr lang="en-US" smtClean="0">
                <a:solidFill>
                  <a:srgbClr val="1F82C0"/>
                </a:solidFill>
                <a:latin typeface="Open Sans"/>
                <a:hlinkClick r:id="rId2"/>
              </a:rPr>
              <a:t>http://git-scm.com/</a:t>
            </a:r>
            <a:r>
              <a:rPr lang="en-US" smtClean="0">
                <a:solidFill>
                  <a:srgbClr val="323232"/>
                </a:solidFill>
                <a:latin typeface="Open Sans"/>
              </a:rPr>
              <a:t> and download git 1.9.4 for Windows.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78010" y="1608092"/>
            <a:ext cx="9407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3232"/>
                </a:solidFill>
                <a:latin typeface="Open Sans"/>
              </a:rPr>
              <a:t>Then, go to the download directory, and run </a:t>
            </a:r>
            <a:r>
              <a:rPr lang="en-US" b="1" dirty="0">
                <a:solidFill>
                  <a:srgbClr val="323232"/>
                </a:solidFill>
                <a:latin typeface="Open Sans"/>
              </a:rPr>
              <a:t>Git-1.9.4-preview20140815.exe</a:t>
            </a:r>
            <a:r>
              <a:rPr lang="en-US" dirty="0">
                <a:solidFill>
                  <a:srgbClr val="323232"/>
                </a:solidFill>
                <a:latin typeface="Open Sans"/>
              </a:rPr>
              <a:t> to setup </a:t>
            </a:r>
            <a:r>
              <a:rPr lang="en-US" dirty="0" err="1">
                <a:solidFill>
                  <a:srgbClr val="323232"/>
                </a:solidFill>
                <a:latin typeface="Open Sans"/>
              </a:rPr>
              <a:t>Git</a:t>
            </a:r>
            <a:r>
              <a:rPr lang="en-US" dirty="0">
                <a:solidFill>
                  <a:srgbClr val="323232"/>
                </a:solidFill>
                <a:latin typeface="Open Sans"/>
              </a:rPr>
              <a:t>.</a:t>
            </a:r>
          </a:p>
          <a:p>
            <a:r>
              <a:rPr lang="en-US" dirty="0">
                <a:solidFill>
                  <a:srgbClr val="323232"/>
                </a:solidFill>
                <a:latin typeface="Open Sans"/>
              </a:rPr>
              <a:t>We need to check </a:t>
            </a:r>
            <a:r>
              <a:rPr lang="en-US" dirty="0" err="1">
                <a:solidFill>
                  <a:srgbClr val="323232"/>
                </a:solidFill>
                <a:latin typeface="Open Sans"/>
              </a:rPr>
              <a:t>git</a:t>
            </a:r>
            <a:r>
              <a:rPr lang="en-US" dirty="0">
                <a:solidFill>
                  <a:srgbClr val="323232"/>
                </a:solidFill>
                <a:latin typeface="Open Sans"/>
              </a:rPr>
              <a:t>-cheetah plugin:</a:t>
            </a:r>
            <a:endParaRPr lang="en-US" b="0" i="0" dirty="0">
              <a:solidFill>
                <a:srgbClr val="323232"/>
              </a:solidFill>
              <a:effectLst/>
              <a:latin typeface="Open Sans"/>
            </a:endParaRPr>
          </a:p>
        </p:txBody>
      </p:sp>
      <p:pic>
        <p:nvPicPr>
          <p:cNvPr id="25602" name="Picture 2" descr="GitSet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405" y="2437467"/>
            <a:ext cx="47910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93708" y="2434174"/>
            <a:ext cx="52804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3232"/>
                </a:solidFill>
                <a:latin typeface="Open Sans"/>
              </a:rPr>
              <a:t>Next =&gt; Next</a:t>
            </a:r>
          </a:p>
          <a:p>
            <a:endParaRPr lang="en-US" dirty="0" smtClean="0">
              <a:solidFill>
                <a:srgbClr val="323232"/>
              </a:solidFill>
              <a:latin typeface="Open Sans"/>
            </a:endParaRPr>
          </a:p>
          <a:p>
            <a:r>
              <a:rPr lang="en-US" dirty="0" smtClean="0">
                <a:solidFill>
                  <a:srgbClr val="323232"/>
                </a:solidFill>
                <a:latin typeface="Open Sans"/>
              </a:rPr>
              <a:t>On </a:t>
            </a:r>
            <a:r>
              <a:rPr lang="en-US" dirty="0">
                <a:solidFill>
                  <a:srgbClr val="323232"/>
                </a:solidFill>
                <a:latin typeface="Open Sans"/>
              </a:rPr>
              <a:t>the "Adjusting your Path Environment", we may want to choose "Use </a:t>
            </a:r>
            <a:r>
              <a:rPr lang="en-US" dirty="0" err="1">
                <a:solidFill>
                  <a:srgbClr val="323232"/>
                </a:solidFill>
                <a:latin typeface="Open Sans"/>
              </a:rPr>
              <a:t>git</a:t>
            </a:r>
            <a:r>
              <a:rPr lang="en-US" dirty="0">
                <a:solidFill>
                  <a:srgbClr val="323232"/>
                </a:solidFill>
                <a:latin typeface="Open Sans"/>
              </a:rPr>
              <a:t> and optional Unix tools from the Windows Command Prompt" =&gt; </a:t>
            </a:r>
            <a:endParaRPr lang="en-US" dirty="0" smtClean="0">
              <a:solidFill>
                <a:srgbClr val="323232"/>
              </a:solidFill>
              <a:latin typeface="Open Sans"/>
            </a:endParaRPr>
          </a:p>
          <a:p>
            <a:r>
              <a:rPr lang="en-US" dirty="0" smtClean="0">
                <a:solidFill>
                  <a:srgbClr val="323232"/>
                </a:solidFill>
                <a:latin typeface="Open Sans"/>
              </a:rPr>
              <a:t>Next </a:t>
            </a:r>
            <a:r>
              <a:rPr lang="en-US" dirty="0">
                <a:solidFill>
                  <a:srgbClr val="323232"/>
                </a:solidFill>
                <a:latin typeface="Open Sans"/>
              </a:rPr>
              <a:t>=&gt; Next =&gt; Finish.</a:t>
            </a:r>
          </a:p>
          <a:p>
            <a:endParaRPr lang="en-US" dirty="0" smtClean="0">
              <a:solidFill>
                <a:srgbClr val="323232"/>
              </a:solidFill>
              <a:latin typeface="Open Sans"/>
            </a:endParaRPr>
          </a:p>
          <a:p>
            <a:r>
              <a:rPr lang="en-US" dirty="0" smtClean="0">
                <a:solidFill>
                  <a:srgbClr val="323232"/>
                </a:solidFill>
                <a:latin typeface="Open Sans"/>
              </a:rPr>
              <a:t>That's </a:t>
            </a:r>
            <a:r>
              <a:rPr lang="en-US" dirty="0">
                <a:solidFill>
                  <a:srgbClr val="323232"/>
                </a:solidFill>
                <a:latin typeface="Open Sans"/>
              </a:rPr>
              <a:t>it.</a:t>
            </a:r>
            <a:endParaRPr lang="en-US" b="0" i="0" dirty="0">
              <a:solidFill>
                <a:srgbClr val="323232"/>
              </a:solidFill>
              <a:effectLst/>
              <a:latin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8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 smtClean="0">
                <a:latin typeface="HelveticaNeue MediumCond" pitchFamily="34" charset="0"/>
              </a:rPr>
              <a:t>Git with Source Tree</a:t>
            </a:r>
            <a:endParaRPr lang="en-GB" sz="2800" b="1" dirty="0">
              <a:latin typeface="HelveticaNeue MediumCond" pitchFamily="34" charset="0"/>
            </a:endParaRPr>
          </a:p>
        </p:txBody>
      </p:sp>
      <p:pic>
        <p:nvPicPr>
          <p:cNvPr id="2050" name="Picture 2" descr="AboutSourceTre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277" y="1854787"/>
            <a:ext cx="4552950" cy="51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4458" y="1055716"/>
            <a:ext cx="75422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 smtClean="0"/>
              <a:t>Git</a:t>
            </a:r>
            <a:r>
              <a:rPr lang="en-US" altLang="en-US" dirty="0" smtClean="0"/>
              <a:t> is version control that take care version of your file.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The popular tool that use with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is Source Tree.</a:t>
            </a:r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448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 smtClean="0">
                <a:latin typeface="HelveticaNeue MediumCond" pitchFamily="34" charset="0"/>
              </a:rPr>
              <a:t>GitHub</a:t>
            </a:r>
            <a:endParaRPr lang="en-GB" sz="2800" b="1" dirty="0">
              <a:latin typeface="HelveticaNeue MediumCond" pitchFamily="34" charset="0"/>
            </a:endParaRPr>
          </a:p>
        </p:txBody>
      </p:sp>
      <p:pic>
        <p:nvPicPr>
          <p:cNvPr id="26626" name="Picture 2" descr="bogo-stree-re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612" y="2127585"/>
            <a:ext cx="701040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4458" y="1055716"/>
            <a:ext cx="75422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GitHub is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public repository.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There are million of applications for free.</a:t>
            </a:r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12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Cloning from GitHub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CloneFrom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47" y="1366700"/>
            <a:ext cx="57816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urceTreeCloneRepoDial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880" y="3535061"/>
            <a:ext cx="48482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52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Cloning from GitHub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78" name="Picture 2" descr="SourceTreeGitMasterBran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110" y="1325390"/>
            <a:ext cx="9496425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2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Staged &amp;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Unstaged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4458" y="1055716"/>
            <a:ext cx="8384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If we make a new file on our local machine, we'll have "</a:t>
            </a:r>
            <a:r>
              <a:rPr lang="en-US" dirty="0" err="1"/>
              <a:t>Uncommited</a:t>
            </a:r>
            <a:r>
              <a:rPr lang="en-US" dirty="0"/>
              <a:t>" changes:</a:t>
            </a:r>
            <a:endParaRPr lang="en-US" altLang="en-US" dirty="0"/>
          </a:p>
        </p:txBody>
      </p:sp>
      <p:pic>
        <p:nvPicPr>
          <p:cNvPr id="23554" name="Picture 2" descr="uncommittedChan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05" y="1561320"/>
            <a:ext cx="7400925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838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Staged &amp;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Unstaged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4458" y="1055716"/>
            <a:ext cx="8384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We can put the file into staging either by checking "</a:t>
            </a:r>
            <a:r>
              <a:rPr lang="en-US" dirty="0" err="1"/>
              <a:t>Unstaged</a:t>
            </a:r>
            <a:r>
              <a:rPr lang="en-US" dirty="0"/>
              <a:t> files" or:</a:t>
            </a:r>
            <a:endParaRPr lang="en-US" altLang="en-US" dirty="0"/>
          </a:p>
        </p:txBody>
      </p:sp>
      <p:pic>
        <p:nvPicPr>
          <p:cNvPr id="27650" name="Picture 2" descr="StagingFileMetho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29" y="1487230"/>
            <a:ext cx="7400925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8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Staged &amp;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Unstaged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74" name="Picture 2" descr="StagingMyfil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62" y="1248332"/>
            <a:ext cx="7400925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77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management of changes to information(physical: files)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Allow concentrating and sharing file over the network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authority and security 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Cooperate member’s changes 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Manage files with version, allow recovering of desired version 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Allow checking the modification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CM process </a:t>
            </a:r>
            <a:endParaRPr lang="km-KH" sz="1800" dirty="0" smtClean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26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Commit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 a local repo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698" name="Picture 2" descr="Working_myfile01_just_before_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17" y="1390864"/>
            <a:ext cx="7477125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4458" y="1055716"/>
            <a:ext cx="8384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Now commit the file in the staging area:</a:t>
            </a:r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447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Commit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 a local repo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4458" y="1055716"/>
            <a:ext cx="8384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If we press "Commit" on the top menu, we get the following:</a:t>
            </a:r>
            <a:endParaRPr lang="en-US" altLang="en-US" dirty="0"/>
          </a:p>
        </p:txBody>
      </p:sp>
      <p:pic>
        <p:nvPicPr>
          <p:cNvPr id="30722" name="Picture 2" descr="Committing_myfil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492" y="1346679"/>
            <a:ext cx="6840838" cy="489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84458" y="6053436"/>
            <a:ext cx="5118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23232"/>
                </a:solidFill>
                <a:latin typeface="Open Sans"/>
              </a:rPr>
              <a:t>Fill in out comment, and the hit "Commit" button: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0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Commit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 a local repo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746" name="Picture 2" descr="AfterCommitMyfil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01" y="1278493"/>
            <a:ext cx="72866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8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Pushing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 GitHub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7280" y="1055716"/>
            <a:ext cx="874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3232"/>
                </a:solidFill>
                <a:latin typeface="Open Sans"/>
              </a:rPr>
              <a:t>After adding two more files to our local repo, we want to push to a remote repo:</a:t>
            </a:r>
            <a:endParaRPr lang="en-US" dirty="0"/>
          </a:p>
        </p:txBody>
      </p:sp>
      <p:pic>
        <p:nvPicPr>
          <p:cNvPr id="22530" name="Picture 2" descr="TheFilesInLocalRep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167" y="1425048"/>
            <a:ext cx="7286625" cy="535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75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Pushing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 GitHub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7280" y="1055716"/>
            <a:ext cx="874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Before we do Push, we need to Pull first, so hit the Pull on the top menu:</a:t>
            </a:r>
            <a:endParaRPr lang="en-US" dirty="0"/>
          </a:p>
        </p:txBody>
      </p:sp>
      <p:pic>
        <p:nvPicPr>
          <p:cNvPr id="32770" name="Picture 2" descr="PullingBeforePu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159" y="1824829"/>
            <a:ext cx="50196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1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Pushing to GitHub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7280" y="1055716"/>
            <a:ext cx="874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Now, press "Push" on the top menu:</a:t>
            </a:r>
            <a:endParaRPr lang="en-US" dirty="0"/>
          </a:p>
        </p:txBody>
      </p:sp>
      <p:pic>
        <p:nvPicPr>
          <p:cNvPr id="33794" name="Picture 2" descr="Push3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353" y="1494968"/>
            <a:ext cx="46672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PushDial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353" y="2241063"/>
            <a:ext cx="6514759" cy="269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39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Pushing to GitHub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794" name="Picture 2" descr="Push3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353" y="1494968"/>
            <a:ext cx="46672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8" name="Picture 2" descr="AfterPu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07" y="1055716"/>
            <a:ext cx="7629525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5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Source Tree Preferences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7280" y="1250777"/>
            <a:ext cx="6442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tutorial, we used the preferences as shown below: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06" name="Picture 2" descr="SourcePreferencesGen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751" y="1815170"/>
            <a:ext cx="4520207" cy="469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18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Subversion (abbreviated SVN) is a free open-source version control system.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Managed folders/files are placed into a 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repository.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much like an ordinary file server.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Subversion allows you to recover old versions of your data, or examine the history of how your data changed.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213014" y="3034356"/>
            <a:ext cx="4067175" cy="2752725"/>
            <a:chOff x="1038" y="2202"/>
            <a:chExt cx="2562" cy="1734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32" y="2400"/>
              <a:ext cx="746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4D4D4D"/>
              </a:outerShdw>
            </a:effectLst>
          </p:spPr>
        </p:pic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1038" y="2202"/>
              <a:ext cx="544" cy="39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computr1"/>
            <p:cNvSpPr>
              <a:spLocks noEditPoints="1" noChangeArrowheads="1"/>
            </p:cNvSpPr>
            <p:nvPr/>
          </p:nvSpPr>
          <p:spPr bwMode="auto">
            <a:xfrm>
              <a:off x="2544" y="2208"/>
              <a:ext cx="240" cy="288"/>
            </a:xfrm>
            <a:custGeom>
              <a:avLst/>
              <a:gdLst>
                <a:gd name="T0" fmla="*/ 7562 w 21600"/>
                <a:gd name="T1" fmla="*/ 0 h 21600"/>
                <a:gd name="T2" fmla="*/ 4180 w 21600"/>
                <a:gd name="T3" fmla="*/ 0 h 21600"/>
                <a:gd name="T4" fmla="*/ 799 w 21600"/>
                <a:gd name="T5" fmla="*/ 0 h 21600"/>
                <a:gd name="T6" fmla="*/ 0 w 21600"/>
                <a:gd name="T7" fmla="*/ 7871 h 21600"/>
                <a:gd name="T8" fmla="*/ 0 w 21600"/>
                <a:gd name="T9" fmla="*/ 11049 h 21600"/>
                <a:gd name="T10" fmla="*/ 4180 w 21600"/>
                <a:gd name="T11" fmla="*/ 11049 h 21600"/>
                <a:gd name="T12" fmla="*/ 8361 w 21600"/>
                <a:gd name="T13" fmla="*/ 11049 h 21600"/>
                <a:gd name="T14" fmla="*/ 8361 w 21600"/>
                <a:gd name="T15" fmla="*/ 7871 h 21600"/>
                <a:gd name="T16" fmla="*/ 7562 w 21600"/>
                <a:gd name="T17" fmla="*/ 6933 h 21600"/>
                <a:gd name="T18" fmla="*/ 799 w 21600"/>
                <a:gd name="T19" fmla="*/ 6933 h 21600"/>
                <a:gd name="T20" fmla="*/ 799 w 21600"/>
                <a:gd name="T21" fmla="*/ 3466 h 21600"/>
                <a:gd name="T22" fmla="*/ 7562 w 21600"/>
                <a:gd name="T23" fmla="*/ 3466 h 21600"/>
                <a:gd name="T24" fmla="*/ 0 w 21600"/>
                <a:gd name="T25" fmla="*/ 9460 h 21600"/>
                <a:gd name="T26" fmla="*/ 8361 w 21600"/>
                <a:gd name="T27" fmla="*/ 946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50 w 21600"/>
                <a:gd name="T43" fmla="*/ 2550 h 21600"/>
                <a:gd name="T44" fmla="*/ 16740 w 21600"/>
                <a:gd name="T45" fmla="*/ 11175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056" y="2298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>
                  <a:latin typeface="Tahoma" panose="020B0604030504040204" pitchFamily="34" charset="0"/>
                </a:rPr>
                <a:t>SVN</a:t>
              </a:r>
              <a:br>
                <a:rPr lang="en-US" altLang="en-US" sz="1000">
                  <a:latin typeface="Tahoma" panose="020B0604030504040204" pitchFamily="34" charset="0"/>
                </a:rPr>
              </a:br>
              <a:r>
                <a:rPr lang="en-US" altLang="en-US" sz="1000">
                  <a:latin typeface="Tahoma" panose="020B0604030504040204" pitchFamily="34" charset="0"/>
                </a:rPr>
                <a:t>Repository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584" y="2244"/>
              <a:ext cx="8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dirty="0">
                  <a:latin typeface="Tahoma" panose="020B0604030504040204" pitchFamily="34" charset="0"/>
                </a:rPr>
                <a:t>checkout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784" y="2208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Tahoma" panose="020B0604030504040204" pitchFamily="34" charset="0"/>
                </a:rPr>
                <a:t>Working copy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776" y="244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485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Why use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Sufficient features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Support Windows, UNIX, Linux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Large community: many clients/shells (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TortoiseSVN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Syncro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SmartSVN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…), many plugins (VS .NET, Eclipse,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XCode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IDE…)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Plain file formats: allow to recover data when repository broken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Good performance (on-debate)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23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SVN Clients and Plugins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/>
              <a:t>SVN Client for Windows: 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	</a:t>
            </a:r>
            <a:r>
              <a:rPr lang="en-US" altLang="en-US" dirty="0">
                <a:solidFill>
                  <a:schemeClr val="tx2"/>
                </a:solidFill>
                <a:hlinkClick r:id="rId2"/>
              </a:rPr>
              <a:t>http://tortoisesvn.tigris.org</a:t>
            </a:r>
            <a:endParaRPr lang="en-US" altLang="en-US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/>
              <a:t>SVN Plugin for Eclipse: </a:t>
            </a:r>
          </a:p>
          <a:p>
            <a:pPr>
              <a:spcBef>
                <a:spcPct val="20000"/>
              </a:spcBef>
            </a:pPr>
            <a:r>
              <a:rPr lang="en-US" altLang="en-US" dirty="0"/>
              <a:t>	</a:t>
            </a:r>
            <a:r>
              <a:rPr lang="en-US" altLang="en-US" dirty="0">
                <a:hlinkClick r:id="rId3"/>
              </a:rPr>
              <a:t>http://subclipse.tigris.org/</a:t>
            </a:r>
            <a:endParaRPr lang="en-US" altLang="en-US" dirty="0"/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/>
              <a:t>SVN Plugin for Visual Studio .NET:</a:t>
            </a:r>
          </a:p>
          <a:p>
            <a:pPr>
              <a:spcBef>
                <a:spcPct val="20000"/>
              </a:spcBef>
            </a:pPr>
            <a:r>
              <a:rPr lang="en-US" altLang="en-US" dirty="0"/>
              <a:t>	</a:t>
            </a:r>
            <a:r>
              <a:rPr lang="en-US" altLang="en-US" dirty="0">
                <a:hlinkClick r:id="rId4"/>
              </a:rPr>
              <a:t>http://ankhsvn.tigris.org/</a:t>
            </a:r>
            <a:endParaRPr lang="en-US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7327557" y="1173463"/>
            <a:ext cx="3124200" cy="2987675"/>
            <a:chOff x="3360" y="1694"/>
            <a:chExt cx="1968" cy="1882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3623" y="2568"/>
              <a:ext cx="14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4055" y="1951"/>
              <a:ext cx="549" cy="372"/>
              <a:chOff x="4551" y="11321"/>
              <a:chExt cx="1374" cy="1002"/>
            </a:xfrm>
          </p:grpSpPr>
          <p:sp>
            <p:nvSpPr>
              <p:cNvPr id="33" name="AutoShape 8"/>
              <p:cNvSpPr>
                <a:spLocks noChangeArrowheads="1"/>
              </p:cNvSpPr>
              <p:nvPr/>
            </p:nvSpPr>
            <p:spPr bwMode="auto">
              <a:xfrm>
                <a:off x="4551" y="11321"/>
                <a:ext cx="1374" cy="1002"/>
              </a:xfrm>
              <a:prstGeom prst="can">
                <a:avLst>
                  <a:gd name="adj" fmla="val 25000"/>
                </a:avLst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4711" y="11651"/>
                <a:ext cx="1060" cy="6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/>
                  <a:t>SVN</a:t>
                </a:r>
              </a:p>
              <a:p>
                <a:pPr algn="ctr" eaLnBrk="1" hangingPunct="1"/>
                <a:r>
                  <a:rPr lang="en-US" altLang="en-US" sz="1000"/>
                  <a:t>Repository</a:t>
                </a:r>
                <a:endParaRPr lang="en-US" altLang="en-US"/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3360" y="2832"/>
              <a:ext cx="551" cy="433"/>
              <a:chOff x="1668" y="13495"/>
              <a:chExt cx="1377" cy="945"/>
            </a:xfrm>
          </p:grpSpPr>
          <p:sp>
            <p:nvSpPr>
              <p:cNvPr id="31" name="AutoShape 11"/>
              <p:cNvSpPr>
                <a:spLocks noChangeArrowheads="1"/>
              </p:cNvSpPr>
              <p:nvPr/>
            </p:nvSpPr>
            <p:spPr bwMode="auto">
              <a:xfrm>
                <a:off x="1668" y="13495"/>
                <a:ext cx="1377" cy="945"/>
              </a:xfrm>
              <a:prstGeom prst="can">
                <a:avLst>
                  <a:gd name="adj" fmla="val 25000"/>
                </a:avLst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" name="Text Box 12"/>
              <p:cNvSpPr txBox="1">
                <a:spLocks noChangeArrowheads="1"/>
              </p:cNvSpPr>
              <p:nvPr/>
            </p:nvSpPr>
            <p:spPr bwMode="auto">
              <a:xfrm>
                <a:off x="1737" y="13810"/>
                <a:ext cx="1221" cy="48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/>
                  <a:t>Working</a:t>
                </a:r>
              </a:p>
              <a:p>
                <a:pPr algn="ctr" eaLnBrk="1" hangingPunct="1"/>
                <a:r>
                  <a:rPr lang="en-US" altLang="en-US" sz="1000"/>
                  <a:t>copy</a:t>
                </a:r>
                <a:endParaRPr lang="en-US" alt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4343" y="2352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623" y="2568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5063" y="2568"/>
              <a:ext cx="0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4080" y="2832"/>
              <a:ext cx="551" cy="433"/>
              <a:chOff x="1668" y="13495"/>
              <a:chExt cx="1377" cy="945"/>
            </a:xfrm>
          </p:grpSpPr>
          <p:sp>
            <p:nvSpPr>
              <p:cNvPr id="29" name="AutoShape 17"/>
              <p:cNvSpPr>
                <a:spLocks noChangeArrowheads="1"/>
              </p:cNvSpPr>
              <p:nvPr/>
            </p:nvSpPr>
            <p:spPr bwMode="auto">
              <a:xfrm>
                <a:off x="1668" y="13495"/>
                <a:ext cx="1377" cy="945"/>
              </a:xfrm>
              <a:prstGeom prst="can">
                <a:avLst>
                  <a:gd name="adj" fmla="val 25000"/>
                </a:avLst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" name="Text Box 18"/>
              <p:cNvSpPr txBox="1">
                <a:spLocks noChangeArrowheads="1"/>
              </p:cNvSpPr>
              <p:nvPr/>
            </p:nvSpPr>
            <p:spPr bwMode="auto">
              <a:xfrm>
                <a:off x="1737" y="13810"/>
                <a:ext cx="1221" cy="48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/>
                  <a:t>Working </a:t>
                </a:r>
              </a:p>
              <a:p>
                <a:pPr algn="ctr" eaLnBrk="1" hangingPunct="1"/>
                <a:r>
                  <a:rPr lang="en-US" altLang="en-US" sz="1000" dirty="0"/>
                  <a:t>copy</a:t>
                </a:r>
                <a:endParaRPr lang="en-US" altLang="en-US" dirty="0"/>
              </a:p>
            </p:txBody>
          </p:sp>
        </p:grpSp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4778" y="2832"/>
              <a:ext cx="550" cy="433"/>
              <a:chOff x="1668" y="13495"/>
              <a:chExt cx="1377" cy="945"/>
            </a:xfrm>
          </p:grpSpPr>
          <p:sp>
            <p:nvSpPr>
              <p:cNvPr id="27" name="AutoShape 20"/>
              <p:cNvSpPr>
                <a:spLocks noChangeArrowheads="1"/>
              </p:cNvSpPr>
              <p:nvPr/>
            </p:nvSpPr>
            <p:spPr bwMode="auto">
              <a:xfrm>
                <a:off x="1668" y="13495"/>
                <a:ext cx="1377" cy="945"/>
              </a:xfrm>
              <a:prstGeom prst="can">
                <a:avLst>
                  <a:gd name="adj" fmla="val 25000"/>
                </a:avLst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1737" y="13810"/>
                <a:ext cx="1221" cy="489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/>
                  <a:t>Working</a:t>
                </a:r>
              </a:p>
              <a:p>
                <a:pPr algn="ctr" eaLnBrk="1" hangingPunct="1"/>
                <a:r>
                  <a:rPr lang="en-US" altLang="en-US" sz="1000"/>
                  <a:t>copy</a:t>
                </a:r>
                <a:endParaRPr lang="en-US" altLang="en-US"/>
              </a:p>
            </p:txBody>
          </p:sp>
        </p:grp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3456" y="3360"/>
              <a:ext cx="3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900"/>
                <a:t>Member 1</a:t>
              </a:r>
              <a:br>
                <a:rPr lang="en-US" altLang="en-US" sz="900"/>
              </a:br>
              <a:r>
                <a:rPr lang="en-US" altLang="en-US" sz="900"/>
                <a:t>desktop</a:t>
              </a:r>
              <a:endParaRPr lang="en-US" altLang="en-US"/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4176" y="3360"/>
              <a:ext cx="3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900"/>
                <a:t>Member 2</a:t>
              </a:r>
              <a:br>
                <a:rPr lang="en-US" altLang="en-US" sz="900"/>
              </a:br>
              <a:r>
                <a:rPr lang="en-US" altLang="en-US" sz="900"/>
                <a:t>desktop</a:t>
              </a:r>
              <a:endParaRPr lang="en-US" altLang="en-US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4896" y="3360"/>
              <a:ext cx="3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900"/>
                <a:t>Member n</a:t>
              </a:r>
              <a:br>
                <a:rPr lang="en-US" altLang="en-US" sz="900"/>
              </a:br>
              <a:r>
                <a:rPr lang="en-US" altLang="en-US" sz="900"/>
                <a:t>desktop</a:t>
              </a:r>
              <a:endParaRPr lang="en-US" altLang="en-US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4152" y="1694"/>
              <a:ext cx="36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/>
                <a:t>Company</a:t>
              </a:r>
            </a:p>
            <a:p>
              <a:pPr algn="ctr" eaLnBrk="1" hangingPunct="1"/>
              <a:r>
                <a:rPr lang="en-US" altLang="en-US" sz="900" dirty="0"/>
                <a:t>server</a:t>
              </a:r>
              <a:endParaRPr lang="en-US" altLang="en-US" dirty="0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3956" y="2483"/>
              <a:ext cx="771" cy="14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/>
                <a:t>Checkout / Commit</a:t>
              </a:r>
              <a:endParaRPr lang="en-US" altLang="en-US" b="1"/>
            </a:p>
          </p:txBody>
        </p:sp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4777" y="2784"/>
              <a:ext cx="551" cy="180"/>
              <a:chOff x="1680" y="3312"/>
              <a:chExt cx="551" cy="192"/>
            </a:xfrm>
          </p:grpSpPr>
          <p:sp>
            <p:nvSpPr>
              <p:cNvPr id="25" name="AutoShape 29"/>
              <p:cNvSpPr>
                <a:spLocks noChangeArrowheads="1"/>
              </p:cNvSpPr>
              <p:nvPr/>
            </p:nvSpPr>
            <p:spPr bwMode="auto">
              <a:xfrm>
                <a:off x="1680" y="3312"/>
                <a:ext cx="551" cy="192"/>
              </a:xfrm>
              <a:prstGeom prst="can">
                <a:avLst>
                  <a:gd name="adj" fmla="val 25000"/>
                </a:avLst>
              </a:prstGeom>
              <a:solidFill>
                <a:srgbClr val="FF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" name="Text Box 30"/>
              <p:cNvSpPr txBox="1">
                <a:spLocks noChangeArrowheads="1"/>
              </p:cNvSpPr>
              <p:nvPr/>
            </p:nvSpPr>
            <p:spPr bwMode="auto">
              <a:xfrm>
                <a:off x="1708" y="3384"/>
                <a:ext cx="48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/>
                  <a:t>TortoiseSVN</a:t>
                </a:r>
              </a:p>
            </p:txBody>
          </p:sp>
        </p:grp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4080" y="2784"/>
              <a:ext cx="551" cy="180"/>
              <a:chOff x="1680" y="3312"/>
              <a:chExt cx="551" cy="192"/>
            </a:xfrm>
          </p:grpSpPr>
          <p:sp>
            <p:nvSpPr>
              <p:cNvPr id="23" name="AutoShape 33"/>
              <p:cNvSpPr>
                <a:spLocks noChangeArrowheads="1"/>
              </p:cNvSpPr>
              <p:nvPr/>
            </p:nvSpPr>
            <p:spPr bwMode="auto">
              <a:xfrm>
                <a:off x="1680" y="3312"/>
                <a:ext cx="551" cy="192"/>
              </a:xfrm>
              <a:prstGeom prst="can">
                <a:avLst>
                  <a:gd name="adj" fmla="val 25000"/>
                </a:avLst>
              </a:prstGeom>
              <a:solidFill>
                <a:srgbClr val="FF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" name="Text Box 34"/>
              <p:cNvSpPr txBox="1">
                <a:spLocks noChangeArrowheads="1"/>
              </p:cNvSpPr>
              <p:nvPr/>
            </p:nvSpPr>
            <p:spPr bwMode="auto">
              <a:xfrm>
                <a:off x="1708" y="3384"/>
                <a:ext cx="48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/>
                  <a:t>TortoiseSVN</a:t>
                </a:r>
              </a:p>
            </p:txBody>
          </p:sp>
        </p:grpSp>
        <p:grpSp>
          <p:nvGrpSpPr>
            <p:cNvPr id="20" name="Group 35"/>
            <p:cNvGrpSpPr>
              <a:grpSpLocks/>
            </p:cNvGrpSpPr>
            <p:nvPr/>
          </p:nvGrpSpPr>
          <p:grpSpPr bwMode="auto">
            <a:xfrm>
              <a:off x="3360" y="2784"/>
              <a:ext cx="551" cy="180"/>
              <a:chOff x="1680" y="3312"/>
              <a:chExt cx="551" cy="192"/>
            </a:xfrm>
          </p:grpSpPr>
          <p:sp>
            <p:nvSpPr>
              <p:cNvPr id="21" name="AutoShape 36"/>
              <p:cNvSpPr>
                <a:spLocks noChangeArrowheads="1"/>
              </p:cNvSpPr>
              <p:nvPr/>
            </p:nvSpPr>
            <p:spPr bwMode="auto">
              <a:xfrm>
                <a:off x="1680" y="3312"/>
                <a:ext cx="551" cy="192"/>
              </a:xfrm>
              <a:prstGeom prst="can">
                <a:avLst>
                  <a:gd name="adj" fmla="val 25000"/>
                </a:avLst>
              </a:prstGeom>
              <a:solidFill>
                <a:srgbClr val="FF99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" name="Text Box 37"/>
              <p:cNvSpPr txBox="1">
                <a:spLocks noChangeArrowheads="1"/>
              </p:cNvSpPr>
              <p:nvPr/>
            </p:nvSpPr>
            <p:spPr bwMode="auto">
              <a:xfrm>
                <a:off x="1708" y="3384"/>
                <a:ext cx="48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/>
                  <a:t>TortoiseSVN</a:t>
                </a:r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04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Common functions in </a:t>
            </a:r>
            <a:r>
              <a:rPr lang="en-GB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TortoiseSVN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endParaRPr lang="en-US" altLang="en-US" dirty="0"/>
          </a:p>
        </p:txBody>
      </p:sp>
      <p:grpSp>
        <p:nvGrpSpPr>
          <p:cNvPr id="35" name="Group 62"/>
          <p:cNvGrpSpPr>
            <a:grpSpLocks/>
          </p:cNvGrpSpPr>
          <p:nvPr/>
        </p:nvGrpSpPr>
        <p:grpSpPr bwMode="auto">
          <a:xfrm>
            <a:off x="887627" y="1907059"/>
            <a:ext cx="9829800" cy="3208638"/>
            <a:chOff x="336" y="1632"/>
            <a:chExt cx="5088" cy="1289"/>
          </a:xfrm>
        </p:grpSpPr>
        <p:sp>
          <p:nvSpPr>
            <p:cNvPr id="36" name="Line 61"/>
            <p:cNvSpPr>
              <a:spLocks noChangeShapeType="1"/>
            </p:cNvSpPr>
            <p:nvPr/>
          </p:nvSpPr>
          <p:spPr bwMode="auto">
            <a:xfrm>
              <a:off x="624" y="1803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2304" y="233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4320" y="2345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16"/>
            <p:cNvGrpSpPr>
              <a:grpSpLocks/>
            </p:cNvGrpSpPr>
            <p:nvPr/>
          </p:nvGrpSpPr>
          <p:grpSpPr bwMode="auto">
            <a:xfrm>
              <a:off x="336" y="2098"/>
              <a:ext cx="576" cy="247"/>
              <a:chOff x="658" y="1495"/>
              <a:chExt cx="576" cy="247"/>
            </a:xfrm>
          </p:grpSpPr>
          <p:sp>
            <p:nvSpPr>
              <p:cNvPr id="78" name="AutoShape 15"/>
              <p:cNvSpPr>
                <a:spLocks noChangeArrowheads="1"/>
              </p:cNvSpPr>
              <p:nvPr/>
            </p:nvSpPr>
            <p:spPr bwMode="auto">
              <a:xfrm>
                <a:off x="658" y="1495"/>
                <a:ext cx="576" cy="24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9" name="Text Box 13"/>
              <p:cNvSpPr txBox="1">
                <a:spLocks noChangeArrowheads="1"/>
              </p:cNvSpPr>
              <p:nvPr/>
            </p:nvSpPr>
            <p:spPr bwMode="auto">
              <a:xfrm>
                <a:off x="720" y="1536"/>
                <a:ext cx="480" cy="16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700"/>
                  <a:t>Browse</a:t>
                </a:r>
              </a:p>
            </p:txBody>
          </p:sp>
        </p:grpSp>
        <p:grpSp>
          <p:nvGrpSpPr>
            <p:cNvPr id="40" name="Group 17"/>
            <p:cNvGrpSpPr>
              <a:grpSpLocks/>
            </p:cNvGrpSpPr>
            <p:nvPr/>
          </p:nvGrpSpPr>
          <p:grpSpPr bwMode="auto">
            <a:xfrm>
              <a:off x="1152" y="2098"/>
              <a:ext cx="576" cy="247"/>
              <a:chOff x="658" y="1495"/>
              <a:chExt cx="576" cy="247"/>
            </a:xfrm>
          </p:grpSpPr>
          <p:sp>
            <p:nvSpPr>
              <p:cNvPr id="76" name="AutoShape 18"/>
              <p:cNvSpPr>
                <a:spLocks noChangeArrowheads="1"/>
              </p:cNvSpPr>
              <p:nvPr/>
            </p:nvSpPr>
            <p:spPr bwMode="auto">
              <a:xfrm>
                <a:off x="658" y="1495"/>
                <a:ext cx="576" cy="24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" name="Text Box 19"/>
              <p:cNvSpPr txBox="1">
                <a:spLocks noChangeArrowheads="1"/>
              </p:cNvSpPr>
              <p:nvPr/>
            </p:nvSpPr>
            <p:spPr bwMode="auto">
              <a:xfrm>
                <a:off x="720" y="1536"/>
                <a:ext cx="480" cy="16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700"/>
                  <a:t>Add file</a:t>
                </a:r>
              </a:p>
            </p:txBody>
          </p:sp>
        </p:grpSp>
        <p:grpSp>
          <p:nvGrpSpPr>
            <p:cNvPr id="41" name="Group 20"/>
            <p:cNvGrpSpPr>
              <a:grpSpLocks/>
            </p:cNvGrpSpPr>
            <p:nvPr/>
          </p:nvGrpSpPr>
          <p:grpSpPr bwMode="auto">
            <a:xfrm>
              <a:off x="1968" y="2098"/>
              <a:ext cx="720" cy="247"/>
              <a:chOff x="658" y="1495"/>
              <a:chExt cx="576" cy="247"/>
            </a:xfrm>
          </p:grpSpPr>
          <p:sp>
            <p:nvSpPr>
              <p:cNvPr id="74" name="AutoShape 21"/>
              <p:cNvSpPr>
                <a:spLocks noChangeArrowheads="1"/>
              </p:cNvSpPr>
              <p:nvPr/>
            </p:nvSpPr>
            <p:spPr bwMode="auto">
              <a:xfrm>
                <a:off x="658" y="1495"/>
                <a:ext cx="576" cy="24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" name="Text Box 22"/>
              <p:cNvSpPr txBox="1">
                <a:spLocks noChangeArrowheads="1"/>
              </p:cNvSpPr>
              <p:nvPr/>
            </p:nvSpPr>
            <p:spPr bwMode="auto">
              <a:xfrm>
                <a:off x="720" y="1536"/>
                <a:ext cx="480" cy="16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700"/>
                  <a:t>Checkout</a:t>
                </a:r>
              </a:p>
            </p:txBody>
          </p:sp>
        </p:grpSp>
        <p:grpSp>
          <p:nvGrpSpPr>
            <p:cNvPr id="42" name="Group 23"/>
            <p:cNvGrpSpPr>
              <a:grpSpLocks/>
            </p:cNvGrpSpPr>
            <p:nvPr/>
          </p:nvGrpSpPr>
          <p:grpSpPr bwMode="auto">
            <a:xfrm>
              <a:off x="2592" y="2461"/>
              <a:ext cx="576" cy="247"/>
              <a:chOff x="658" y="1495"/>
              <a:chExt cx="576" cy="247"/>
            </a:xfrm>
          </p:grpSpPr>
          <p:sp>
            <p:nvSpPr>
              <p:cNvPr id="72" name="AutoShape 24"/>
              <p:cNvSpPr>
                <a:spLocks noChangeArrowheads="1"/>
              </p:cNvSpPr>
              <p:nvPr/>
            </p:nvSpPr>
            <p:spPr bwMode="auto">
              <a:xfrm>
                <a:off x="658" y="1495"/>
                <a:ext cx="576" cy="247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" name="Text Box 25"/>
              <p:cNvSpPr txBox="1">
                <a:spLocks noChangeArrowheads="1"/>
              </p:cNvSpPr>
              <p:nvPr/>
            </p:nvSpPr>
            <p:spPr bwMode="auto">
              <a:xfrm>
                <a:off x="720" y="1536"/>
                <a:ext cx="480" cy="163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700"/>
                  <a:t>Lock</a:t>
                </a:r>
              </a:p>
            </p:txBody>
          </p:sp>
        </p:grpSp>
        <p:grpSp>
          <p:nvGrpSpPr>
            <p:cNvPr id="43" name="Group 26"/>
            <p:cNvGrpSpPr>
              <a:grpSpLocks/>
            </p:cNvGrpSpPr>
            <p:nvPr/>
          </p:nvGrpSpPr>
          <p:grpSpPr bwMode="auto">
            <a:xfrm>
              <a:off x="2592" y="1680"/>
              <a:ext cx="576" cy="247"/>
              <a:chOff x="658" y="1495"/>
              <a:chExt cx="576" cy="247"/>
            </a:xfrm>
          </p:grpSpPr>
          <p:sp>
            <p:nvSpPr>
              <p:cNvPr id="70" name="AutoShape 27"/>
              <p:cNvSpPr>
                <a:spLocks noChangeArrowheads="1"/>
              </p:cNvSpPr>
              <p:nvPr/>
            </p:nvSpPr>
            <p:spPr bwMode="auto">
              <a:xfrm>
                <a:off x="658" y="1495"/>
                <a:ext cx="576" cy="247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" name="Text Box 28"/>
              <p:cNvSpPr txBox="1">
                <a:spLocks noChangeArrowheads="1"/>
              </p:cNvSpPr>
              <p:nvPr/>
            </p:nvSpPr>
            <p:spPr bwMode="auto">
              <a:xfrm>
                <a:off x="720" y="1536"/>
                <a:ext cx="480" cy="163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700"/>
                  <a:t>Merge</a:t>
                </a:r>
              </a:p>
            </p:txBody>
          </p:sp>
        </p:grpSp>
        <p:grpSp>
          <p:nvGrpSpPr>
            <p:cNvPr id="44" name="Group 29"/>
            <p:cNvGrpSpPr>
              <a:grpSpLocks/>
            </p:cNvGrpSpPr>
            <p:nvPr/>
          </p:nvGrpSpPr>
          <p:grpSpPr bwMode="auto">
            <a:xfrm>
              <a:off x="3184" y="2098"/>
              <a:ext cx="576" cy="247"/>
              <a:chOff x="658" y="1495"/>
              <a:chExt cx="576" cy="247"/>
            </a:xfrm>
          </p:grpSpPr>
          <p:sp>
            <p:nvSpPr>
              <p:cNvPr id="68" name="AutoShape 30"/>
              <p:cNvSpPr>
                <a:spLocks noChangeArrowheads="1"/>
              </p:cNvSpPr>
              <p:nvPr/>
            </p:nvSpPr>
            <p:spPr bwMode="auto">
              <a:xfrm>
                <a:off x="658" y="1495"/>
                <a:ext cx="576" cy="24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9" name="Text Box 31"/>
              <p:cNvSpPr txBox="1">
                <a:spLocks noChangeArrowheads="1"/>
              </p:cNvSpPr>
              <p:nvPr/>
            </p:nvSpPr>
            <p:spPr bwMode="auto">
              <a:xfrm>
                <a:off x="720" y="1536"/>
                <a:ext cx="480" cy="16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700"/>
                  <a:t>Commit</a:t>
                </a:r>
              </a:p>
            </p:txBody>
          </p:sp>
        </p:grpSp>
        <p:grpSp>
          <p:nvGrpSpPr>
            <p:cNvPr id="45" name="Group 32"/>
            <p:cNvGrpSpPr>
              <a:grpSpLocks/>
            </p:cNvGrpSpPr>
            <p:nvPr/>
          </p:nvGrpSpPr>
          <p:grpSpPr bwMode="auto">
            <a:xfrm>
              <a:off x="4020" y="2098"/>
              <a:ext cx="576" cy="247"/>
              <a:chOff x="658" y="1495"/>
              <a:chExt cx="576" cy="247"/>
            </a:xfrm>
          </p:grpSpPr>
          <p:sp>
            <p:nvSpPr>
              <p:cNvPr id="66" name="AutoShape 33"/>
              <p:cNvSpPr>
                <a:spLocks noChangeArrowheads="1"/>
              </p:cNvSpPr>
              <p:nvPr/>
            </p:nvSpPr>
            <p:spPr bwMode="auto">
              <a:xfrm>
                <a:off x="658" y="1495"/>
                <a:ext cx="576" cy="24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" name="Text Box 34"/>
              <p:cNvSpPr txBox="1">
                <a:spLocks noChangeArrowheads="1"/>
              </p:cNvSpPr>
              <p:nvPr/>
            </p:nvSpPr>
            <p:spPr bwMode="auto">
              <a:xfrm>
                <a:off x="720" y="1536"/>
                <a:ext cx="480" cy="16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700"/>
                  <a:t>Update</a:t>
                </a:r>
              </a:p>
            </p:txBody>
          </p:sp>
        </p:grpSp>
        <p:grpSp>
          <p:nvGrpSpPr>
            <p:cNvPr id="46" name="Group 35"/>
            <p:cNvGrpSpPr>
              <a:grpSpLocks/>
            </p:cNvGrpSpPr>
            <p:nvPr/>
          </p:nvGrpSpPr>
          <p:grpSpPr bwMode="auto">
            <a:xfrm>
              <a:off x="4848" y="2098"/>
              <a:ext cx="576" cy="247"/>
              <a:chOff x="658" y="1495"/>
              <a:chExt cx="576" cy="247"/>
            </a:xfrm>
          </p:grpSpPr>
          <p:sp>
            <p:nvSpPr>
              <p:cNvPr id="64" name="AutoShape 36"/>
              <p:cNvSpPr>
                <a:spLocks noChangeArrowheads="1"/>
              </p:cNvSpPr>
              <p:nvPr/>
            </p:nvSpPr>
            <p:spPr bwMode="auto">
              <a:xfrm>
                <a:off x="658" y="1495"/>
                <a:ext cx="576" cy="247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" name="Text Box 37"/>
              <p:cNvSpPr txBox="1">
                <a:spLocks noChangeArrowheads="1"/>
              </p:cNvSpPr>
              <p:nvPr/>
            </p:nvSpPr>
            <p:spPr bwMode="auto">
              <a:xfrm>
                <a:off x="720" y="1536"/>
                <a:ext cx="480" cy="16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700"/>
                  <a:t>Export</a:t>
                </a:r>
              </a:p>
            </p:txBody>
          </p:sp>
        </p:grp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912" y="222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1728" y="222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2702" y="2222"/>
              <a:ext cx="4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3767" y="221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>
              <a:off x="4603" y="2215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2304" y="257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 flipV="1">
              <a:off x="2304" y="181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>
              <a:off x="2304" y="181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>
              <a:off x="3168" y="181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9"/>
            <p:cNvSpPr>
              <a:spLocks noChangeShapeType="1"/>
            </p:cNvSpPr>
            <p:nvPr/>
          </p:nvSpPr>
          <p:spPr bwMode="auto">
            <a:xfrm>
              <a:off x="3168" y="257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3456" y="181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1"/>
            <p:cNvSpPr>
              <a:spLocks noChangeShapeType="1"/>
            </p:cNvSpPr>
            <p:nvPr/>
          </p:nvSpPr>
          <p:spPr bwMode="auto">
            <a:xfrm flipV="1">
              <a:off x="3456" y="233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 flipH="1">
              <a:off x="624" y="2914"/>
              <a:ext cx="3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 flipV="1">
              <a:off x="624" y="2345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" name="Group 58"/>
            <p:cNvGrpSpPr>
              <a:grpSpLocks/>
            </p:cNvGrpSpPr>
            <p:nvPr/>
          </p:nvGrpSpPr>
          <p:grpSpPr bwMode="auto">
            <a:xfrm>
              <a:off x="337" y="1632"/>
              <a:ext cx="768" cy="247"/>
              <a:chOff x="658" y="1495"/>
              <a:chExt cx="576" cy="247"/>
            </a:xfrm>
          </p:grpSpPr>
          <p:sp>
            <p:nvSpPr>
              <p:cNvPr id="62" name="AutoShape 59"/>
              <p:cNvSpPr>
                <a:spLocks noChangeArrowheads="1"/>
              </p:cNvSpPr>
              <p:nvPr/>
            </p:nvSpPr>
            <p:spPr bwMode="auto">
              <a:xfrm>
                <a:off x="658" y="1495"/>
                <a:ext cx="576" cy="247"/>
              </a:xfrm>
              <a:prstGeom prst="roundRect">
                <a:avLst>
                  <a:gd name="adj" fmla="val 16667"/>
                </a:avLst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3" name="Text Box 60"/>
              <p:cNvSpPr txBox="1">
                <a:spLocks noChangeArrowheads="1"/>
              </p:cNvSpPr>
              <p:nvPr/>
            </p:nvSpPr>
            <p:spPr bwMode="auto">
              <a:xfrm>
                <a:off x="720" y="1536"/>
                <a:ext cx="480" cy="154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600" dirty="0"/>
                  <a:t>Create rep</a:t>
                </a:r>
              </a:p>
            </p:txBody>
          </p:sp>
        </p:grpSp>
      </p:grpSp>
      <p:sp>
        <p:nvSpPr>
          <p:cNvPr id="80" name="TextBox 79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>
                <a:latin typeface="HelveticaNeue MediumCond" pitchFamily="34" charset="0"/>
              </a:rPr>
              <a:t>Setup </a:t>
            </a:r>
            <a:r>
              <a:rPr lang="en-GB" sz="2800" b="1" dirty="0" err="1">
                <a:latin typeface="HelveticaNeue MediumCond" pitchFamily="34" charset="0"/>
              </a:rPr>
              <a:t>TortoiseSVN</a:t>
            </a:r>
            <a:r>
              <a:rPr lang="en-GB" sz="2800" b="1" dirty="0">
                <a:latin typeface="HelveticaNeue MediumCond" pitchFamily="34" charset="0"/>
              </a:rPr>
              <a:t>, grant access right (1/2)</a:t>
            </a:r>
            <a:endParaRPr lang="en-GB" sz="2800" b="1" dirty="0">
              <a:latin typeface="HelveticaNeue MediumCond" pitchFamily="34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387603" y="1166126"/>
            <a:ext cx="1012002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2713" indent="-112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en-US" b="1" dirty="0"/>
              <a:t> </a:t>
            </a:r>
            <a:r>
              <a:rPr lang="en-US" altLang="en-US" dirty="0"/>
              <a:t>Find the latest </a:t>
            </a:r>
            <a:r>
              <a:rPr lang="en-US" altLang="en-US" dirty="0" err="1"/>
              <a:t>TortoiseSVN</a:t>
            </a:r>
            <a:r>
              <a:rPr lang="en-US" altLang="en-US" dirty="0"/>
              <a:t> at: </a:t>
            </a:r>
            <a:r>
              <a:rPr lang="en-US" altLang="en-US" dirty="0">
                <a:solidFill>
                  <a:schemeClr val="tx2"/>
                </a:solidFill>
                <a:hlinkClick r:id="rId2"/>
              </a:rPr>
              <a:t>http://tortoisesvn.tigris.org/download.html</a:t>
            </a:r>
            <a:endParaRPr lang="en-US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en-US" dirty="0">
                <a:solidFill>
                  <a:schemeClr val="tx2"/>
                </a:solidFill>
              </a:rPr>
              <a:t> Download and install the package: TortoiseSVN-xxx.msi</a:t>
            </a:r>
          </a:p>
        </p:txBody>
      </p:sp>
      <p:pic>
        <p:nvPicPr>
          <p:cNvPr id="8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3161" y="2199866"/>
            <a:ext cx="4034481" cy="373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1581279" y="2386913"/>
            <a:ext cx="5675726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After installing, </a:t>
            </a:r>
            <a:r>
              <a:rPr lang="en-US" altLang="en-US" dirty="0" err="1"/>
              <a:t>TortoiseSVN</a:t>
            </a:r>
            <a:r>
              <a:rPr lang="en-US" altLang="en-US" dirty="0"/>
              <a:t> is integrated into Windows Explorer:</a:t>
            </a:r>
          </a:p>
          <a:p>
            <a:pPr eaLnBrk="1" hangingPunct="1"/>
            <a:r>
              <a:rPr lang="en-US" altLang="en-US" dirty="0"/>
              <a:t>   - Open Windows Explorer</a:t>
            </a:r>
          </a:p>
          <a:p>
            <a:pPr eaLnBrk="1" hangingPunct="1"/>
            <a:r>
              <a:rPr lang="en-US" altLang="en-US" dirty="0"/>
              <a:t>   - Right click, popup menu opened</a:t>
            </a:r>
          </a:p>
          <a:p>
            <a:pPr eaLnBrk="1" hangingPunct="1"/>
            <a:r>
              <a:rPr lang="en-US" altLang="en-US" dirty="0"/>
              <a:t>   - Select </a:t>
            </a:r>
            <a:r>
              <a:rPr lang="en-US" altLang="en-US" dirty="0" err="1"/>
              <a:t>TortoiseSVN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sz="1600" i="1" u="sng" dirty="0">
                <a:solidFill>
                  <a:srgbClr val="660033"/>
                </a:solidFill>
              </a:rPr>
              <a:t>Note</a:t>
            </a:r>
            <a:r>
              <a:rPr lang="en-US" altLang="en-US" sz="1600" i="1" dirty="0">
                <a:solidFill>
                  <a:srgbClr val="660033"/>
                </a:solidFill>
              </a:rPr>
              <a:t>: for stand-alone PC, </a:t>
            </a:r>
            <a:r>
              <a:rPr lang="en-US" altLang="en-US" sz="1600" i="1" dirty="0" err="1">
                <a:solidFill>
                  <a:srgbClr val="660033"/>
                </a:solidFill>
              </a:rPr>
              <a:t>TortoiseSVN</a:t>
            </a:r>
            <a:r>
              <a:rPr lang="en-US" altLang="en-US" sz="1600" i="1" dirty="0">
                <a:solidFill>
                  <a:srgbClr val="660033"/>
                </a:solidFill>
              </a:rPr>
              <a:t> can be used as a source control system, it’s not necessary to setup a SVN server.</a:t>
            </a:r>
            <a:endParaRPr lang="en-US" altLang="en-US" sz="1600" b="1" i="1" dirty="0">
              <a:solidFill>
                <a:srgbClr val="660033"/>
              </a:solidFill>
            </a:endParaRPr>
          </a:p>
          <a:p>
            <a:pPr lvl="1" eaLnBrk="1" hangingPunct="1"/>
            <a:endParaRPr lang="en-US" altLang="en-US" sz="1600" b="1" dirty="0">
              <a:solidFill>
                <a:srgbClr val="660033"/>
              </a:solidFill>
            </a:endParaRPr>
          </a:p>
          <a:p>
            <a:pPr lvl="1" eaLnBrk="1" hangingPunct="1"/>
            <a:endParaRPr lang="en-US" altLang="en-US" sz="1600" b="1" dirty="0">
              <a:solidFill>
                <a:schemeClr val="tx2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51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b="1" dirty="0">
                <a:latin typeface="HelveticaNeue MediumCond" pitchFamily="34" charset="0"/>
              </a:rPr>
              <a:t>Setup </a:t>
            </a:r>
            <a:r>
              <a:rPr lang="en-GB" sz="2800" b="1" dirty="0" err="1">
                <a:latin typeface="HelveticaNeue MediumCond" pitchFamily="34" charset="0"/>
              </a:rPr>
              <a:t>TortoiseSVN</a:t>
            </a:r>
            <a:r>
              <a:rPr lang="en-GB" sz="2800" b="1" dirty="0">
                <a:latin typeface="HelveticaNeue MediumCond" pitchFamily="34" charset="0"/>
              </a:rPr>
              <a:t>, grant access </a:t>
            </a:r>
            <a:r>
              <a:rPr lang="en-GB" sz="2800" b="1" dirty="0" smtClean="0">
                <a:latin typeface="HelveticaNeue MediumCond" pitchFamily="34" charset="0"/>
              </a:rPr>
              <a:t>right</a:t>
            </a:r>
            <a:endParaRPr lang="en-GB" sz="2800" b="1" dirty="0">
              <a:latin typeface="HelveticaNeue MediumCond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98868" y="1297932"/>
            <a:ext cx="79994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en-US" dirty="0"/>
              <a:t>In Windows Explorer, right click&gt;</a:t>
            </a:r>
            <a:r>
              <a:rPr lang="en-US" altLang="en-US" dirty="0" err="1"/>
              <a:t>TortoiseSVN</a:t>
            </a:r>
            <a:r>
              <a:rPr lang="en-US" altLang="en-US" dirty="0"/>
              <a:t>&gt;Repo-browser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97280" y="1909119"/>
            <a:ext cx="510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dirty="0"/>
              <a:t>Put the repository URL into the dialog box </a:t>
            </a:r>
            <a:endParaRPr lang="en-US" altLang="en-US" sz="1600" b="1" dirty="0">
              <a:solidFill>
                <a:schemeClr val="tx2"/>
              </a:solidFill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097280" y="2685407"/>
            <a:ext cx="502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Login with given username and password</a:t>
            </a: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1097280" y="3218807"/>
            <a:ext cx="502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The Repo-browser opened</a:t>
            </a:r>
          </a:p>
        </p:txBody>
      </p:sp>
      <p:pic>
        <p:nvPicPr>
          <p:cNvPr id="11" name="Picture 34" descr="Authent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80" y="2747319"/>
            <a:ext cx="256857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1756719"/>
            <a:ext cx="273367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" y="3661719"/>
            <a:ext cx="451643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36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</TotalTime>
  <Words>1431</Words>
  <Application>Microsoft Office PowerPoint</Application>
  <PresentationFormat>Widescreen</PresentationFormat>
  <Paragraphs>241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DaunPenh</vt:lpstr>
      <vt:lpstr>HelveticaNeue MediumCond</vt:lpstr>
      <vt:lpstr>Open Sans</vt:lpstr>
      <vt:lpstr>Tahoma</vt:lpstr>
      <vt:lpstr>Times New Roman</vt:lpstr>
      <vt:lpstr>Office Theme</vt:lpstr>
      <vt:lpstr>Version Control</vt:lpstr>
      <vt:lpstr>What is Version Control?</vt:lpstr>
      <vt:lpstr>SVN</vt:lpstr>
      <vt:lpstr>SVN</vt:lpstr>
      <vt:lpstr>SVN</vt:lpstr>
      <vt:lpstr>SVN Clients and Plugins</vt:lpstr>
      <vt:lpstr>Common functions in TortoiseSVN</vt:lpstr>
      <vt:lpstr>Setup TortoiseSVN, grant access right (1/2)</vt:lpstr>
      <vt:lpstr>Setup TortoiseSVN, grant access right</vt:lpstr>
      <vt:lpstr>Add file/folder to repository</vt:lpstr>
      <vt:lpstr>Check out a working copy</vt:lpstr>
      <vt:lpstr>Lock/Release repository files</vt:lpstr>
      <vt:lpstr>Lock/Release repository files</vt:lpstr>
      <vt:lpstr>Commit to repository</vt:lpstr>
      <vt:lpstr>Check modification</vt:lpstr>
      <vt:lpstr>Update working copy</vt:lpstr>
      <vt:lpstr>Update working copy</vt:lpstr>
      <vt:lpstr>Show Revision Log message</vt:lpstr>
      <vt:lpstr>View differences</vt:lpstr>
      <vt:lpstr>Clean up</vt:lpstr>
      <vt:lpstr>Status of version controlled files/folders</vt:lpstr>
      <vt:lpstr>Git Installation</vt:lpstr>
      <vt:lpstr>Git with Source Tree</vt:lpstr>
      <vt:lpstr>GitHub</vt:lpstr>
      <vt:lpstr>Cloning from GitHub</vt:lpstr>
      <vt:lpstr>Cloning from GitHub</vt:lpstr>
      <vt:lpstr>Staged &amp; Unstaged</vt:lpstr>
      <vt:lpstr>Staged &amp; Unstaged</vt:lpstr>
      <vt:lpstr>Staged &amp; Unstaged</vt:lpstr>
      <vt:lpstr>Commit to a local repo</vt:lpstr>
      <vt:lpstr>Commit to a local repo</vt:lpstr>
      <vt:lpstr>Commit to a local repo</vt:lpstr>
      <vt:lpstr>Pushing to GitHub</vt:lpstr>
      <vt:lpstr>Pushing to GitHub</vt:lpstr>
      <vt:lpstr>Pushing to GitHub</vt:lpstr>
      <vt:lpstr>Pushing to GitHub</vt:lpstr>
      <vt:lpstr>Source Tree Preferences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Programming C++</dc:title>
  <dc:creator>Tithrottanak YOU</dc:creator>
  <cp:lastModifiedBy>Tithrottanak YOU</cp:lastModifiedBy>
  <cp:revision>143</cp:revision>
  <dcterms:created xsi:type="dcterms:W3CDTF">2015-09-19T07:21:24Z</dcterms:created>
  <dcterms:modified xsi:type="dcterms:W3CDTF">2016-01-31T05:43:15Z</dcterms:modified>
</cp:coreProperties>
</file>