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4"/>
  </p:notesMasterIdLst>
  <p:sldIdLst>
    <p:sldId id="256" r:id="rId2"/>
    <p:sldId id="258" r:id="rId3"/>
    <p:sldId id="259" r:id="rId4"/>
    <p:sldId id="269" r:id="rId5"/>
    <p:sldId id="260" r:id="rId6"/>
    <p:sldId id="261" r:id="rId7"/>
    <p:sldId id="262" r:id="rId8"/>
    <p:sldId id="267" r:id="rId9"/>
    <p:sldId id="268" r:id="rId10"/>
    <p:sldId id="264"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1" autoAdjust="0"/>
    <p:restoredTop sz="94660"/>
  </p:normalViewPr>
  <p:slideViewPr>
    <p:cSldViewPr snapToGrid="0">
      <p:cViewPr varScale="1">
        <p:scale>
          <a:sx n="116" d="100"/>
          <a:sy n="116"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5545-65F9-4EBF-993B-E98614828A30}" type="datetimeFigureOut">
              <a:rPr lang="en-US" smtClean="0"/>
              <a:t>2/24/2016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5228B-9739-4E68-9235-74E68AF998AA}" type="slidenum">
              <a:rPr lang="en-US" smtClean="0"/>
              <a:t>‹#›</a:t>
            </a:fld>
            <a:endParaRPr lang="en-US"/>
          </a:p>
        </p:txBody>
      </p:sp>
    </p:spTree>
    <p:extLst>
      <p:ext uri="{BB962C8B-B14F-4D97-AF65-F5344CB8AC3E}">
        <p14:creationId xmlns:p14="http://schemas.microsoft.com/office/powerpoint/2010/main" val="3403779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97CE1A-35B1-420B-96A9-C1A9E1DB0BBB}"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96400" y="6539593"/>
            <a:ext cx="2743200" cy="181882"/>
          </a:xfrm>
        </p:spPr>
        <p:txBody>
          <a:bodyPr/>
          <a:lstStyle>
            <a:lvl1pPr>
              <a:defRPr>
                <a:solidFill>
                  <a:schemeClr val="tx1"/>
                </a:solidFill>
              </a:defRPr>
            </a:lvl1pPr>
          </a:lstStyle>
          <a:p>
            <a:r>
              <a:rPr lang="en-US" smtClean="0"/>
              <a:t>Prepare By: You Tithrottanak</a:t>
            </a:r>
            <a:endParaRPr lang="en-US" dirty="0"/>
          </a:p>
        </p:txBody>
      </p:sp>
    </p:spTree>
    <p:extLst>
      <p:ext uri="{BB962C8B-B14F-4D97-AF65-F5344CB8AC3E}">
        <p14:creationId xmlns:p14="http://schemas.microsoft.com/office/powerpoint/2010/main" val="17604247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7CE1A-35B1-420B-96A9-C1A9E1DB0BBB}"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257715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97CE1A-35B1-420B-96A9-C1A9E1DB0BBB}"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217109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B97CE1A-35B1-420B-96A9-C1A9E1DB0BBB}"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15076055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97CE1A-35B1-420B-96A9-C1A9E1DB0BBB}"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1724790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97CE1A-35B1-420B-96A9-C1A9E1DB0BBB}"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5118388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97CE1A-35B1-420B-96A9-C1A9E1DB0BBB}" type="datetimeFigureOut">
              <a:rPr lang="en-US" smtClean="0"/>
              <a:t>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22504290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97CE1A-35B1-420B-96A9-C1A9E1DB0BBB}" type="datetimeFigureOut">
              <a:rPr lang="en-US" smtClean="0"/>
              <a:t>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29617011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7CE1A-35B1-420B-96A9-C1A9E1DB0BBB}" type="datetimeFigureOut">
              <a:rPr lang="en-US" smtClean="0"/>
              <a:t>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15382101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97CE1A-35B1-420B-96A9-C1A9E1DB0BBB}"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286548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97CE1A-35B1-420B-96A9-C1A9E1DB0BBB}"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C903E-289A-483F-BC12-2FA187983931}" type="slidenum">
              <a:rPr lang="en-US" smtClean="0"/>
              <a:t>‹#›</a:t>
            </a:fld>
            <a:endParaRPr lang="en-US"/>
          </a:p>
        </p:txBody>
      </p:sp>
    </p:spTree>
    <p:extLst>
      <p:ext uri="{BB962C8B-B14F-4D97-AF65-F5344CB8AC3E}">
        <p14:creationId xmlns:p14="http://schemas.microsoft.com/office/powerpoint/2010/main" val="156417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7CE1A-35B1-420B-96A9-C1A9E1DB0BBB}" type="datetimeFigureOut">
              <a:rPr lang="en-US" smtClean="0"/>
              <a:t>2/24/2016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C903E-289A-483F-BC12-2FA187983931}" type="slidenum">
              <a:rPr lang="en-US" smtClean="0"/>
              <a:t>‹#›</a:t>
            </a:fld>
            <a:endParaRPr lang="en-US"/>
          </a:p>
        </p:txBody>
      </p:sp>
      <p:sp>
        <p:nvSpPr>
          <p:cNvPr id="7" name="Rectangle 6"/>
          <p:cNvSpPr/>
          <p:nvPr userDrawn="1"/>
        </p:nvSpPr>
        <p:spPr>
          <a:xfrm>
            <a:off x="0" y="6484776"/>
            <a:ext cx="12192000" cy="3732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flipV="1">
            <a:off x="0" y="6481924"/>
            <a:ext cx="12192000" cy="4571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49652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developer.android.com/reference/android/app/AlertDialog.html" TargetMode="External"/><Relationship Id="rId2" Type="http://schemas.openxmlformats.org/officeDocument/2006/relationships/hyperlink" Target="http://developer.android.com/reference/android/app/AlertDialog.Builder.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app/AlertDialog.Builder.html#crea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lumMod val="75000"/>
                  </a:schemeClr>
                </a:solidFill>
                <a:effectLst>
                  <a:outerShdw blurRad="38100" dist="38100" dir="2700000" algn="tl">
                    <a:srgbClr val="000000">
                      <a:alpha val="43137"/>
                    </a:srgbClr>
                  </a:outerShdw>
                </a:effectLst>
              </a:rPr>
              <a:t>Dialogs</a:t>
            </a: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1543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Custom Layout Dialogs</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marL="342900" indent="-342900">
              <a:lnSpc>
                <a:spcPct val="150000"/>
              </a:lnSpc>
              <a:buFont typeface="+mj-lt"/>
              <a:buAutoNum type="arabicPeriod"/>
            </a:pPr>
            <a:r>
              <a:rPr lang="en-US" sz="1800" b="1" dirty="0" smtClean="0">
                <a:cs typeface="Times New Roman" panose="02020603050405020304" pitchFamily="18" charset="0"/>
              </a:rPr>
              <a:t>Create Layout </a:t>
            </a:r>
          </a:p>
          <a:p>
            <a:pPr marL="342900" indent="-342900">
              <a:lnSpc>
                <a:spcPct val="150000"/>
              </a:lnSpc>
              <a:buFont typeface="+mj-lt"/>
              <a:buAutoNum type="arabicPeriod"/>
            </a:pPr>
            <a:r>
              <a:rPr lang="en-US" sz="1800" b="1" dirty="0" smtClean="0">
                <a:cs typeface="Times New Roman" panose="02020603050405020304" pitchFamily="18" charset="0"/>
              </a:rPr>
              <a:t>Create class extends </a:t>
            </a:r>
            <a:r>
              <a:rPr lang="en-US" sz="1800" b="1" dirty="0">
                <a:cs typeface="Times New Roman" panose="02020603050405020304" pitchFamily="18" charset="0"/>
              </a:rPr>
              <a:t>from </a:t>
            </a:r>
            <a:r>
              <a:rPr lang="en-US" sz="1800" b="1" dirty="0" err="1" smtClean="0">
                <a:cs typeface="Times New Roman" panose="02020603050405020304" pitchFamily="18" charset="0"/>
              </a:rPr>
              <a:t>DialogFragment</a:t>
            </a:r>
            <a:endParaRPr lang="en-US" sz="1800" b="1" dirty="0" smtClean="0">
              <a:cs typeface="Times New Roman" panose="02020603050405020304" pitchFamily="18" charset="0"/>
            </a:endParaRPr>
          </a:p>
          <a:p>
            <a:pPr marL="342900" indent="-342900">
              <a:lnSpc>
                <a:spcPct val="150000"/>
              </a:lnSpc>
              <a:buFont typeface="+mj-lt"/>
              <a:buAutoNum type="arabicPeriod"/>
            </a:pPr>
            <a:r>
              <a:rPr lang="en-US" sz="1800" b="1" dirty="0" err="1" smtClean="0">
                <a:cs typeface="Times New Roman" panose="02020603050405020304" pitchFamily="18" charset="0"/>
              </a:rPr>
              <a:t>Overide</a:t>
            </a:r>
            <a:r>
              <a:rPr lang="en-US" sz="1800" b="1" dirty="0" smtClean="0">
                <a:cs typeface="Times New Roman" panose="02020603050405020304" pitchFamily="18" charset="0"/>
              </a:rPr>
              <a:t> </a:t>
            </a:r>
            <a:r>
              <a:rPr lang="en-US" sz="1800" b="1" dirty="0">
                <a:cs typeface="Times New Roman" panose="02020603050405020304" pitchFamily="18" charset="0"/>
              </a:rPr>
              <a:t>method </a:t>
            </a:r>
            <a:r>
              <a:rPr lang="en-US" sz="1800" b="1" dirty="0" err="1" smtClean="0">
                <a:cs typeface="Times New Roman" panose="02020603050405020304" pitchFamily="18" charset="0"/>
              </a:rPr>
              <a:t>onCreateDialog</a:t>
            </a:r>
            <a:endParaRPr lang="en-US" sz="1800" b="1" dirty="0" smtClean="0">
              <a:cs typeface="Times New Roman" panose="02020603050405020304" pitchFamily="18" charset="0"/>
            </a:endParaRPr>
          </a:p>
          <a:p>
            <a:pPr marL="342900" indent="-342900">
              <a:lnSpc>
                <a:spcPct val="150000"/>
              </a:lnSpc>
              <a:buFont typeface="+mj-lt"/>
              <a:buAutoNum type="arabicPeriod"/>
            </a:pPr>
            <a:r>
              <a:rPr lang="en-US" sz="1800" b="1" dirty="0" smtClean="0">
                <a:cs typeface="Times New Roman" panose="02020603050405020304" pitchFamily="18" charset="0"/>
              </a:rPr>
              <a:t>Calling by:</a:t>
            </a:r>
          </a:p>
          <a:p>
            <a:pPr marL="0" indent="0">
              <a:lnSpc>
                <a:spcPct val="150000"/>
              </a:lnSpc>
              <a:buNone/>
            </a:pPr>
            <a:endParaRPr lang="en-US" sz="1800" b="1" dirty="0">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8" name="Rectangle 4"/>
          <p:cNvSpPr>
            <a:spLocks noChangeArrowheads="1"/>
          </p:cNvSpPr>
          <p:nvPr/>
        </p:nvSpPr>
        <p:spPr bwMode="auto">
          <a:xfrm>
            <a:off x="1420256" y="3717475"/>
            <a:ext cx="941244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B0F0"/>
                </a:solidFill>
                <a:effectLst/>
                <a:latin typeface="Courier New" panose="02070309020205020404" pitchFamily="49" charset="0"/>
                <a:cs typeface="Courier New" panose="02070309020205020404" pitchFamily="49" charset="0"/>
              </a:rPr>
              <a:t>SignInFragmentDialog</a:t>
            </a:r>
            <a:r>
              <a:rPr kumimoji="0" lang="en-US" altLang="en-US"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t> dialog = new </a:t>
            </a:r>
            <a:r>
              <a:rPr kumimoji="0" lang="en-US" altLang="en-US" b="1" i="0" u="none" strike="noStrike" cap="none" normalizeH="0" baseline="0" dirty="0" err="1" smtClean="0">
                <a:ln>
                  <a:noFill/>
                </a:ln>
                <a:solidFill>
                  <a:srgbClr val="00B0F0"/>
                </a:solidFill>
                <a:effectLst/>
                <a:latin typeface="Courier New" panose="02070309020205020404" pitchFamily="49" charset="0"/>
                <a:cs typeface="Courier New" panose="02070309020205020404" pitchFamily="49" charset="0"/>
              </a:rPr>
              <a:t>SignInFragmentDialog</a:t>
            </a:r>
            <a:r>
              <a:rPr kumimoji="0" lang="en-US" altLang="en-US"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err="1" smtClean="0">
                <a:ln>
                  <a:noFill/>
                </a:ln>
                <a:solidFill>
                  <a:srgbClr val="00B0F0"/>
                </a:solidFill>
                <a:effectLst/>
                <a:latin typeface="Courier New" panose="02070309020205020404" pitchFamily="49" charset="0"/>
                <a:cs typeface="Courier New" panose="02070309020205020404" pitchFamily="49" charset="0"/>
              </a:rPr>
              <a:t>dialog.show</a:t>
            </a:r>
            <a:r>
              <a:rPr kumimoji="0" lang="en-US" altLang="en-US"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smtClean="0">
                <a:ln>
                  <a:noFill/>
                </a:ln>
                <a:solidFill>
                  <a:srgbClr val="00B0F0"/>
                </a:solidFill>
                <a:effectLst/>
                <a:latin typeface="Courier New" panose="02070309020205020404" pitchFamily="49" charset="0"/>
                <a:cs typeface="Courier New" panose="02070309020205020404" pitchFamily="49" charset="0"/>
              </a:rPr>
              <a:t>getSupportFragmentManager</a:t>
            </a:r>
            <a:r>
              <a:rPr kumimoji="0" lang="en-US" altLang="en-US" b="1" i="0" u="none" strike="noStrike" cap="none" normalizeH="0" baseline="0" dirty="0" smtClean="0">
                <a:ln>
                  <a:noFill/>
                </a:ln>
                <a:solidFill>
                  <a:srgbClr val="00B0F0"/>
                </a:solidFill>
                <a:effectLst/>
                <a:latin typeface="Courier New" panose="02070309020205020404" pitchFamily="49" charset="0"/>
                <a:cs typeface="Courier New" panose="02070309020205020404" pitchFamily="49" charset="0"/>
              </a:rPr>
              <a:t>(),"Sing In");</a:t>
            </a:r>
            <a:endParaRPr kumimoji="0" lang="en-US" altLang="en-US" sz="2400" b="1" i="0" u="none" strike="noStrike" cap="none" normalizeH="0" baseline="0" dirty="0" smtClean="0">
              <a:ln>
                <a:noFill/>
              </a:ln>
              <a:solidFill>
                <a:srgbClr val="00B0F0"/>
              </a:solidFill>
              <a:effectLst/>
              <a:latin typeface="Arial" panose="020B0604020202020204" pitchFamily="34" charset="0"/>
            </a:endParaRPr>
          </a:p>
        </p:txBody>
      </p:sp>
    </p:spTree>
    <p:extLst>
      <p:ext uri="{BB962C8B-B14F-4D97-AF65-F5344CB8AC3E}">
        <p14:creationId xmlns:p14="http://schemas.microsoft.com/office/powerpoint/2010/main" val="212313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a:solidFill>
                  <a:srgbClr val="00B0F0"/>
                </a:solidFill>
                <a:latin typeface="Arial" panose="020B0604020202020204" pitchFamily="34" charset="0"/>
                <a:cs typeface="Arial" panose="020B0604020202020204" pitchFamily="34" charset="0"/>
              </a:rPr>
              <a:t>Dialogs</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r>
              <a:rPr lang="en-US" sz="1800" dirty="0" smtClean="0">
                <a:cs typeface="Times New Roman" panose="02020603050405020304" pitchFamily="18" charset="0"/>
              </a:rPr>
              <a:t>Create Layout .xml.</a:t>
            </a: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4" name="Rectangle 1"/>
          <p:cNvSpPr>
            <a:spLocks noChangeArrowheads="1"/>
          </p:cNvSpPr>
          <p:nvPr/>
        </p:nvSpPr>
        <p:spPr bwMode="auto">
          <a:xfrm>
            <a:off x="947956" y="286603"/>
            <a:ext cx="10511406"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 </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:orientation=</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"vertical"</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b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"@+id/username"</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:inputType=</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"textEmailAddress"</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:layout_marginRight=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:layout_marginBottom=</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:hint=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"UserName"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EditText</a:t>
            </a:r>
            <a:b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"@+id/password"</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:inputType=</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"textPassword"</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:layout_marginLeft=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:layout_marginRight=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"4dp"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:layout_marginBottom=</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:fontFamily=</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"sans-serif"</a:t>
            </a:r>
            <a:b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5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:hint=</a:t>
            </a:r>
            <a:r>
              <a:rPr kumimoji="0" lang="en-US" altLang="en-US" sz="15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"Password"</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LinearLayout</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0531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4" name="Rectangle 1"/>
          <p:cNvSpPr>
            <a:spLocks noChangeArrowheads="1"/>
          </p:cNvSpPr>
          <p:nvPr/>
        </p:nvSpPr>
        <p:spPr bwMode="auto">
          <a:xfrm>
            <a:off x="362465" y="98716"/>
            <a:ext cx="10997514" cy="63248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SignInFragmentDialog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DialogFragment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Dialog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onCreateDialog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getActivity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Get the layout </a:t>
            </a:r>
            <a:r>
              <a:rPr kumimoji="0" lang="en-US" altLang="en-US" sz="15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inflater</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LayoutInflater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inflater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getActivity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getLayoutInflater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Inflate and set the layout for the dialog</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Pass null as the parent view because its going in the dialog layout</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builder.setView</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inflater.inflate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15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dialog_signin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Add action buttons</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setPositiveButton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"Login"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sign in the user ...</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setNegativeButton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"Cancel"</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SignInFragmentDialog.</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.getDialog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().cancel();</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setCancelable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(false);</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builder.create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8670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a:solidFill>
                  <a:srgbClr val="00B0F0"/>
                </a:solidFill>
                <a:latin typeface="Arial" panose="020B0604020202020204" pitchFamily="34" charset="0"/>
                <a:cs typeface="Arial" panose="020B0604020202020204" pitchFamily="34" charset="0"/>
              </a:rPr>
              <a:t>Dialogs</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r>
              <a:rPr lang="en-US" sz="1800" dirty="0">
                <a:cs typeface="Times New Roman" panose="02020603050405020304" pitchFamily="18" charset="0"/>
              </a:rPr>
              <a:t>A dialog is a small window that prompts the user to make a decision or enter additional information.</a:t>
            </a: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pic>
        <p:nvPicPr>
          <p:cNvPr id="6" name="Picture 2" descr="http://developer.android.com/images/ui/dialo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203" y="2289089"/>
            <a:ext cx="4191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veloper.android.com/images/ui/dialog_butt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353269"/>
            <a:ext cx="2762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eveloper.android.com/images/ui/dialogs_reg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980" y="3503526"/>
            <a:ext cx="28575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developer.android.com/images/ui/dialog_li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6480" y="3613064"/>
            <a:ext cx="27622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developer.android.com/images/ui/dialog_checkbox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3980" y="2786788"/>
            <a:ext cx="27622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7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a:solidFill>
                  <a:srgbClr val="00B0F0"/>
                </a:solidFill>
                <a:latin typeface="Arial" panose="020B0604020202020204" pitchFamily="34" charset="0"/>
                <a:cs typeface="Arial" panose="020B0604020202020204" pitchFamily="34" charset="0"/>
              </a:rPr>
              <a:t>Dialogs</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7" name="Rectangle 1"/>
          <p:cNvSpPr>
            <a:spLocks noChangeArrowheads="1"/>
          </p:cNvSpPr>
          <p:nvPr/>
        </p:nvSpPr>
        <p:spPr bwMode="auto">
          <a:xfrm>
            <a:off x="1097280" y="1385409"/>
            <a:ext cx="10058400" cy="320723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6600"/>
                </a:solidFill>
                <a:effectLst/>
                <a:latin typeface="Consolas" panose="020B0609020204030204" pitchFamily="49" charset="0"/>
              </a:rPr>
              <a:t>// 1. Instantiate an </a:t>
            </a:r>
            <a:r>
              <a:rPr kumimoji="0" lang="en-US" altLang="en-US" b="0" i="0" u="none" strike="noStrike" cap="none" normalizeH="0" baseline="0" dirty="0" err="1" smtClean="0">
                <a:ln>
                  <a:noFill/>
                </a:ln>
                <a:solidFill>
                  <a:srgbClr val="039BE5"/>
                </a:solidFill>
                <a:effectLst/>
                <a:latin typeface="Consolas" panose="020B0609020204030204" pitchFamily="49" charset="0"/>
                <a:hlinkClick r:id="rId2"/>
              </a:rPr>
              <a:t>AlertDialog.Builder</a:t>
            </a:r>
            <a:r>
              <a:rPr kumimoji="0" lang="en-US" altLang="en-US" b="1" i="0" u="none" strike="noStrike" cap="none" normalizeH="0" baseline="0" dirty="0" smtClean="0">
                <a:ln>
                  <a:noFill/>
                </a:ln>
                <a:solidFill>
                  <a:srgbClr val="006600"/>
                </a:solidFill>
                <a:effectLst/>
                <a:latin typeface="Consolas" panose="020B0609020204030204" pitchFamily="49" charset="0"/>
              </a:rPr>
              <a:t> with its constructor</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err="1" smtClean="0">
                <a:ln>
                  <a:noFill/>
                </a:ln>
                <a:solidFill>
                  <a:srgbClr val="660066"/>
                </a:solidFill>
                <a:effectLst/>
                <a:latin typeface="Consolas" panose="020B0609020204030204" pitchFamily="49" charset="0"/>
              </a:rPr>
              <a:t>AlertDialog</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660066"/>
                </a:solidFill>
                <a:effectLst/>
                <a:latin typeface="Consolas" panose="020B0609020204030204" pitchFamily="49" charset="0"/>
              </a:rPr>
              <a:t>Builder</a:t>
            </a:r>
            <a:r>
              <a:rPr kumimoji="0" lang="en-US" altLang="en-US" b="0" i="0" u="none" strike="noStrike" cap="none" normalizeH="0" baseline="0" dirty="0" smtClean="0">
                <a:ln>
                  <a:noFill/>
                </a:ln>
                <a:solidFill>
                  <a:srgbClr val="000000"/>
                </a:solidFill>
                <a:effectLst/>
                <a:latin typeface="Consolas" panose="020B0609020204030204" pitchFamily="49" charset="0"/>
              </a:rPr>
              <a:t> builder </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000088"/>
                </a:solidFill>
                <a:effectLst/>
                <a:latin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660066"/>
                </a:solidFill>
                <a:effectLst/>
                <a:latin typeface="Consolas" panose="020B0609020204030204" pitchFamily="49" charset="0"/>
              </a:rPr>
              <a:t>AlertDialog</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660066"/>
                </a:solidFill>
                <a:effectLst/>
                <a:latin typeface="Consolas" panose="020B0609020204030204" pitchFamily="49" charset="0"/>
              </a:rPr>
              <a:t>Builder</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getActivity</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1" i="0" u="none" strike="noStrike" cap="none" normalizeH="0" baseline="0" dirty="0" smtClean="0">
                <a:ln>
                  <a:noFill/>
                </a:ln>
                <a:solidFill>
                  <a:srgbClr val="006600"/>
                </a:solidFill>
                <a:effectLst/>
                <a:latin typeface="Consolas" panose="020B0609020204030204" pitchFamily="49" charset="0"/>
              </a:rPr>
              <a:t>// 2. Chain together various setter methods to set the dialog characteristics</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rPr>
              <a:t>builder</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setMessage</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R</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88"/>
                </a:solidFill>
                <a:effectLst/>
                <a:latin typeface="Consolas" panose="020B0609020204030204" pitchFamily="49" charset="0"/>
              </a:rPr>
              <a:t>string</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dialog_message</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setTitle</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R</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88"/>
                </a:solidFill>
                <a:effectLst/>
                <a:latin typeface="Consolas" panose="020B0609020204030204" pitchFamily="49" charset="0"/>
              </a:rPr>
              <a:t>string</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dialog_title</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1" i="0" u="none" strike="noStrike" cap="none" normalizeH="0" baseline="0" dirty="0" smtClean="0">
                <a:ln>
                  <a:noFill/>
                </a:ln>
                <a:solidFill>
                  <a:srgbClr val="006600"/>
                </a:solidFill>
                <a:effectLst/>
                <a:latin typeface="Consolas" panose="020B0609020204030204" pitchFamily="49" charset="0"/>
              </a:rPr>
              <a:t>// 3. Get the </a:t>
            </a:r>
            <a:r>
              <a:rPr kumimoji="0" lang="en-US" altLang="en-US" b="0" i="0" u="none" strike="noStrike" cap="none" normalizeH="0" baseline="0" dirty="0" err="1" smtClean="0">
                <a:ln>
                  <a:noFill/>
                </a:ln>
                <a:solidFill>
                  <a:srgbClr val="039BE5"/>
                </a:solidFill>
                <a:effectLst/>
                <a:latin typeface="Consolas" panose="020B0609020204030204" pitchFamily="49" charset="0"/>
                <a:hlinkClick r:id="rId3"/>
              </a:rPr>
              <a:t>AlertDialog</a:t>
            </a:r>
            <a:r>
              <a:rPr kumimoji="0" lang="en-US" altLang="en-US" b="1" i="0" u="none" strike="noStrike" cap="none" normalizeH="0" baseline="0" dirty="0" smtClean="0">
                <a:ln>
                  <a:noFill/>
                </a:ln>
                <a:solidFill>
                  <a:srgbClr val="006600"/>
                </a:solidFill>
                <a:effectLst/>
                <a:latin typeface="Consolas" panose="020B0609020204030204" pitchFamily="49" charset="0"/>
              </a:rPr>
              <a:t> from </a:t>
            </a:r>
            <a:r>
              <a:rPr kumimoji="0" lang="en-US" altLang="en-US" b="0" i="0" u="none" strike="noStrike" cap="none" normalizeH="0" baseline="0" dirty="0" smtClean="0">
                <a:ln>
                  <a:noFill/>
                </a:ln>
                <a:solidFill>
                  <a:srgbClr val="039BE5"/>
                </a:solidFill>
                <a:effectLst/>
                <a:latin typeface="Consolas" panose="020B0609020204030204" pitchFamily="49" charset="0"/>
                <a:hlinkClick r:id="rId4"/>
              </a:rPr>
              <a:t>create()</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err="1" smtClean="0">
                <a:ln>
                  <a:noFill/>
                </a:ln>
                <a:solidFill>
                  <a:srgbClr val="660066"/>
                </a:solidFill>
                <a:effectLst/>
                <a:latin typeface="Consolas" panose="020B0609020204030204" pitchFamily="49" charset="0"/>
              </a:rPr>
              <a:t>AlertDialog</a:t>
            </a:r>
            <a:r>
              <a:rPr kumimoji="0" lang="en-US" altLang="en-US" b="0" i="0" u="none" strike="noStrike" cap="none" normalizeH="0" baseline="0" dirty="0" smtClean="0">
                <a:ln>
                  <a:noFill/>
                </a:ln>
                <a:solidFill>
                  <a:srgbClr val="000000"/>
                </a:solidFill>
                <a:effectLst/>
                <a:latin typeface="Consolas" panose="020B0609020204030204" pitchFamily="49" charset="0"/>
              </a:rPr>
              <a:t> dialog </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rPr>
              <a:t>builder</a:t>
            </a:r>
            <a:r>
              <a:rPr kumimoji="0" lang="en-US" altLang="en-US" b="0" i="0" u="none" strike="noStrike" cap="none" normalizeH="0" baseline="0" dirty="0" err="1" smtClean="0">
                <a:ln>
                  <a:noFill/>
                </a:ln>
                <a:solidFill>
                  <a:srgbClr val="666600"/>
                </a:solidFill>
                <a:effectLst/>
                <a:latin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rPr>
              <a:t>create</a:t>
            </a:r>
            <a:r>
              <a:rPr kumimoji="0" lang="en-US" altLang="en-US" b="0" i="0" u="none" strike="noStrike" cap="none" normalizeH="0" baseline="0" dirty="0" smtClean="0">
                <a:ln>
                  <a:noFill/>
                </a:ln>
                <a:solidFill>
                  <a:srgbClr val="666600"/>
                </a:solidFill>
                <a:effectLst/>
                <a:latin typeface="Consolas" panose="020B0609020204030204" pitchFamily="49" charset="0"/>
              </a:rPr>
              <a:t>();</a:t>
            </a:r>
            <a:r>
              <a:rPr kumimoji="0" lang="en-US" altLang="en-US"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 </a:t>
            </a:r>
            <a:r>
              <a:rPr lang="en-US" altLang="en-US" dirty="0" err="1">
                <a:latin typeface="Arial" panose="020B0604020202020204" pitchFamily="34" charset="0"/>
              </a:rPr>
              <a:t>dialog.show</a:t>
            </a:r>
            <a:r>
              <a:rPr lang="en-US" altLang="en-US" dirty="0">
                <a:latin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189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a:solidFill>
                  <a:srgbClr val="00B0F0"/>
                </a:solidFill>
                <a:latin typeface="Arial" panose="020B0604020202020204" pitchFamily="34" charset="0"/>
                <a:cs typeface="Arial" panose="020B0604020202020204" pitchFamily="34" charset="0"/>
              </a:rPr>
              <a:t>Dialogs</a:t>
            </a:r>
            <a:endParaRPr lang="en-US" sz="2800" b="1" dirty="0">
              <a:solidFill>
                <a:srgbClr val="00B0F0"/>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1591"/>
              </p:ext>
            </p:extLst>
          </p:nvPr>
        </p:nvGraphicFramePr>
        <p:xfrm>
          <a:off x="1097279" y="1106974"/>
          <a:ext cx="10563418" cy="4310037"/>
        </p:xfrm>
        <a:graphic>
          <a:graphicData uri="http://schemas.openxmlformats.org/drawingml/2006/table">
            <a:tbl>
              <a:tblPr/>
              <a:tblGrid>
                <a:gridCol w="674776"/>
                <a:gridCol w="9888642"/>
              </a:tblGrid>
              <a:tr h="206493">
                <a:tc>
                  <a:txBody>
                    <a:bodyPr/>
                    <a:lstStyle/>
                    <a:p>
                      <a:pPr algn="l" fontAlgn="t"/>
                      <a:r>
                        <a:rPr lang="en-US" sz="1800" dirty="0" err="1">
                          <a:effectLst/>
                        </a:rPr>
                        <a:t>Sr.No</a:t>
                      </a:r>
                      <a:endParaRPr lang="en-US" sz="1800" dirty="0">
                        <a:effectLst/>
                      </a:endParaRP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Method type &amp; description</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71984">
                <a:tc>
                  <a:txBody>
                    <a:bodyPr/>
                    <a:lstStyle/>
                    <a:p>
                      <a:pPr fontAlgn="t"/>
                      <a:r>
                        <a:rPr lang="en-US" sz="1800">
                          <a:effectLst/>
                        </a:rPr>
                        <a:t>1</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a:effectLst/>
                        </a:rPr>
                        <a:t>setIcon(Drawable icon)</a:t>
                      </a:r>
                      <a:r>
                        <a:rPr lang="en-US" sz="1800">
                          <a:solidFill>
                            <a:srgbClr val="000000"/>
                          </a:solidFill>
                          <a:effectLst/>
                        </a:rPr>
                        <a:t>This method set the icon of the alert dialog box.</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4729">
                <a:tc>
                  <a:txBody>
                    <a:bodyPr/>
                    <a:lstStyle/>
                    <a:p>
                      <a:pPr fontAlgn="t"/>
                      <a:r>
                        <a:rPr lang="en-US" sz="1800">
                          <a:effectLst/>
                        </a:rPr>
                        <a:t>2</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a:effectLst/>
                        </a:rPr>
                        <a:t>setCancelable(boolean cancel able)</a:t>
                      </a:r>
                      <a:r>
                        <a:rPr lang="en-US" sz="1800">
                          <a:solidFill>
                            <a:srgbClr val="000000"/>
                          </a:solidFill>
                          <a:effectLst/>
                        </a:rPr>
                        <a:t>This method sets the property that the dialog can be cancelled or not</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5456">
                <a:tc>
                  <a:txBody>
                    <a:bodyPr/>
                    <a:lstStyle/>
                    <a:p>
                      <a:pPr fontAlgn="t"/>
                      <a:r>
                        <a:rPr lang="en-US" sz="1800">
                          <a:effectLst/>
                        </a:rPr>
                        <a:t>3</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a:effectLst/>
                        </a:rPr>
                        <a:t>setMessage(CharSequence message)</a:t>
                      </a:r>
                      <a:r>
                        <a:rPr lang="en-US" sz="1800">
                          <a:solidFill>
                            <a:srgbClr val="000000"/>
                          </a:solidFill>
                          <a:effectLst/>
                        </a:rPr>
                        <a:t>This method sets the message to be displayed in the alert dialog</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4851">
                <a:tc>
                  <a:txBody>
                    <a:bodyPr/>
                    <a:lstStyle/>
                    <a:p>
                      <a:pPr fontAlgn="t"/>
                      <a:r>
                        <a:rPr lang="en-US" sz="1800">
                          <a:effectLst/>
                        </a:rPr>
                        <a:t>4</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dirty="0" err="1">
                          <a:effectLst/>
                        </a:rPr>
                        <a:t>setMultiChoiceItems</a:t>
                      </a:r>
                      <a:r>
                        <a:rPr lang="en-US" sz="1800" b="1" dirty="0">
                          <a:effectLst/>
                        </a:rPr>
                        <a:t>(</a:t>
                      </a:r>
                      <a:r>
                        <a:rPr lang="en-US" sz="1800" b="1" dirty="0" err="1">
                          <a:effectLst/>
                        </a:rPr>
                        <a:t>CharSequence</a:t>
                      </a:r>
                      <a:r>
                        <a:rPr lang="en-US" sz="1800" b="1" dirty="0">
                          <a:effectLst/>
                        </a:rPr>
                        <a:t>[] items, </a:t>
                      </a:r>
                      <a:r>
                        <a:rPr lang="en-US" sz="1800" b="1" dirty="0" err="1">
                          <a:effectLst/>
                        </a:rPr>
                        <a:t>boolean</a:t>
                      </a:r>
                      <a:r>
                        <a:rPr lang="en-US" sz="1800" b="1" dirty="0">
                          <a:effectLst/>
                        </a:rPr>
                        <a:t>[] </a:t>
                      </a:r>
                      <a:r>
                        <a:rPr lang="en-US" sz="1800" b="1" dirty="0" err="1">
                          <a:effectLst/>
                        </a:rPr>
                        <a:t>checkedItems</a:t>
                      </a:r>
                      <a:r>
                        <a:rPr lang="en-US" sz="1800" b="1" dirty="0">
                          <a:effectLst/>
                        </a:rPr>
                        <a:t>, </a:t>
                      </a:r>
                      <a:r>
                        <a:rPr lang="en-US" sz="1800" b="1" dirty="0" err="1">
                          <a:effectLst/>
                        </a:rPr>
                        <a:t>DialogInterface.OnMultiChoiceClickListener</a:t>
                      </a:r>
                      <a:r>
                        <a:rPr lang="en-US" sz="1800" b="1" dirty="0">
                          <a:effectLst/>
                        </a:rPr>
                        <a:t> listener)</a:t>
                      </a:r>
                      <a:r>
                        <a:rPr lang="en-US" sz="1800" dirty="0">
                          <a:solidFill>
                            <a:srgbClr val="000000"/>
                          </a:solidFill>
                          <a:effectLst/>
                        </a:rPr>
                        <a:t>This method sets list of items to be displayed in the dialog as the content. The selected option will be notified by the listener</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0220">
                <a:tc>
                  <a:txBody>
                    <a:bodyPr/>
                    <a:lstStyle/>
                    <a:p>
                      <a:pPr fontAlgn="t"/>
                      <a:r>
                        <a:rPr lang="en-US" sz="1800">
                          <a:effectLst/>
                        </a:rPr>
                        <a:t>5</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a:effectLst/>
                        </a:rPr>
                        <a:t>setOnCancelListener(DialogInterface.OnCancelListener onCancelListener)</a:t>
                      </a:r>
                      <a:r>
                        <a:rPr lang="en-US" sz="1800">
                          <a:solidFill>
                            <a:srgbClr val="000000"/>
                          </a:solidFill>
                          <a:effectLst/>
                        </a:rPr>
                        <a:t>This method Sets the callback that will be called if the dialog is cancelled.</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4729">
                <a:tc>
                  <a:txBody>
                    <a:bodyPr/>
                    <a:lstStyle/>
                    <a:p>
                      <a:pPr fontAlgn="t"/>
                      <a:r>
                        <a:rPr lang="en-US" sz="1800">
                          <a:effectLst/>
                        </a:rPr>
                        <a:t>6</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800" b="1" dirty="0" err="1">
                          <a:effectLst/>
                        </a:rPr>
                        <a:t>setTitle</a:t>
                      </a:r>
                      <a:r>
                        <a:rPr lang="en-US" sz="1800" b="1" dirty="0">
                          <a:effectLst/>
                        </a:rPr>
                        <a:t>(</a:t>
                      </a:r>
                      <a:r>
                        <a:rPr lang="en-US" sz="1800" b="1" dirty="0" err="1">
                          <a:effectLst/>
                        </a:rPr>
                        <a:t>CharSequence</a:t>
                      </a:r>
                      <a:r>
                        <a:rPr lang="en-US" sz="1800" b="1" dirty="0">
                          <a:effectLst/>
                        </a:rPr>
                        <a:t> title)</a:t>
                      </a:r>
                      <a:r>
                        <a:rPr lang="en-US" sz="1800" dirty="0">
                          <a:solidFill>
                            <a:srgbClr val="000000"/>
                          </a:solidFill>
                          <a:effectLst/>
                        </a:rPr>
                        <a:t>This method set the title to be appear in the dialog</a:t>
                      </a:r>
                    </a:p>
                  </a:txBody>
                  <a:tcPr marL="36874" marR="36874" marT="36874" marB="368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1767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Adding Button</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Autofit/>
          </a:bodyPr>
          <a:lstStyle/>
          <a:p>
            <a:pPr>
              <a:lnSpc>
                <a:spcPct val="150000"/>
              </a:lnSpc>
            </a:pPr>
            <a:r>
              <a:rPr lang="en-US" sz="1800" dirty="0">
                <a:cs typeface="Times New Roman" panose="02020603050405020304" pitchFamily="18" charset="0"/>
              </a:rPr>
              <a:t>A dialog is a </a:t>
            </a:r>
            <a:r>
              <a:rPr lang="en-US" sz="1800" dirty="0" smtClean="0">
                <a:cs typeface="Times New Roman" panose="02020603050405020304" pitchFamily="18" charset="0"/>
              </a:rPr>
              <a:t>small There </a:t>
            </a:r>
            <a:r>
              <a:rPr lang="en-US" sz="1800" dirty="0">
                <a:cs typeface="Times New Roman" panose="02020603050405020304" pitchFamily="18" charset="0"/>
              </a:rPr>
              <a:t>are three different action buttons you can add</a:t>
            </a:r>
            <a:r>
              <a:rPr lang="en-US" sz="1800" dirty="0" smtClean="0">
                <a:cs typeface="Times New Roman" panose="02020603050405020304" pitchFamily="18" charset="0"/>
              </a:rPr>
              <a:t>:</a:t>
            </a:r>
            <a:endParaRPr lang="en-US" sz="1800" dirty="0">
              <a:cs typeface="Times New Roman" panose="02020603050405020304" pitchFamily="18" charset="0"/>
            </a:endParaRPr>
          </a:p>
          <a:p>
            <a:pPr lvl="1">
              <a:lnSpc>
                <a:spcPct val="150000"/>
              </a:lnSpc>
            </a:pPr>
            <a:r>
              <a:rPr lang="en-US" sz="1800" dirty="0">
                <a:cs typeface="Times New Roman" panose="02020603050405020304" pitchFamily="18" charset="0"/>
              </a:rPr>
              <a:t>Positive</a:t>
            </a:r>
          </a:p>
          <a:p>
            <a:pPr lvl="2">
              <a:lnSpc>
                <a:spcPct val="150000"/>
              </a:lnSpc>
            </a:pPr>
            <a:r>
              <a:rPr lang="en-US" sz="1800" dirty="0">
                <a:cs typeface="Times New Roman" panose="02020603050405020304" pitchFamily="18" charset="0"/>
              </a:rPr>
              <a:t>You should use this to accept and continue with the action (the "OK" action).</a:t>
            </a:r>
          </a:p>
          <a:p>
            <a:pPr lvl="1">
              <a:lnSpc>
                <a:spcPct val="150000"/>
              </a:lnSpc>
            </a:pPr>
            <a:r>
              <a:rPr lang="en-US" sz="1800" dirty="0">
                <a:cs typeface="Times New Roman" panose="02020603050405020304" pitchFamily="18" charset="0"/>
              </a:rPr>
              <a:t>Negative</a:t>
            </a:r>
          </a:p>
          <a:p>
            <a:pPr lvl="2">
              <a:lnSpc>
                <a:spcPct val="150000"/>
              </a:lnSpc>
            </a:pPr>
            <a:r>
              <a:rPr lang="en-US" sz="1800" dirty="0" smtClean="0">
                <a:cs typeface="Times New Roman" panose="02020603050405020304" pitchFamily="18" charset="0"/>
              </a:rPr>
              <a:t>You </a:t>
            </a:r>
            <a:r>
              <a:rPr lang="en-US" sz="1800" dirty="0">
                <a:cs typeface="Times New Roman" panose="02020603050405020304" pitchFamily="18" charset="0"/>
              </a:rPr>
              <a:t>should use this to cancel the action.</a:t>
            </a:r>
          </a:p>
          <a:p>
            <a:pPr lvl="1">
              <a:lnSpc>
                <a:spcPct val="150000"/>
              </a:lnSpc>
            </a:pPr>
            <a:r>
              <a:rPr lang="en-US" sz="1800" dirty="0">
                <a:cs typeface="Times New Roman" panose="02020603050405020304" pitchFamily="18" charset="0"/>
              </a:rPr>
              <a:t>Neutral</a:t>
            </a:r>
          </a:p>
          <a:p>
            <a:pPr lvl="2">
              <a:lnSpc>
                <a:spcPct val="150000"/>
              </a:lnSpc>
            </a:pPr>
            <a:r>
              <a:rPr lang="en-US" sz="1800" dirty="0">
                <a:cs typeface="Times New Roman" panose="02020603050405020304" pitchFamily="18" charset="0"/>
              </a:rPr>
              <a:t>You should use this when the user may not want to proceed with the action, but doesn't necessarily want to cancel. It appears between the positive and negative buttons. For example, the action might be "Remind me </a:t>
            </a:r>
            <a:r>
              <a:rPr lang="en-US" sz="1800" dirty="0" smtClean="0">
                <a:cs typeface="Times New Roman" panose="02020603050405020304" pitchFamily="18" charset="0"/>
              </a:rPr>
              <a:t>later”. </a:t>
            </a: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593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Adding Button</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endParaRPr lang="en-US" sz="1800" b="1" dirty="0">
              <a:solidFill>
                <a:srgbClr val="FF0000"/>
              </a:solidFill>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7" name="Rectangle 3"/>
          <p:cNvSpPr>
            <a:spLocks noChangeArrowheads="1"/>
          </p:cNvSpPr>
          <p:nvPr/>
        </p:nvSpPr>
        <p:spPr bwMode="auto">
          <a:xfrm>
            <a:off x="1097280" y="1208788"/>
            <a:ext cx="10897012"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builder.setMessage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R.string.</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dialog_message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setTitle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R.string.</a:t>
            </a:r>
            <a:r>
              <a:rPr kumimoji="0" lang="en-US" altLang="en-US"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dialog_title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setPositiveButton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"YES"</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setNegativeButton</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"No"</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 </a:t>
            </a: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builder.create</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dialog.show</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981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Adding</a:t>
            </a:r>
            <a:r>
              <a:rPr lang="en-US" sz="2800" dirty="0" smtClean="0"/>
              <a:t> </a:t>
            </a:r>
            <a:r>
              <a:rPr lang="en-US" sz="2800" b="1" dirty="0">
                <a:solidFill>
                  <a:srgbClr val="00B0F0"/>
                </a:solidFill>
                <a:latin typeface="Arial" panose="020B0604020202020204" pitchFamily="34" charset="0"/>
                <a:cs typeface="Arial" panose="020B0604020202020204" pitchFamily="34" charset="0"/>
              </a:rPr>
              <a:t>a </a:t>
            </a:r>
            <a:r>
              <a:rPr lang="en-US" sz="2800" b="1" dirty="0" smtClean="0">
                <a:solidFill>
                  <a:srgbClr val="00B0F0"/>
                </a:solidFill>
                <a:latin typeface="Arial" panose="020B0604020202020204" pitchFamily="34" charset="0"/>
                <a:cs typeface="Arial" panose="020B0604020202020204" pitchFamily="34" charset="0"/>
              </a:rPr>
              <a:t>list</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r>
              <a:rPr lang="en-US" sz="1800" dirty="0">
                <a:cs typeface="Times New Roman" panose="02020603050405020304" pitchFamily="18" charset="0"/>
              </a:rPr>
              <a:t>There are three kinds of lists available with the </a:t>
            </a:r>
            <a:r>
              <a:rPr lang="en-US" sz="1800" dirty="0" err="1">
                <a:cs typeface="Times New Roman" panose="02020603050405020304" pitchFamily="18" charset="0"/>
              </a:rPr>
              <a:t>AlertDialog</a:t>
            </a:r>
            <a:r>
              <a:rPr lang="en-US" sz="1800" dirty="0">
                <a:cs typeface="Times New Roman" panose="02020603050405020304" pitchFamily="18" charset="0"/>
              </a:rPr>
              <a:t> APIs</a:t>
            </a:r>
            <a:r>
              <a:rPr lang="en-US" sz="1800" dirty="0" smtClean="0">
                <a:cs typeface="Times New Roman" panose="02020603050405020304" pitchFamily="18" charset="0"/>
              </a:rPr>
              <a:t>:</a:t>
            </a:r>
            <a:endParaRPr lang="en-US" sz="1800" dirty="0">
              <a:cs typeface="Times New Roman" panose="02020603050405020304" pitchFamily="18" charset="0"/>
            </a:endParaRPr>
          </a:p>
          <a:p>
            <a:pPr lvl="1">
              <a:lnSpc>
                <a:spcPct val="150000"/>
              </a:lnSpc>
            </a:pPr>
            <a:r>
              <a:rPr lang="en-US" sz="1800" dirty="0">
                <a:cs typeface="Times New Roman" panose="02020603050405020304" pitchFamily="18" charset="0"/>
              </a:rPr>
              <a:t>A traditional single-choice list</a:t>
            </a:r>
          </a:p>
          <a:p>
            <a:pPr lvl="1">
              <a:lnSpc>
                <a:spcPct val="150000"/>
              </a:lnSpc>
            </a:pPr>
            <a:r>
              <a:rPr lang="en-US" sz="1800" dirty="0">
                <a:cs typeface="Times New Roman" panose="02020603050405020304" pitchFamily="18" charset="0"/>
              </a:rPr>
              <a:t>A persistent single-choice list (radio buttons)</a:t>
            </a:r>
          </a:p>
          <a:p>
            <a:pPr lvl="1">
              <a:lnSpc>
                <a:spcPct val="150000"/>
              </a:lnSpc>
            </a:pPr>
            <a:r>
              <a:rPr lang="en-US" sz="1800" dirty="0">
                <a:cs typeface="Times New Roman" panose="02020603050405020304" pitchFamily="18" charset="0"/>
              </a:rPr>
              <a:t>A persistent multiple-choice list (checkboxes)</a:t>
            </a:r>
            <a:endParaRPr lang="en-US" sz="1800" dirty="0">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943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Adding</a:t>
            </a:r>
            <a:r>
              <a:rPr lang="en-US" sz="2800" dirty="0" smtClean="0"/>
              <a:t> </a:t>
            </a:r>
            <a:r>
              <a:rPr lang="en-US" sz="2800" b="1" dirty="0">
                <a:solidFill>
                  <a:srgbClr val="00B0F0"/>
                </a:solidFill>
                <a:latin typeface="Arial" panose="020B0604020202020204" pitchFamily="34" charset="0"/>
                <a:cs typeface="Arial" panose="020B0604020202020204" pitchFamily="34" charset="0"/>
              </a:rPr>
              <a:t>a </a:t>
            </a:r>
            <a:r>
              <a:rPr lang="en-US" sz="2800" b="1" dirty="0" smtClean="0">
                <a:solidFill>
                  <a:srgbClr val="00B0F0"/>
                </a:solidFill>
                <a:latin typeface="Arial" panose="020B0604020202020204" pitchFamily="34" charset="0"/>
                <a:cs typeface="Arial" panose="020B0604020202020204" pitchFamily="34" charset="0"/>
              </a:rPr>
              <a:t>list</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r>
              <a:rPr lang="en-US" sz="1800" dirty="0"/>
              <a:t>To create a single-choice </a:t>
            </a:r>
            <a:r>
              <a:rPr lang="en-US" sz="1800" dirty="0" smtClean="0"/>
              <a:t>list</a:t>
            </a:r>
          </a:p>
          <a:p>
            <a:pPr>
              <a:lnSpc>
                <a:spcPct val="150000"/>
              </a:lnSpc>
            </a:pPr>
            <a:endParaRPr lang="en-US" sz="1800" dirty="0">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4" name="Rectangle 1"/>
          <p:cNvSpPr>
            <a:spLocks noChangeArrowheads="1"/>
          </p:cNvSpPr>
          <p:nvPr/>
        </p:nvSpPr>
        <p:spPr bwMode="auto">
          <a:xfrm>
            <a:off x="1200253" y="1981900"/>
            <a:ext cx="10530428"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values =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"Android"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"iPhone"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WindowsMobile</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"Blackberry"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WebOS</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"Ubuntu"</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"Windows7"</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"Max OS 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"Linux"</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"OS/2"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builder.setTitle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"Choose Operating System"</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setItems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(values,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DialogInterface.OnClickListener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Do something here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builder.create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dialog.show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1470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69113"/>
          </a:xfrm>
        </p:spPr>
        <p:txBody>
          <a:bodyPr>
            <a:normAutofit/>
          </a:bodyPr>
          <a:lstStyle/>
          <a:p>
            <a:r>
              <a:rPr lang="en-US" sz="2800" b="1" dirty="0" smtClean="0">
                <a:solidFill>
                  <a:srgbClr val="00B0F0"/>
                </a:solidFill>
                <a:latin typeface="Arial" panose="020B0604020202020204" pitchFamily="34" charset="0"/>
                <a:cs typeface="Arial" panose="020B0604020202020204" pitchFamily="34" charset="0"/>
              </a:rPr>
              <a:t>Adding</a:t>
            </a:r>
            <a:r>
              <a:rPr lang="en-US" sz="2800" dirty="0" smtClean="0"/>
              <a:t> </a:t>
            </a:r>
            <a:r>
              <a:rPr lang="en-US" sz="2800" b="1" dirty="0">
                <a:solidFill>
                  <a:srgbClr val="00B0F0"/>
                </a:solidFill>
                <a:latin typeface="Arial" panose="020B0604020202020204" pitchFamily="34" charset="0"/>
                <a:cs typeface="Arial" panose="020B0604020202020204" pitchFamily="34" charset="0"/>
              </a:rPr>
              <a:t>a </a:t>
            </a:r>
            <a:r>
              <a:rPr lang="en-US" sz="2800" b="1" dirty="0" smtClean="0">
                <a:solidFill>
                  <a:srgbClr val="00B0F0"/>
                </a:solidFill>
                <a:latin typeface="Arial" panose="020B0604020202020204" pitchFamily="34" charset="0"/>
                <a:cs typeface="Arial" panose="020B0604020202020204" pitchFamily="34" charset="0"/>
              </a:rPr>
              <a:t>list</a:t>
            </a:r>
            <a:endParaRPr lang="en-US" sz="2800" b="1" dirty="0">
              <a:solidFill>
                <a:srgbClr val="00B0F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246909"/>
            <a:ext cx="10058400" cy="4763193"/>
          </a:xfrm>
        </p:spPr>
        <p:txBody>
          <a:bodyPr>
            <a:normAutofit/>
          </a:bodyPr>
          <a:lstStyle/>
          <a:p>
            <a:pPr>
              <a:lnSpc>
                <a:spcPct val="150000"/>
              </a:lnSpc>
            </a:pPr>
            <a:r>
              <a:rPr lang="en-US" sz="1800" dirty="0"/>
              <a:t>To create a </a:t>
            </a:r>
            <a:r>
              <a:rPr lang="en-US" sz="1800" dirty="0" smtClean="0"/>
              <a:t>multi-choice list</a:t>
            </a:r>
          </a:p>
          <a:p>
            <a:pPr>
              <a:lnSpc>
                <a:spcPct val="150000"/>
              </a:lnSpc>
            </a:pPr>
            <a:endParaRPr lang="en-US" sz="1800" dirty="0">
              <a:cs typeface="Times New Roman" panose="02020603050405020304" pitchFamily="18" charset="0"/>
            </a:endParaRPr>
          </a:p>
        </p:txBody>
      </p:sp>
      <p:sp>
        <p:nvSpPr>
          <p:cNvPr id="5" name="TextBox 4"/>
          <p:cNvSpPr txBox="1"/>
          <p:nvPr/>
        </p:nvSpPr>
        <p:spPr>
          <a:xfrm>
            <a:off x="9259330" y="6488668"/>
            <a:ext cx="2932670" cy="369332"/>
          </a:xfrm>
          <a:prstGeom prst="rect">
            <a:avLst/>
          </a:prstGeom>
          <a:noFill/>
        </p:spPr>
        <p:txBody>
          <a:bodyPr wrap="square" rtlCol="0">
            <a:spAutoFit/>
          </a:bodyPr>
          <a:lstStyle/>
          <a:p>
            <a:r>
              <a:rPr lang="en-US" dirty="0" smtClean="0">
                <a:solidFill>
                  <a:schemeClr val="accent2">
                    <a:lumMod val="20000"/>
                    <a:lumOff val="80000"/>
                  </a:schemeClr>
                </a:solidFill>
                <a:effectLst>
                  <a:outerShdw blurRad="38100" dist="38100" dir="2700000" algn="tl">
                    <a:srgbClr val="000000">
                      <a:alpha val="43137"/>
                    </a:srgbClr>
                  </a:outerShdw>
                </a:effectLst>
              </a:rPr>
              <a:t>Prepare By: You Tithrottanak</a:t>
            </a:r>
            <a:endParaRPr lang="en-US" dirty="0">
              <a:solidFill>
                <a:schemeClr val="accent2">
                  <a:lumMod val="20000"/>
                  <a:lumOff val="80000"/>
                </a:schemeClr>
              </a:solidFill>
              <a:effectLst>
                <a:outerShdw blurRad="38100" dist="38100" dir="2700000" algn="tl">
                  <a:srgbClr val="000000">
                    <a:alpha val="43137"/>
                  </a:srgbClr>
                </a:outerShdw>
              </a:effectLst>
            </a:endParaRPr>
          </a:p>
        </p:txBody>
      </p:sp>
      <p:sp>
        <p:nvSpPr>
          <p:cNvPr id="6" name="Rectangle 1"/>
          <p:cNvSpPr>
            <a:spLocks noChangeArrowheads="1"/>
          </p:cNvSpPr>
          <p:nvPr/>
        </p:nvSpPr>
        <p:spPr bwMode="auto">
          <a:xfrm>
            <a:off x="1276865" y="1733520"/>
            <a:ext cx="11491784" cy="493981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mSelectedItems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values =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"Android"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"iPhone"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WindowsMobile</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"Blackberry"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WebOS</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"Ubuntu"</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"Windows7"</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"Max OS </a:t>
            </a:r>
            <a:r>
              <a:rPr kumimoji="0" lang="en-US" altLang="en-US" sz="15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X"</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"Linux</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"OS/2"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builder =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AlertDialog.Builder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builder.setTitle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"This is list choice dialog box"</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builder.setMultiChoiceItems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(values,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DialogInterface.OnMultiChoiceClickListener</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onClick</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DialogInterface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which, </a:t>
            </a:r>
            <a:r>
              <a:rPr kumimoji="0" lang="en-US" altLang="en-US" sz="15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isChecked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isChecked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If the user checked the item, add it to the selected items</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mSelectedItems</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values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[which]);</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if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mSelectedItems</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(which))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Else, if the item is already in the array, remove it</a:t>
            </a:r>
            <a:b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5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mSelectedItems</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.remove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0"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values</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[which]);</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setPositiveButton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5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"OK"</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AlertDialog</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dialog =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builder.create</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dialog.show</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0462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1842</TotalTime>
  <Words>422</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Consolas</vt:lpstr>
      <vt:lpstr>Courier New</vt:lpstr>
      <vt:lpstr>Times New Roman</vt:lpstr>
      <vt:lpstr>Office Theme</vt:lpstr>
      <vt:lpstr>Dialogs</vt:lpstr>
      <vt:lpstr>Dialogs</vt:lpstr>
      <vt:lpstr>Dialogs</vt:lpstr>
      <vt:lpstr>Dialogs</vt:lpstr>
      <vt:lpstr>Adding Button</vt:lpstr>
      <vt:lpstr>Adding Button</vt:lpstr>
      <vt:lpstr>Adding a list</vt:lpstr>
      <vt:lpstr>Adding a list</vt:lpstr>
      <vt:lpstr>Adding a list</vt:lpstr>
      <vt:lpstr>Custom Layout Dialogs</vt:lpstr>
      <vt:lpstr>Dialogs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Programming C++</dc:title>
  <dc:creator>Tithrottanak YOU</dc:creator>
  <cp:lastModifiedBy>Tithrottanak YOU</cp:lastModifiedBy>
  <cp:revision>230</cp:revision>
  <dcterms:created xsi:type="dcterms:W3CDTF">2015-09-19T07:21:24Z</dcterms:created>
  <dcterms:modified xsi:type="dcterms:W3CDTF">2016-02-24T12:34:02Z</dcterms:modified>
</cp:coreProperties>
</file>