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Manager.html#beginTransaction()" TargetMode="External"/><Relationship Id="rId2" Type="http://schemas.openxmlformats.org/officeDocument/2006/relationships/hyperlink" Target="http://developer.android.com/reference/android/app/Activity.html#getFragmentManager(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Frament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New in Android 3.0 (Honeycomb, API 11)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Usable in previous versions with compatibility library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Intended to reuse layouts between tablets and phones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But usable for many more...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Definition: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33333"/>
                </a:solidFill>
              </a:rPr>
              <a:t>A Fragment represents a behavior or a portion of user interface in an Activity. </a:t>
            </a: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Activities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A fragment is a modular section of an activity, which has its own lifecycle...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But,  a fragment's lifecycle is directly affected by the host activity's lifecycle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Activity paused: fragments paused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Activity destroyed: fragments destroyed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333333"/>
              </a:buClr>
              <a:buFontTx/>
              <a:buChar char="•"/>
            </a:pPr>
            <a:r>
              <a:rPr lang="en-US" altLang="en-US" sz="1800" dirty="0">
                <a:solidFill>
                  <a:srgbClr val="333333"/>
                </a:solidFill>
              </a:rPr>
              <a:t>Activity running: fragments can have different states </a:t>
            </a: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8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30" y="1825625"/>
            <a:ext cx="71247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7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5245855" cy="476319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onCreate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The system calls this when creating the fragment.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onCreateView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The system calls this when it's time for the fragment to draw its user interface for the first time. 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onPause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()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The system calls this method as the first indication that the user is leaving the fragment (though it does not always mean the fragment is being destroyed).</a:t>
            </a: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522" y="0"/>
            <a:ext cx="26177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Fragment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static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class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660066"/>
                </a:solidFill>
                <a:latin typeface="'courier new'" pitchFamily="34"/>
              </a:rPr>
              <a:t>ExampleFragment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extends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660066"/>
                </a:solidFill>
                <a:latin typeface="'courier new'" pitchFamily="34"/>
              </a:rPr>
              <a:t>Fragment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{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altLang="en-US" sz="1800" b="1" dirty="0">
                <a:solidFill>
                  <a:srgbClr val="006666"/>
                </a:solidFill>
                <a:latin typeface="'courier new'" pitchFamily="34"/>
              </a:rPr>
              <a:t>@Override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public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660066"/>
                </a:solidFill>
                <a:latin typeface="'courier new'" pitchFamily="34"/>
              </a:rPr>
              <a:t>View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onCreateView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(</a:t>
            </a:r>
            <a:r>
              <a:rPr lang="en-US" altLang="en-US" sz="1800" b="1" dirty="0" err="1">
                <a:solidFill>
                  <a:srgbClr val="660066"/>
                </a:solidFill>
                <a:latin typeface="'courier new'" pitchFamily="34"/>
              </a:rPr>
              <a:t>LayoutInflater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inflater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,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660066"/>
                </a:solidFill>
                <a:latin typeface="'courier new'" pitchFamily="34"/>
              </a:rPr>
              <a:t>ViewGroup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container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,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                     </a:t>
            </a:r>
            <a:r>
              <a:rPr lang="en-US" altLang="en-US" sz="1800" b="1" dirty="0">
                <a:solidFill>
                  <a:srgbClr val="660066"/>
                </a:solidFill>
                <a:latin typeface="'courier new'" pitchFamily="34"/>
              </a:rPr>
              <a:t>Bundle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savedInstanceState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)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{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</a:t>
            </a:r>
            <a:r>
              <a:rPr lang="en-US" altLang="en-US" sz="1800" b="1" dirty="0">
                <a:solidFill>
                  <a:srgbClr val="880000"/>
                </a:solidFill>
                <a:latin typeface="'courier new'" pitchFamily="34"/>
              </a:rPr>
              <a:t>// Inflate the layout for this fragment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return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inflater</a:t>
            </a:r>
            <a:r>
              <a:rPr lang="en-US" altLang="en-US" sz="1800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inflate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(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R</a:t>
            </a:r>
            <a:r>
              <a:rPr lang="en-US" altLang="en-US" sz="1800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layout</a:t>
            </a:r>
            <a:r>
              <a:rPr lang="en-US" altLang="en-US" sz="1800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sz="1800" b="1" dirty="0" err="1">
                <a:solidFill>
                  <a:srgbClr val="000000"/>
                </a:solidFill>
                <a:latin typeface="'courier new'" pitchFamily="34"/>
              </a:rPr>
              <a:t>example_fragment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,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container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,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false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);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}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}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b="1" dirty="0" smtClean="0">
              <a:solidFill>
                <a:srgbClr val="333333"/>
              </a:solidFill>
              <a:latin typeface="'courier new'" pitchFamily="34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333333"/>
              </a:solidFill>
              <a:latin typeface="'courier new'" pitchFamily="34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b="1" dirty="0" smtClean="0">
              <a:solidFill>
                <a:srgbClr val="333333"/>
              </a:solidFill>
              <a:latin typeface="'courier new'" pitchFamily="34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333333"/>
                </a:solidFill>
                <a:latin typeface="'courier new'" pitchFamily="34"/>
              </a:rPr>
              <a:t>View </a:t>
            </a: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inflate (</a:t>
            </a:r>
            <a:r>
              <a:rPr lang="en-US" altLang="en-US" sz="1800" b="1" dirty="0" err="1">
                <a:solidFill>
                  <a:srgbClr val="333333"/>
                </a:solidFill>
                <a:latin typeface="'courier new'" pitchFamily="34"/>
              </a:rPr>
              <a:t>int</a:t>
            </a: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 resource, </a:t>
            </a:r>
            <a:r>
              <a:rPr lang="en-US" altLang="en-US" sz="1800" b="1" dirty="0" err="1">
                <a:solidFill>
                  <a:srgbClr val="333333"/>
                </a:solidFill>
                <a:latin typeface="'courier new'" pitchFamily="34"/>
              </a:rPr>
              <a:t>ViewGroup</a:t>
            </a: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 root, </a:t>
            </a:r>
            <a:r>
              <a:rPr lang="en-US" altLang="en-US" sz="1800" b="1" dirty="0" err="1">
                <a:solidFill>
                  <a:srgbClr val="333333"/>
                </a:solidFill>
                <a:latin typeface="'courier new'" pitchFamily="34"/>
              </a:rPr>
              <a:t>boolean</a:t>
            </a: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333333"/>
                </a:solidFill>
                <a:latin typeface="'courier new'" pitchFamily="34"/>
              </a:rPr>
              <a:t>attachToRoot</a:t>
            </a: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)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333333"/>
              </a:solidFill>
              <a:latin typeface="'courier new'" pitchFamily="34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333333"/>
                </a:solidFill>
                <a:latin typeface="'courier new'" pitchFamily="34"/>
              </a:rPr>
              <a:t>int</a:t>
            </a: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 resource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: The resource ID of the layout you want to inflate.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333333"/>
                </a:solidFill>
                <a:latin typeface="'courier new'" pitchFamily="34"/>
              </a:rPr>
              <a:t>root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: Parent of the inflated layout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333333"/>
                </a:solidFill>
                <a:latin typeface="'courier new'" pitchFamily="34"/>
              </a:rPr>
              <a:t>attachToRoot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: A </a:t>
            </a:r>
            <a:r>
              <a:rPr lang="en-US" alt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boolean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 indicating whether the inflated layout should be attached to the </a:t>
            </a:r>
            <a:r>
              <a:rPr lang="en-US" alt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ViewGroup</a:t>
            </a:r>
            <a:r>
              <a:rPr lang="en-US" alt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19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fragment to an activity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&lt;?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xml version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"1.0"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 encoding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"utf-8"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?&gt; </a:t>
            </a:r>
            <a:endParaRPr lang="en-US" altLang="en-US" sz="1800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88"/>
                </a:solidFill>
                <a:latin typeface="'courier new'" pitchFamily="34"/>
              </a:rPr>
              <a:t>&lt;</a:t>
            </a:r>
            <a:r>
              <a:rPr lang="en-US" altLang="en-US" sz="1800" dirty="0" err="1">
                <a:solidFill>
                  <a:srgbClr val="000088"/>
                </a:solidFill>
                <a:latin typeface="'courier new'" pitchFamily="34"/>
              </a:rPr>
              <a:t>LinearLayout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xmlns:android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"http://schemas.android.com/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apk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/res/android"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</a:t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 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android:orientation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"horizontal"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android:layout_width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match_parent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android:layout_height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match_parent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>
                <a:solidFill>
                  <a:srgbClr val="000088"/>
                </a:solidFill>
                <a:latin typeface="'courier new'" pitchFamily="34"/>
              </a:rPr>
              <a:t>&gt;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&lt;fragment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 err="1">
                <a:solidFill>
                  <a:srgbClr val="882288"/>
                </a:solidFill>
                <a:latin typeface="'courier new'" pitchFamily="34"/>
              </a:rPr>
              <a:t>android:name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 err="1">
                <a:solidFill>
                  <a:srgbClr val="008800"/>
                </a:solidFill>
                <a:latin typeface="'courier new'" pitchFamily="34"/>
              </a:rPr>
              <a:t>org.catdroid.fragments.FirstFragment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b="1" dirty="0" err="1">
                <a:solidFill>
                  <a:srgbClr val="882288"/>
                </a:solidFill>
                <a:latin typeface="'courier new'" pitchFamily="34"/>
              </a:rPr>
              <a:t>android:id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"@+id/</a:t>
            </a:r>
            <a:r>
              <a:rPr lang="en-US" altLang="en-US" sz="1800" b="1" dirty="0" err="1">
                <a:solidFill>
                  <a:srgbClr val="008800"/>
                </a:solidFill>
                <a:latin typeface="'courier new'" pitchFamily="34"/>
              </a:rPr>
              <a:t>firstFragment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b="1" dirty="0" err="1">
                <a:solidFill>
                  <a:srgbClr val="882288"/>
                </a:solidFill>
                <a:latin typeface="'courier new'" pitchFamily="34"/>
              </a:rPr>
              <a:t>android:layout_weight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"1"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b="1" dirty="0" err="1">
                <a:solidFill>
                  <a:srgbClr val="882288"/>
                </a:solidFill>
                <a:latin typeface="'courier new'" pitchFamily="34"/>
              </a:rPr>
              <a:t>android:layout_width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 err="1">
                <a:solidFill>
                  <a:srgbClr val="008800"/>
                </a:solidFill>
                <a:latin typeface="'courier new'" pitchFamily="34"/>
              </a:rPr>
              <a:t>match_parent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b="1" dirty="0" err="1">
                <a:solidFill>
                  <a:srgbClr val="882288"/>
                </a:solidFill>
                <a:latin typeface="'courier new'" pitchFamily="34"/>
              </a:rPr>
              <a:t>android:layout_height</a:t>
            </a:r>
            <a:r>
              <a:rPr lang="en-US" altLang="en-US" sz="1800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 err="1">
                <a:solidFill>
                  <a:srgbClr val="008800"/>
                </a:solidFill>
                <a:latin typeface="'courier new'" pitchFamily="34"/>
              </a:rPr>
              <a:t>match_parent</a:t>
            </a:r>
            <a:r>
              <a:rPr lang="en-US" altLang="en-US" sz="1800" b="1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b="1" dirty="0">
                <a:solidFill>
                  <a:srgbClr val="000088"/>
                </a:solidFill>
                <a:latin typeface="'courier new'" pitchFamily="34"/>
              </a:rPr>
              <a:t>/&gt;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</a:t>
            </a:r>
            <a:r>
              <a:rPr lang="en-US" altLang="en-US" sz="1800" dirty="0">
                <a:solidFill>
                  <a:srgbClr val="000088"/>
                </a:solidFill>
                <a:latin typeface="'courier new'" pitchFamily="34"/>
              </a:rPr>
              <a:t>&lt;fragment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android:name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org.catdroid.fragments.SecondFragment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android:id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"@+id/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secondFragment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android:layout_weight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"2"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android:layout_width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match_parent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            </a:t>
            </a:r>
            <a:r>
              <a:rPr lang="en-US" altLang="en-US" sz="1800" dirty="0" err="1">
                <a:solidFill>
                  <a:srgbClr val="882288"/>
                </a:solidFill>
                <a:latin typeface="'courier new'" pitchFamily="34"/>
              </a:rPr>
              <a:t>android:layout_height</a:t>
            </a:r>
            <a:r>
              <a:rPr lang="en-US" altLang="en-US" sz="1800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 err="1">
                <a:solidFill>
                  <a:srgbClr val="008800"/>
                </a:solidFill>
                <a:latin typeface="'courier new'" pitchFamily="34"/>
              </a:rPr>
              <a:t>match_parent</a:t>
            </a:r>
            <a:r>
              <a:rPr lang="en-US" altLang="en-US" sz="1800" dirty="0">
                <a:solidFill>
                  <a:srgbClr val="008800"/>
                </a:solidFill>
                <a:latin typeface="'courier new'" pitchFamily="34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sz="1800" dirty="0">
                <a:solidFill>
                  <a:srgbClr val="000088"/>
                </a:solidFill>
                <a:latin typeface="'courier new'" pitchFamily="34"/>
              </a:rPr>
              <a:t>/&gt;</a:t>
            </a:r>
            <a: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sz="1800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sz="1800" dirty="0">
                <a:solidFill>
                  <a:srgbClr val="000088"/>
                </a:solidFill>
                <a:latin typeface="'courier new'" pitchFamily="34"/>
              </a:rPr>
              <a:t>&lt;/</a:t>
            </a:r>
            <a:r>
              <a:rPr lang="en-US" altLang="en-US" sz="1800" dirty="0" err="1">
                <a:solidFill>
                  <a:srgbClr val="000088"/>
                </a:solidFill>
                <a:latin typeface="'courier new'" pitchFamily="34"/>
              </a:rPr>
              <a:t>LinearLayout</a:t>
            </a:r>
            <a:r>
              <a:rPr lang="en-US" altLang="en-US" sz="1800" dirty="0">
                <a:solidFill>
                  <a:srgbClr val="000088"/>
                </a:solidFill>
                <a:latin typeface="'courier new'" pitchFamily="34"/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4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altLang="en-US" sz="28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</a:t>
            </a:r>
            <a:r>
              <a:rPr lang="en-US" alt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endParaRPr lang="en-US" sz="2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46909"/>
            <a:ext cx="10058400" cy="4763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1" y="1345574"/>
            <a:ext cx="10058400" cy="456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  <a:buAutoNum type="alphaLcParenR"/>
            </a:pP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Create 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</a:rPr>
              <a:t>a Fragment Transaction (from Activity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!)</a:t>
            </a:r>
          </a:p>
          <a:p>
            <a:pPr marL="342900" indent="-342900">
              <a:lnSpc>
                <a:spcPct val="95000"/>
              </a:lnSpc>
              <a:spcBef>
                <a:spcPct val="0"/>
              </a:spcBef>
              <a:buAutoNum type="alphaLcParenR"/>
            </a:pP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b="1" dirty="0" err="1">
                <a:solidFill>
                  <a:srgbClr val="660066"/>
                </a:solidFill>
                <a:latin typeface="'courier new'" pitchFamily="34"/>
              </a:rPr>
              <a:t>FragmentManager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fragmentManager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u="sng" dirty="0" err="1">
                <a:solidFill>
                  <a:srgbClr val="000000"/>
                </a:solidFill>
                <a:latin typeface="'courier new'" pitchFamily="34"/>
                <a:hlinkClick r:id="rId2"/>
              </a:rPr>
              <a:t>getFragmentManager</a:t>
            </a:r>
            <a:r>
              <a:rPr lang="en-US" altLang="en-US" b="1" u="sng" dirty="0">
                <a:solidFill>
                  <a:srgbClr val="666600"/>
                </a:solidFill>
                <a:latin typeface="'courier new'" pitchFamily="34"/>
                <a:hlinkClick r:id="rId2"/>
              </a:rPr>
              <a:t>()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;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b="1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b="1" dirty="0" err="1">
                <a:solidFill>
                  <a:srgbClr val="660066"/>
                </a:solidFill>
                <a:latin typeface="'courier new'" pitchFamily="34"/>
              </a:rPr>
              <a:t>FragmentTransaction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fragmentTransaction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fragmentManager</a:t>
            </a:r>
            <a:r>
              <a:rPr lang="en-US" altLang="en-US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u="sng" dirty="0" err="1">
                <a:solidFill>
                  <a:srgbClr val="000000"/>
                </a:solidFill>
                <a:latin typeface="'courier new'" pitchFamily="34"/>
                <a:hlinkClick r:id="rId3"/>
              </a:rPr>
              <a:t>beginTransaction</a:t>
            </a:r>
            <a:r>
              <a:rPr lang="en-US" altLang="en-US" b="1" u="sng" dirty="0">
                <a:solidFill>
                  <a:srgbClr val="666600"/>
                </a:solidFill>
                <a:latin typeface="'courier new'" pitchFamily="34"/>
                <a:hlinkClick r:id="rId3"/>
              </a:rPr>
              <a:t>()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;</a:t>
            </a:r>
            <a:endParaRPr lang="en-US" alt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</a:rPr>
              <a:t>b) Establish transaction properties (transitions</a:t>
            </a:r>
            <a:r>
              <a:rPr lang="en-US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!)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660066"/>
                </a:solidFill>
                <a:latin typeface="'courier new'" pitchFamily="34"/>
              </a:rPr>
              <a:t>Fragment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newFragment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=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>
                <a:solidFill>
                  <a:srgbClr val="000088"/>
                </a:solidFill>
                <a:latin typeface="'courier new'" pitchFamily="34"/>
              </a:rPr>
              <a:t>new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 err="1">
                <a:solidFill>
                  <a:srgbClr val="660066"/>
                </a:solidFill>
                <a:latin typeface="'courier new'" pitchFamily="34"/>
              </a:rPr>
              <a:t>ExampleFragment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();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transaction</a:t>
            </a:r>
            <a:r>
              <a:rPr lang="en-US" altLang="en-US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replace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R</a:t>
            </a:r>
            <a:r>
              <a:rPr lang="en-US" altLang="en-US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id</a:t>
            </a:r>
            <a:r>
              <a:rPr lang="en-US" altLang="en-US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fragment_container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,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newFragment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);</a:t>
            </a:r>
            <a:endParaRPr lang="en-US" alt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transaction</a:t>
            </a:r>
            <a:r>
              <a:rPr lang="en-US" altLang="en-US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addToBackStack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(</a:t>
            </a:r>
            <a:r>
              <a:rPr lang="en-US" altLang="en-US" b="1" dirty="0">
                <a:solidFill>
                  <a:srgbClr val="000088"/>
                </a:solidFill>
                <a:latin typeface="'courier new'" pitchFamily="34"/>
              </a:rPr>
              <a:t>null</a:t>
            </a:r>
            <a:r>
              <a:rPr lang="en-US" altLang="en-US" b="1" dirty="0" smtClean="0">
                <a:solidFill>
                  <a:srgbClr val="666600"/>
                </a:solidFill>
                <a:latin typeface="'courier new'" pitchFamily="34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b="1" dirty="0" err="1" smtClean="0">
                <a:solidFill>
                  <a:srgbClr val="000000"/>
                </a:solidFill>
                <a:latin typeface="'courier new'" pitchFamily="34"/>
              </a:rPr>
              <a:t>transaction</a:t>
            </a:r>
            <a:r>
              <a:rPr lang="en-US" altLang="en-US" b="1" dirty="0" err="1" smtClean="0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dirty="0" err="1" smtClean="0">
                <a:solidFill>
                  <a:srgbClr val="000000"/>
                </a:solidFill>
                <a:latin typeface="'courier new'" pitchFamily="34"/>
              </a:rPr>
              <a:t>addToBackStack</a:t>
            </a:r>
            <a:r>
              <a:rPr lang="en-US" altLang="en-US" b="1" dirty="0" smtClean="0">
                <a:solidFill>
                  <a:srgbClr val="666600"/>
                </a:solidFill>
                <a:latin typeface="'courier new'" pitchFamily="34"/>
              </a:rPr>
              <a:t>(</a:t>
            </a:r>
            <a:r>
              <a:rPr lang="en-US" altLang="en-US" b="1" dirty="0" smtClean="0">
                <a:solidFill>
                  <a:srgbClr val="000088"/>
                </a:solidFill>
                <a:latin typeface="'courier new'" pitchFamily="34"/>
              </a:rPr>
              <a:t>null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);</a:t>
            </a:r>
            <a:br>
              <a:rPr lang="en-US" altLang="en-US" b="1" dirty="0">
                <a:solidFill>
                  <a:srgbClr val="666600"/>
                </a:solidFill>
                <a:latin typeface="'courier new'" pitchFamily="34"/>
              </a:rPr>
            </a:b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transaction.setCustomAnimations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R.anim.enter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R.anim.exit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R.anim.pop_in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R.anim.pop_out</a:t>
            </a:r>
            <a:r>
              <a:rPr lang="en-US" altLang="en-US" b="1" dirty="0">
                <a:solidFill>
                  <a:srgbClr val="000000"/>
                </a:solidFill>
                <a:latin typeface="'courier new'" pitchFamily="34"/>
              </a:rPr>
              <a:t>);</a:t>
            </a:r>
            <a:endParaRPr lang="en-US" alt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'courier new'" pitchFamily="34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'courier new'" pitchFamily="34"/>
              </a:rPr>
            </a:b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c) Commit!</a:t>
            </a:r>
            <a:endParaRPr lang="en-US" alt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transaction</a:t>
            </a:r>
            <a:r>
              <a:rPr lang="en-US" altLang="en-US" b="1" dirty="0" err="1">
                <a:solidFill>
                  <a:srgbClr val="666600"/>
                </a:solidFill>
                <a:latin typeface="'courier new'" pitchFamily="34"/>
              </a:rPr>
              <a:t>.</a:t>
            </a:r>
            <a:r>
              <a:rPr lang="en-US" altLang="en-US" b="1" dirty="0" err="1">
                <a:solidFill>
                  <a:srgbClr val="000000"/>
                </a:solidFill>
                <a:latin typeface="'courier new'" pitchFamily="34"/>
              </a:rPr>
              <a:t>commit</a:t>
            </a:r>
            <a:r>
              <a:rPr lang="en-US" altLang="en-US" b="1" dirty="0">
                <a:solidFill>
                  <a:srgbClr val="666600"/>
                </a:solidFill>
                <a:latin typeface="'courier new'" pitchFamily="34"/>
              </a:rPr>
              <a:t>();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4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1854</TotalTime>
  <Words>179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'courier new'</vt:lpstr>
      <vt:lpstr>Times New Roman</vt:lpstr>
      <vt:lpstr>Wingdings</vt:lpstr>
      <vt:lpstr>Office Theme</vt:lpstr>
      <vt:lpstr>Fragment</vt:lpstr>
      <vt:lpstr>Framents</vt:lpstr>
      <vt:lpstr>Interaction with Activities</vt:lpstr>
      <vt:lpstr>Design</vt:lpstr>
      <vt:lpstr>Fragment Lifecycle</vt:lpstr>
      <vt:lpstr>Creating a Fragment</vt:lpstr>
      <vt:lpstr>Adding a fragment to an activity</vt:lpstr>
      <vt:lpstr>Managing fragments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241</cp:revision>
  <dcterms:created xsi:type="dcterms:W3CDTF">2015-09-19T07:21:24Z</dcterms:created>
  <dcterms:modified xsi:type="dcterms:W3CDTF">2016-03-01T03:29:02Z</dcterms:modified>
</cp:coreProperties>
</file>