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89"/>
  </p:notesMasterIdLst>
  <p:handoutMasterIdLst>
    <p:handoutMasterId r:id="rId90"/>
  </p:handoutMasterIdLst>
  <p:sldIdLst>
    <p:sldId id="257" r:id="rId3"/>
    <p:sldId id="306" r:id="rId4"/>
    <p:sldId id="307" r:id="rId5"/>
    <p:sldId id="396" r:id="rId6"/>
    <p:sldId id="398" r:id="rId7"/>
    <p:sldId id="400" r:id="rId8"/>
    <p:sldId id="311" r:id="rId9"/>
    <p:sldId id="312" r:id="rId10"/>
    <p:sldId id="313" r:id="rId11"/>
    <p:sldId id="314" r:id="rId12"/>
    <p:sldId id="315" r:id="rId13"/>
    <p:sldId id="316" r:id="rId14"/>
    <p:sldId id="317" r:id="rId15"/>
    <p:sldId id="318" r:id="rId16"/>
    <p:sldId id="319" r:id="rId17"/>
    <p:sldId id="401" r:id="rId18"/>
    <p:sldId id="320" r:id="rId19"/>
    <p:sldId id="321" r:id="rId20"/>
    <p:sldId id="322" r:id="rId21"/>
    <p:sldId id="323" r:id="rId22"/>
    <p:sldId id="324" r:id="rId23"/>
    <p:sldId id="325" r:id="rId24"/>
    <p:sldId id="326" r:id="rId25"/>
    <p:sldId id="328" r:id="rId26"/>
    <p:sldId id="329" r:id="rId27"/>
    <p:sldId id="402" r:id="rId28"/>
    <p:sldId id="330" r:id="rId29"/>
    <p:sldId id="331" r:id="rId30"/>
    <p:sldId id="332" r:id="rId31"/>
    <p:sldId id="333" r:id="rId32"/>
    <p:sldId id="404" r:id="rId33"/>
    <p:sldId id="335" r:id="rId34"/>
    <p:sldId id="336" r:id="rId35"/>
    <p:sldId id="337" r:id="rId36"/>
    <p:sldId id="338" r:id="rId37"/>
    <p:sldId id="339" r:id="rId38"/>
    <p:sldId id="340" r:id="rId39"/>
    <p:sldId id="342" r:id="rId40"/>
    <p:sldId id="347" r:id="rId41"/>
    <p:sldId id="348" r:id="rId42"/>
    <p:sldId id="349" r:id="rId43"/>
    <p:sldId id="350" r:id="rId44"/>
    <p:sldId id="351" r:id="rId45"/>
    <p:sldId id="352" r:id="rId46"/>
    <p:sldId id="353" r:id="rId47"/>
    <p:sldId id="354" r:id="rId48"/>
    <p:sldId id="355" r:id="rId49"/>
    <p:sldId id="356" r:id="rId50"/>
    <p:sldId id="405" r:id="rId51"/>
    <p:sldId id="357" r:id="rId52"/>
    <p:sldId id="358" r:id="rId53"/>
    <p:sldId id="359" r:id="rId54"/>
    <p:sldId id="360" r:id="rId55"/>
    <p:sldId id="361"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406" r:id="rId72"/>
    <p:sldId id="381" r:id="rId73"/>
    <p:sldId id="382" r:id="rId74"/>
    <p:sldId id="407" r:id="rId75"/>
    <p:sldId id="384" r:id="rId76"/>
    <p:sldId id="385" r:id="rId77"/>
    <p:sldId id="386" r:id="rId78"/>
    <p:sldId id="387" r:id="rId79"/>
    <p:sldId id="388" r:id="rId80"/>
    <p:sldId id="389" r:id="rId81"/>
    <p:sldId id="390" r:id="rId82"/>
    <p:sldId id="391" r:id="rId83"/>
    <p:sldId id="392" r:id="rId84"/>
    <p:sldId id="393" r:id="rId85"/>
    <p:sldId id="394" r:id="rId86"/>
    <p:sldId id="408" r:id="rId87"/>
    <p:sldId id="285"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818B4F-0BD5-4273-9896-374B5ACC2C7A}">
          <p14:sldIdLst>
            <p14:sldId id="257"/>
            <p14:sldId id="306"/>
            <p14:sldId id="307"/>
            <p14:sldId id="396"/>
            <p14:sldId id="398"/>
            <p14:sldId id="400"/>
            <p14:sldId id="311"/>
            <p14:sldId id="312"/>
            <p14:sldId id="313"/>
            <p14:sldId id="314"/>
            <p14:sldId id="315"/>
            <p14:sldId id="316"/>
            <p14:sldId id="317"/>
            <p14:sldId id="318"/>
            <p14:sldId id="319"/>
            <p14:sldId id="401"/>
            <p14:sldId id="320"/>
            <p14:sldId id="321"/>
            <p14:sldId id="322"/>
            <p14:sldId id="323"/>
            <p14:sldId id="324"/>
            <p14:sldId id="325"/>
            <p14:sldId id="326"/>
            <p14:sldId id="328"/>
            <p14:sldId id="329"/>
            <p14:sldId id="402"/>
            <p14:sldId id="330"/>
            <p14:sldId id="331"/>
            <p14:sldId id="332"/>
            <p14:sldId id="333"/>
            <p14:sldId id="404"/>
            <p14:sldId id="335"/>
            <p14:sldId id="336"/>
            <p14:sldId id="337"/>
            <p14:sldId id="338"/>
            <p14:sldId id="339"/>
            <p14:sldId id="340"/>
            <p14:sldId id="342"/>
            <p14:sldId id="347"/>
            <p14:sldId id="348"/>
            <p14:sldId id="349"/>
            <p14:sldId id="350"/>
            <p14:sldId id="351"/>
            <p14:sldId id="352"/>
            <p14:sldId id="353"/>
            <p14:sldId id="354"/>
            <p14:sldId id="355"/>
            <p14:sldId id="356"/>
            <p14:sldId id="405"/>
            <p14:sldId id="357"/>
            <p14:sldId id="358"/>
            <p14:sldId id="359"/>
            <p14:sldId id="360"/>
            <p14:sldId id="361"/>
            <p14:sldId id="363"/>
            <p14:sldId id="364"/>
            <p14:sldId id="365"/>
            <p14:sldId id="366"/>
            <p14:sldId id="367"/>
            <p14:sldId id="368"/>
            <p14:sldId id="369"/>
            <p14:sldId id="370"/>
            <p14:sldId id="371"/>
            <p14:sldId id="372"/>
            <p14:sldId id="373"/>
            <p14:sldId id="374"/>
            <p14:sldId id="375"/>
            <p14:sldId id="376"/>
            <p14:sldId id="377"/>
            <p14:sldId id="406"/>
            <p14:sldId id="381"/>
            <p14:sldId id="382"/>
            <p14:sldId id="407"/>
            <p14:sldId id="384"/>
            <p14:sldId id="385"/>
            <p14:sldId id="386"/>
            <p14:sldId id="387"/>
            <p14:sldId id="388"/>
            <p14:sldId id="389"/>
            <p14:sldId id="390"/>
            <p14:sldId id="391"/>
            <p14:sldId id="392"/>
            <p14:sldId id="393"/>
            <p14:sldId id="394"/>
            <p14:sldId id="408"/>
            <p14:sldId id="285"/>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2CD"/>
    <a:srgbClr val="F27A16"/>
    <a:srgbClr val="6C7A7A"/>
    <a:srgbClr val="00B0EA"/>
    <a:srgbClr val="8D8D8D"/>
    <a:srgbClr val="2067BE"/>
    <a:srgbClr val="D1C7DF"/>
    <a:srgbClr val="E4E2D2"/>
    <a:srgbClr val="288DFC"/>
    <a:srgbClr val="D1B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88686" autoAdjust="0"/>
  </p:normalViewPr>
  <p:slideViewPr>
    <p:cSldViewPr snapToGrid="0">
      <p:cViewPr varScale="1">
        <p:scale>
          <a:sx n="66" d="100"/>
          <a:sy n="66" d="100"/>
        </p:scale>
        <p:origin x="930" y="48"/>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handoutMaster" Target="handoutMasters/handout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pPr/>
              <a:t>3/30/2016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p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pPr/>
              <a:t>3/30/2016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p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1</a:t>
            </a:fld>
            <a:endParaRPr lang="en-US"/>
          </a:p>
        </p:txBody>
      </p:sp>
    </p:spTree>
    <p:extLst>
      <p:ext uri="{BB962C8B-B14F-4D97-AF65-F5344CB8AC3E}">
        <p14:creationId xmlns:p14="http://schemas.microsoft.com/office/powerpoint/2010/main" val="2299754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11</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12</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13</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14</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15</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17</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http://www.w3schools.com/html/html_xhtml.asp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XHTML stands for </a:t>
            </a:r>
            <a:r>
              <a:rPr lang="en-US" sz="1200" b="0" i="0" kern="1200" dirty="0" err="1" smtClean="0">
                <a:solidFill>
                  <a:schemeClr val="tx1"/>
                </a:solidFill>
                <a:effectLst/>
                <a:latin typeface="+mn-lt"/>
                <a:ea typeface="+mn-ea"/>
                <a:cs typeface="+mn-cs"/>
              </a:rPr>
              <a:t>E</a:t>
            </a:r>
            <a:r>
              <a:rPr lang="en-US" sz="1200" b="1" i="0" kern="1200" dirty="0" err="1" smtClean="0">
                <a:solidFill>
                  <a:schemeClr val="tx1"/>
                </a:solidFill>
                <a:effectLst/>
                <a:latin typeface="+mn-lt"/>
                <a:ea typeface="+mn-ea"/>
                <a:cs typeface="+mn-cs"/>
              </a:rPr>
              <a:t>X</a:t>
            </a:r>
            <a:r>
              <a:rPr lang="en-US" sz="1200" b="0" i="0" kern="1200" dirty="0" err="1" smtClean="0">
                <a:solidFill>
                  <a:schemeClr val="tx1"/>
                </a:solidFill>
                <a:effectLst/>
                <a:latin typeface="+mn-lt"/>
                <a:ea typeface="+mn-ea"/>
                <a:cs typeface="+mn-cs"/>
              </a:rPr>
              <a:t>tensible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a:t>
            </a:r>
            <a:r>
              <a:rPr lang="en-US" sz="1200" b="0" i="0" kern="1200" dirty="0" err="1" smtClean="0">
                <a:solidFill>
                  <a:schemeClr val="tx1"/>
                </a:solidFill>
                <a:effectLst/>
                <a:latin typeface="+mn-lt"/>
                <a:ea typeface="+mn-ea"/>
                <a:cs typeface="+mn-cs"/>
              </a:rPr>
              <a:t>yper</a:t>
            </a:r>
            <a:r>
              <a:rPr lang="en-US" sz="1200" b="1" i="0" kern="1200" dirty="0" err="1" smtClean="0">
                <a:solidFill>
                  <a:schemeClr val="tx1"/>
                </a:solidFill>
                <a:effectLst/>
                <a:latin typeface="+mn-lt"/>
                <a:ea typeface="+mn-ea"/>
                <a:cs typeface="+mn-cs"/>
              </a:rPr>
              <a:t>T</a:t>
            </a:r>
            <a:r>
              <a:rPr lang="en-US" sz="1200" b="0" i="0" kern="1200" dirty="0" err="1" smtClean="0">
                <a:solidFill>
                  <a:schemeClr val="tx1"/>
                </a:solidFill>
                <a:effectLst/>
                <a:latin typeface="+mn-lt"/>
                <a:ea typeface="+mn-ea"/>
                <a:cs typeface="+mn-cs"/>
              </a:rPr>
              <a:t>ext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M</a:t>
            </a:r>
            <a:r>
              <a:rPr lang="en-US" sz="1200" b="0" i="0" kern="1200" dirty="0" smtClean="0">
                <a:solidFill>
                  <a:schemeClr val="tx1"/>
                </a:solidFill>
                <a:effectLst/>
                <a:latin typeface="+mn-lt"/>
                <a:ea typeface="+mn-ea"/>
                <a:cs typeface="+mn-cs"/>
              </a:rPr>
              <a:t>arkup </a:t>
            </a:r>
            <a:r>
              <a:rPr lang="en-US" sz="1200" b="1" i="0" kern="1200" dirty="0" smtClean="0">
                <a:solidFill>
                  <a:schemeClr val="tx1"/>
                </a:solidFill>
                <a:effectLst/>
                <a:latin typeface="+mn-lt"/>
                <a:ea typeface="+mn-ea"/>
                <a:cs typeface="+mn-cs"/>
              </a:rPr>
              <a:t>L</a:t>
            </a:r>
            <a:r>
              <a:rPr lang="en-US" sz="1200" b="0" i="0" kern="1200" dirty="0" smtClean="0">
                <a:solidFill>
                  <a:schemeClr val="tx1"/>
                </a:solidFill>
                <a:effectLst/>
                <a:latin typeface="+mn-lt"/>
                <a:ea typeface="+mn-ea"/>
                <a:cs typeface="+mn-cs"/>
              </a:rPr>
              <a:t>anguage\</a:t>
            </a:r>
          </a:p>
          <a:p>
            <a:r>
              <a:rPr lang="en-US" sz="1200" b="0" i="0" kern="1200" dirty="0" smtClean="0">
                <a:solidFill>
                  <a:schemeClr val="tx1"/>
                </a:solidFill>
                <a:effectLst/>
                <a:latin typeface="+mn-lt"/>
                <a:ea typeface="+mn-ea"/>
                <a:cs typeface="+mn-cs"/>
              </a:rPr>
              <a:t>The Most Important Differences from HTML:</a:t>
            </a:r>
          </a:p>
          <a:p>
            <a:r>
              <a:rPr lang="en-US" sz="1200" b="0" i="0" kern="1200" dirty="0" smtClean="0">
                <a:solidFill>
                  <a:schemeClr val="tx1"/>
                </a:solidFill>
                <a:effectLst/>
                <a:latin typeface="+mn-lt"/>
                <a:ea typeface="+mn-ea"/>
                <a:cs typeface="+mn-cs"/>
              </a:rPr>
              <a:t>Document Structure</a:t>
            </a:r>
          </a:p>
          <a:p>
            <a:r>
              <a:rPr lang="en-US" sz="1200" b="0" i="0" kern="1200" dirty="0" smtClean="0">
                <a:solidFill>
                  <a:schemeClr val="tx1"/>
                </a:solidFill>
                <a:effectLst/>
                <a:latin typeface="+mn-lt"/>
                <a:ea typeface="+mn-ea"/>
                <a:cs typeface="+mn-cs"/>
              </a:rPr>
              <a:t>XHTML DOCTYPE is </a:t>
            </a:r>
            <a:r>
              <a:rPr lang="en-US" sz="1200" b="1" i="0" kern="1200" dirty="0" smtClean="0">
                <a:solidFill>
                  <a:schemeClr val="tx1"/>
                </a:solidFill>
                <a:effectLst/>
                <a:latin typeface="+mn-lt"/>
                <a:ea typeface="+mn-ea"/>
                <a:cs typeface="+mn-cs"/>
              </a:rPr>
              <a:t>mandatory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xmlns</a:t>
            </a:r>
            <a:r>
              <a:rPr lang="en-US" sz="1200" b="0" i="0" kern="1200" dirty="0" smtClean="0">
                <a:solidFill>
                  <a:schemeClr val="tx1"/>
                </a:solidFill>
                <a:effectLst/>
                <a:latin typeface="+mn-lt"/>
                <a:ea typeface="+mn-ea"/>
                <a:cs typeface="+mn-cs"/>
              </a:rPr>
              <a:t> attribute in &lt;html&gt; is </a:t>
            </a:r>
            <a:r>
              <a:rPr lang="en-US" sz="1200" b="1" i="0" kern="1200" dirty="0" smtClean="0">
                <a:solidFill>
                  <a:schemeClr val="tx1"/>
                </a:solidFill>
                <a:effectLst/>
                <a:latin typeface="+mn-lt"/>
                <a:ea typeface="+mn-ea"/>
                <a:cs typeface="+mn-cs"/>
              </a:rPr>
              <a:t>mandatory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&lt;html&gt;, &lt;head&gt;, &lt;title&gt;, and &lt;body&gt; are </a:t>
            </a:r>
            <a:r>
              <a:rPr lang="en-US" sz="1200" b="1" i="0" kern="1200" dirty="0" smtClean="0">
                <a:solidFill>
                  <a:schemeClr val="tx1"/>
                </a:solidFill>
                <a:effectLst/>
                <a:latin typeface="+mn-lt"/>
                <a:ea typeface="+mn-ea"/>
                <a:cs typeface="+mn-cs"/>
              </a:rPr>
              <a:t>mandatory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XHTML Elements</a:t>
            </a:r>
          </a:p>
          <a:p>
            <a:r>
              <a:rPr lang="en-US" sz="1200" b="0" i="0" kern="1200" dirty="0" smtClean="0">
                <a:solidFill>
                  <a:schemeClr val="tx1"/>
                </a:solidFill>
                <a:effectLst/>
                <a:latin typeface="+mn-lt"/>
                <a:ea typeface="+mn-ea"/>
                <a:cs typeface="+mn-cs"/>
              </a:rPr>
              <a:t>XHTML elements must be </a:t>
            </a:r>
            <a:r>
              <a:rPr lang="en-US" sz="1200" b="1" i="0" kern="1200" dirty="0" smtClean="0">
                <a:solidFill>
                  <a:schemeClr val="tx1"/>
                </a:solidFill>
                <a:effectLst/>
                <a:latin typeface="+mn-lt"/>
                <a:ea typeface="+mn-ea"/>
                <a:cs typeface="+mn-cs"/>
              </a:rPr>
              <a:t>properly nested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XHTML elements must always be </a:t>
            </a:r>
            <a:r>
              <a:rPr lang="en-US" sz="1200" b="1" i="0" kern="1200" dirty="0" smtClean="0">
                <a:solidFill>
                  <a:schemeClr val="tx1"/>
                </a:solidFill>
                <a:effectLst/>
                <a:latin typeface="+mn-lt"/>
                <a:ea typeface="+mn-ea"/>
                <a:cs typeface="+mn-cs"/>
              </a:rPr>
              <a:t>closed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XHTML elements must be in </a:t>
            </a:r>
            <a:r>
              <a:rPr lang="en-US" sz="1200" b="1" i="0" kern="1200" dirty="0" smtClean="0">
                <a:solidFill>
                  <a:schemeClr val="tx1"/>
                </a:solidFill>
                <a:effectLst/>
                <a:latin typeface="+mn-lt"/>
                <a:ea typeface="+mn-ea"/>
                <a:cs typeface="+mn-cs"/>
              </a:rPr>
              <a:t>lowercase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XHTML documents must have </a:t>
            </a:r>
            <a:r>
              <a:rPr lang="en-US" sz="1200" b="1" i="0" kern="1200" dirty="0" smtClean="0">
                <a:solidFill>
                  <a:schemeClr val="tx1"/>
                </a:solidFill>
                <a:effectLst/>
                <a:latin typeface="+mn-lt"/>
                <a:ea typeface="+mn-ea"/>
                <a:cs typeface="+mn-cs"/>
              </a:rPr>
              <a:t>one root element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XHTML Attributes</a:t>
            </a:r>
          </a:p>
          <a:p>
            <a:r>
              <a:rPr lang="en-US" sz="1200" b="0" i="0" kern="1200" dirty="0" smtClean="0">
                <a:solidFill>
                  <a:schemeClr val="tx1"/>
                </a:solidFill>
                <a:effectLst/>
                <a:latin typeface="+mn-lt"/>
                <a:ea typeface="+mn-ea"/>
                <a:cs typeface="+mn-cs"/>
              </a:rPr>
              <a:t>Attribute names must be in </a:t>
            </a:r>
            <a:r>
              <a:rPr lang="en-US" sz="1200" b="1" i="0" kern="1200" dirty="0" smtClean="0">
                <a:solidFill>
                  <a:schemeClr val="tx1"/>
                </a:solidFill>
                <a:effectLst/>
                <a:latin typeface="+mn-lt"/>
                <a:ea typeface="+mn-ea"/>
                <a:cs typeface="+mn-cs"/>
              </a:rPr>
              <a:t>lower case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Attribute values must be </a:t>
            </a:r>
            <a:r>
              <a:rPr lang="en-US" sz="1200" b="1" i="0" kern="1200" dirty="0" smtClean="0">
                <a:solidFill>
                  <a:schemeClr val="tx1"/>
                </a:solidFill>
                <a:effectLst/>
                <a:latin typeface="+mn-lt"/>
                <a:ea typeface="+mn-ea"/>
                <a:cs typeface="+mn-cs"/>
              </a:rPr>
              <a:t>quoted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Attribute minimization is </a:t>
            </a:r>
            <a:r>
              <a:rPr lang="en-US" sz="1200" b="1" i="0" kern="1200" dirty="0" smtClean="0">
                <a:solidFill>
                  <a:schemeClr val="tx1"/>
                </a:solidFill>
                <a:effectLst/>
                <a:latin typeface="+mn-lt"/>
                <a:ea typeface="+mn-ea"/>
                <a:cs typeface="+mn-cs"/>
              </a:rPr>
              <a:t>forbidden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D81F1E7-4EFD-4BFF-B438-FCD52FD36B17}" type="slidenum">
              <a:rPr lang="en-US" smtClean="0"/>
              <a:pPr/>
              <a:t>18</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19</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20</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21</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Markup tag is a set of tags assigned to elements of a text to indicate their relation to the rest of the text or dictate how they should be displayed.</a:t>
            </a:r>
          </a:p>
          <a:p>
            <a:r>
              <a:rPr lang="en-US" sz="1200" b="1" i="0" kern="1200" dirty="0" smtClean="0">
                <a:solidFill>
                  <a:schemeClr val="tx1"/>
                </a:solidFill>
                <a:effectLst/>
                <a:latin typeface="+mn-lt"/>
                <a:ea typeface="+mn-ea"/>
                <a:cs typeface="+mn-cs"/>
              </a:rPr>
              <a:t>Markup tag</a:t>
            </a:r>
            <a:r>
              <a:rPr lang="en-US" sz="1200" b="1" i="0" kern="1200" baseline="0" dirty="0" smtClean="0">
                <a:solidFill>
                  <a:schemeClr val="tx1"/>
                </a:solidFill>
                <a:effectLst/>
                <a:latin typeface="+mn-lt"/>
                <a:ea typeface="+mn-ea"/>
                <a:cs typeface="+mn-cs"/>
              </a:rPr>
              <a:t> indicate its related text the way to be displayed.</a:t>
            </a:r>
            <a:endParaRPr lang="en-US" b="1"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22</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23</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&lt;b&gt;</a:t>
            </a:r>
            <a:r>
              <a:rPr lang="en-US" baseline="0" dirty="0" smtClean="0"/>
              <a:t> and &lt;strong&gt; , &lt;i&gt; and &lt;</a:t>
            </a:r>
            <a:r>
              <a:rPr lang="en-US" baseline="0" dirty="0" err="1" smtClean="0"/>
              <a:t>em</a:t>
            </a:r>
            <a:r>
              <a:rPr lang="en-US" baseline="0" dirty="0" smtClean="0"/>
              <a:t>&gt; are similar and same in most browser but in some case (Blind reader, in some browsers) it shows different especially for Blind reader and </a:t>
            </a:r>
            <a:r>
              <a:rPr lang="en-US" baseline="0" dirty="0" err="1" smtClean="0"/>
              <a:t>stylesheet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24</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25</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27</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webbot</a:t>
            </a:r>
            <a:r>
              <a:rPr lang="en-US" baseline="0" dirty="0" smtClean="0"/>
              <a:t> is a tag in FrontPage </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28</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29</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30</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32</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33</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There’er</a:t>
            </a:r>
            <a:r>
              <a:rPr lang="en-US" baseline="0" dirty="0" smtClean="0"/>
              <a:t> 2 types of tag: </a:t>
            </a:r>
          </a:p>
          <a:p>
            <a:r>
              <a:rPr lang="en-US" baseline="0" dirty="0" smtClean="0"/>
              <a:t> - Empty tag &lt;</a:t>
            </a:r>
            <a:r>
              <a:rPr lang="en-US" baseline="0" dirty="0" err="1" smtClean="0"/>
              <a:t>br</a:t>
            </a:r>
            <a:r>
              <a:rPr lang="en-US" baseline="0" dirty="0" smtClean="0"/>
              <a:t> /&gt;, &lt;</a:t>
            </a:r>
            <a:r>
              <a:rPr lang="en-US" baseline="0" dirty="0" err="1" smtClean="0"/>
              <a:t>img</a:t>
            </a:r>
            <a:r>
              <a:rPr lang="en-US" baseline="0" dirty="0" smtClean="0"/>
              <a:t> /&gt;, &lt;</a:t>
            </a:r>
            <a:r>
              <a:rPr lang="en-US" baseline="0" dirty="0" err="1" smtClean="0"/>
              <a:t>hr</a:t>
            </a:r>
            <a:r>
              <a:rPr lang="en-US" baseline="0" dirty="0" smtClean="0"/>
              <a:t> /&gt;</a:t>
            </a:r>
          </a:p>
          <a:p>
            <a:r>
              <a:rPr lang="en-US" baseline="0" dirty="0" smtClean="0"/>
              <a:t> - Containers tag &lt;p&gt;….&lt;/p&gt;</a:t>
            </a:r>
            <a:br>
              <a:rPr lang="en-US" baseline="0" dirty="0" smtClean="0"/>
            </a:br>
            <a:endParaRPr lang="en-US" baseline="0" dirty="0" smtClean="0"/>
          </a:p>
          <a:p>
            <a:r>
              <a:rPr lang="en-US" baseline="0" dirty="0" smtClean="0"/>
              <a:t>Tags are case-insensitive.</a:t>
            </a:r>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34</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35</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36</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37</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38</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39</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40</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41</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42</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43</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a:t>
            </a:r>
            <a:r>
              <a:rPr lang="en-US" baseline="0" dirty="0" smtClean="0"/>
              <a:t> we use &lt;!DOCTYPE&gt; to tell browser to display correctly.</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a:t>
            </a:fld>
            <a:endParaRPr lang="en-US"/>
          </a:p>
        </p:txBody>
      </p:sp>
    </p:spTree>
    <p:extLst>
      <p:ext uri="{BB962C8B-B14F-4D97-AF65-F5344CB8AC3E}">
        <p14:creationId xmlns:p14="http://schemas.microsoft.com/office/powerpoint/2010/main" val="16621895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44</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45</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46</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47</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48</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50</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51</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52</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53</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54</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6</a:t>
            </a:fld>
            <a:endParaRPr lang="en-US"/>
          </a:p>
        </p:txBody>
      </p:sp>
    </p:spTree>
    <p:extLst>
      <p:ext uri="{BB962C8B-B14F-4D97-AF65-F5344CB8AC3E}">
        <p14:creationId xmlns:p14="http://schemas.microsoft.com/office/powerpoint/2010/main" val="25391962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55</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56</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57</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58</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59</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60</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61</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62</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63</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64</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7</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65</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66</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67</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68</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69</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71</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72</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74</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75</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Testing URL encoding replacement:</a:t>
            </a:r>
            <a:r>
              <a:rPr lang="en-US" baseline="0" smtClean="0"/>
              <a:t> </a:t>
            </a:r>
            <a:r>
              <a:rPr lang="en-US" smtClean="0"/>
              <a:t>http://www.w3schools.com/tags/tryit.asp?filename=tryhtml_form_submit</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76</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8</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77</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78</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79</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80</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81</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82</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83</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84</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9</a:t>
            </a:fld>
            <a:endParaRPr lang="en-US"/>
          </a:p>
        </p:txBody>
      </p:sp>
    </p:spTree>
    <p:extLst>
      <p:ext uri="{BB962C8B-B14F-4D97-AF65-F5344CB8AC3E}">
        <p14:creationId xmlns:p14="http://schemas.microsoft.com/office/powerpoint/2010/main" val="350541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10</a:t>
            </a:fld>
            <a:endParaRPr lang="en-US"/>
          </a:p>
        </p:txBody>
      </p:sp>
    </p:spTree>
    <p:extLst>
      <p:ext uri="{BB962C8B-B14F-4D97-AF65-F5344CB8AC3E}">
        <p14:creationId xmlns:p14="http://schemas.microsoft.com/office/powerpoint/2010/main" val="350541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02902D-A5F5-4D7D-AAA7-32469BA0BC4D}" type="datetimeFigureOut">
              <a:rPr lang="en-US" smtClean="0"/>
              <a:pPr/>
              <a:t>3/30/2016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4C9F40-B079-4B71-A627-7266DFEA7F03}" type="slidenum">
              <a:rPr lang="en-US" smtClean="0"/>
              <a:pPr/>
              <a:t>‹#›</a:t>
            </a:fld>
            <a:endParaRPr lang="en-US"/>
          </a:p>
        </p:txBody>
      </p:sp>
      <p:sp>
        <p:nvSpPr>
          <p:cNvPr id="8" name="Content Placeholder 2"/>
          <p:cNvSpPr>
            <a:spLocks noGrp="1"/>
          </p:cNvSpPr>
          <p:nvPr>
            <p:ph idx="1"/>
          </p:nvPr>
        </p:nvSpPr>
        <p:spPr>
          <a:xfrm>
            <a:off x="609600" y="1592494"/>
            <a:ext cx="11000302" cy="471583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278825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smtClean="0"/>
              <a:t>Click to edit Master title style</a:t>
            </a:r>
            <a:endParaRP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smtClean="0"/>
              <a:t>Click to edit Master title style</a:t>
            </a:r>
            <a:endParaRPr/>
          </a:p>
        </p:txBody>
      </p:sp>
      <p:sp>
        <p:nvSpPr>
          <p:cNvPr id="3" name="Picture Placeholder 2"/>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402902D-A5F5-4D7D-AAA7-32469BA0BC4D}" type="datetimeFigureOut">
              <a:rPr lang="en-US"/>
              <a:pPr/>
              <a:t>3/30/2016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F4C9F40-B079-4B71-A627-7266DFEA7F03}" type="slidenum">
              <a:rPr/>
              <a:pPr/>
              <a:t>‹#›</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402902D-A5F5-4D7D-AAA7-32469BA0BC4D}" type="datetimeFigureOut">
              <a:rPr lang="en-US"/>
              <a:pPr/>
              <a:t>3/30/2016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F4C9F40-B079-4B71-A627-7266DFEA7F03}" type="slidenum">
              <a:rPr/>
              <a:pPr/>
              <a:t>‹#›</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22" name="Picture 2" descr="C:\Users\SOTSO\Desktop\Template\777.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75" cy="68579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dirty="0" smtClean="0"/>
              <a:t>Click to edit Master title style</a:t>
            </a:r>
            <a:endParaRPr dirty="0"/>
          </a:p>
        </p:txBody>
      </p: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dirty="0"/>
          </a:p>
        </p:txBody>
      </p:sp>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402902D-A5F5-4D7D-AAA7-32469BA0BC4D}" type="datetimeFigureOut">
              <a:rPr lang="en-US"/>
              <a:pPr/>
              <a:t>3/30/2016</a:t>
            </a:fld>
            <a:endParaRPr/>
          </a:p>
        </p:txBody>
      </p:sp>
      <p:sp>
        <p:nvSpPr>
          <p:cNvPr id="5" name="Footer Placeholder 4"/>
          <p:cNvSpPr>
            <a:spLocks noGrp="1"/>
          </p:cNvSpPr>
          <p:nvPr>
            <p:ph type="ftr" sz="quarter" idx="11"/>
          </p:nvPr>
        </p:nvSpPr>
        <p:spPr/>
        <p:txBody>
          <a:bodyPr/>
          <a:lstStyle/>
          <a:p>
            <a:endParaRPr/>
          </a:p>
        </p:txBody>
      </p:sp>
      <p:pic>
        <p:nvPicPr>
          <p:cNvPr id="3074" name="Picture 2" descr="C:\Users\SOTSO\Desktop\Template\777.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5F4C9F40-B079-4B71-A627-7266DFEA7F03}" type="slidenum">
              <a:rPr/>
              <a:pPr/>
              <a:t>‹#›</a:t>
            </a:fld>
            <a:endParaRPr/>
          </a:p>
        </p:txBody>
      </p:sp>
      <p:sp>
        <p:nvSpPr>
          <p:cNvPr id="8" name="Title 1"/>
          <p:cNvSpPr txBox="1">
            <a:spLocks/>
          </p:cNvSpPr>
          <p:nvPr userDrawn="1"/>
        </p:nvSpPr>
        <p:spPr bwMode="auto">
          <a:xfrm>
            <a:off x="609600" y="1977958"/>
            <a:ext cx="10972800" cy="12635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800" kern="1200">
                <a:solidFill>
                  <a:schemeClr val="tx1"/>
                </a:solidFill>
                <a:latin typeface="+mj-lt"/>
                <a:ea typeface="+mj-ea"/>
                <a:cs typeface="+mj-cs"/>
              </a:defRPr>
            </a:lvl1pPr>
          </a:lstStyle>
          <a:p>
            <a:endParaRPr lang="en-US" dirty="0"/>
          </a:p>
        </p:txBody>
      </p:sp>
      <p:sp>
        <p:nvSpPr>
          <p:cNvPr id="9" name="Subtitle 2"/>
          <p:cNvSpPr>
            <a:spLocks noGrp="1"/>
          </p:cNvSpPr>
          <p:nvPr>
            <p:ph type="subTitle" idx="13"/>
          </p:nvPr>
        </p:nvSpPr>
        <p:spPr>
          <a:xfrm>
            <a:off x="609600" y="6219125"/>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dirty="0"/>
          </a:p>
        </p:txBody>
      </p:sp>
      <p:sp>
        <p:nvSpPr>
          <p:cNvPr id="10" name="Content Placeholder 4"/>
          <p:cNvSpPr>
            <a:spLocks noGrp="1"/>
          </p:cNvSpPr>
          <p:nvPr>
            <p:ph sz="quarter" idx="14"/>
          </p:nvPr>
        </p:nvSpPr>
        <p:spPr>
          <a:xfrm>
            <a:off x="6641432" y="3060833"/>
            <a:ext cx="5072512" cy="22234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smtClean="0"/>
              <a:t>Click to edit Master title style</a:t>
            </a:r>
            <a:endParaRPr/>
          </a:p>
        </p:txBody>
      </p:sp>
      <p:pic>
        <p:nvPicPr>
          <p:cNvPr id="1026" name="Picture 2" descr="C:\Users\SOTSO\Desktop\Template\1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654518"/>
            <a:ext cx="10972800" cy="1348451"/>
          </a:xfrm>
        </p:spPr>
        <p:txBody>
          <a:bodyPr anchor="b">
            <a:normAutofit/>
          </a:bodyPr>
          <a:lstStyle>
            <a:lvl1pPr>
              <a:defRPr sz="5800" b="0"/>
            </a:lvl1pPr>
          </a:lstStyle>
          <a:p>
            <a:r>
              <a:rPr lang="en-US" dirty="0" smtClean="0"/>
              <a:t>Click to edit Master title style</a:t>
            </a:r>
            <a:endParaRPr dirty="0"/>
          </a:p>
        </p:txBody>
      </p: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2050" name="Picture 2" descr="C:\Users\SOTSO\Desktop\Template\777.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0"/>
          </p:nvPr>
        </p:nvSpPr>
        <p:spPr>
          <a:xfrm>
            <a:off x="6641432" y="3060833"/>
            <a:ext cx="5072512" cy="22234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52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402902D-A5F5-4D7D-AAA7-32469BA0BC4D}" type="datetimeFigureOut">
              <a:rPr lang="en-US"/>
              <a:pPr/>
              <a:t>3/30/2016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F4C9F40-B079-4B71-A627-7266DFEA7F03}" type="slidenum">
              <a:rPr/>
              <a:pPr/>
              <a:t>‹#›</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402902D-A5F5-4D7D-AAA7-32469BA0BC4D}" type="datetimeFigureOut">
              <a:rPr lang="en-US"/>
              <a:pPr/>
              <a:t>3/30/2016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5F4C9F40-B079-4B71-A627-7266DFEA7F03}" type="slidenum">
              <a:rPr/>
              <a:pPr/>
              <a:t>‹#›</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3/30/2016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2902D-A5F5-4D7D-AAA7-32469BA0BC4D}" type="datetimeFigureOut">
              <a:rPr lang="en-US"/>
              <a:pPr/>
              <a:t>3/30/2016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5F4C9F40-B079-4B71-A627-7266DFEA7F03}" type="slidenum">
              <a:rPr/>
              <a:pPr/>
              <a:t>‹#›</a:t>
            </a:fld>
            <a:endParaRPr/>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0" y="1281804"/>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auto">
          <a:xfrm>
            <a:off x="615775" y="127000"/>
            <a:ext cx="10994126" cy="1014664"/>
          </a:xfrm>
          <a:prstGeom prst="rect">
            <a:avLst/>
          </a:prstGeom>
        </p:spPr>
        <p:txBody>
          <a:bodyPr vert="horz" lIns="91440" tIns="45720" rIns="9144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615773" y="1475184"/>
            <a:ext cx="10994127" cy="469701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3/30/2016</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pic>
        <p:nvPicPr>
          <p:cNvPr id="4099" name="Picture 3" descr="C:\Users\SOTSO\Desktop\Template\444.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11623420" y="6387282"/>
            <a:ext cx="466794" cy="369332"/>
          </a:xfrm>
          <a:prstGeom prst="rect">
            <a:avLst/>
          </a:prstGeom>
          <a:noFill/>
        </p:spPr>
        <p:txBody>
          <a:bodyPr wrap="none" rtlCol="0">
            <a:spAutoFit/>
          </a:bodyPr>
          <a:lstStyle/>
          <a:p>
            <a:fld id="{099FA46F-C580-4EDF-A75A-AE969BFE0EC2}" type="slidenum">
              <a:rPr lang="en-US" smtClean="0"/>
              <a:t>‹#›</a:t>
            </a:fld>
            <a:endParaRPr lang="en-US" dirty="0"/>
          </a:p>
        </p:txBody>
      </p:sp>
    </p:spTree>
    <p:extLst>
      <p:ext uri="{BB962C8B-B14F-4D97-AF65-F5344CB8AC3E}">
        <p14:creationId xmlns:p14="http://schemas.microsoft.com/office/powerpoint/2010/main" val="1275958476"/>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6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Files/html_heading.html"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Files/html_line.html"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Files/html_paragraph.html"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hyperlink" Target="Files/html_paragraph_require_endtage.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Files/html_paragraph_break_line.html"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hyperlink" Target="Files/html_poem.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hyperlink" Target="Files/html_bdo.html" TargetMode="External"/><Relationship Id="rId3" Type="http://schemas.openxmlformats.org/officeDocument/2006/relationships/hyperlink" Target="Files/html_formating.html" TargetMode="External"/><Relationship Id="rId7" Type="http://schemas.openxmlformats.org/officeDocument/2006/relationships/hyperlink" Target="Files/html_abbr.html"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hyperlink" Target="Files/html_address.html" TargetMode="External"/><Relationship Id="rId11" Type="http://schemas.openxmlformats.org/officeDocument/2006/relationships/hyperlink" Target="Files/html_marked.html" TargetMode="External"/><Relationship Id="rId5" Type="http://schemas.openxmlformats.org/officeDocument/2006/relationships/hyperlink" Target="Files/html_computer_output.html" TargetMode="External"/><Relationship Id="rId10" Type="http://schemas.openxmlformats.org/officeDocument/2006/relationships/hyperlink" Target="Files/html_del_ins.html" TargetMode="External"/><Relationship Id="rId4" Type="http://schemas.openxmlformats.org/officeDocument/2006/relationships/hyperlink" Target="Files/html_preformatted_text.html" TargetMode="External"/><Relationship Id="rId9" Type="http://schemas.openxmlformats.org/officeDocument/2006/relationships/hyperlink" Target="Files/html_q.html"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www.w3schools.com/tags/tag_sup.asp" TargetMode="External"/><Relationship Id="rId3" Type="http://schemas.openxmlformats.org/officeDocument/2006/relationships/hyperlink" Target="http://www.w3schools.com/tags/tag_em.asp" TargetMode="External"/><Relationship Id="rId7" Type="http://schemas.openxmlformats.org/officeDocument/2006/relationships/hyperlink" Target="http://www.w3schools.com/tags/tag_sub.asp" TargetMode="External"/><Relationship Id="rId2" Type="http://schemas.openxmlformats.org/officeDocument/2006/relationships/hyperlink" Target="http://www.w3schools.com/tags/tag_b.asp" TargetMode="External"/><Relationship Id="rId1" Type="http://schemas.openxmlformats.org/officeDocument/2006/relationships/slideLayout" Target="../slideLayouts/slideLayout8.xml"/><Relationship Id="rId6" Type="http://schemas.openxmlformats.org/officeDocument/2006/relationships/hyperlink" Target="http://www.w3schools.com/tags/tag_strong.asp" TargetMode="External"/><Relationship Id="rId11" Type="http://schemas.openxmlformats.org/officeDocument/2006/relationships/hyperlink" Target="http://www.w3schools.com/tags/tag_mark.asp" TargetMode="External"/><Relationship Id="rId5" Type="http://schemas.openxmlformats.org/officeDocument/2006/relationships/hyperlink" Target="http://www.w3schools.com/tags/tag_small.asp" TargetMode="External"/><Relationship Id="rId10" Type="http://schemas.openxmlformats.org/officeDocument/2006/relationships/hyperlink" Target="http://www.w3schools.com/tags/tag_del.asp" TargetMode="External"/><Relationship Id="rId4" Type="http://schemas.openxmlformats.org/officeDocument/2006/relationships/hyperlink" Target="http://www.w3schools.com/tags/tag_i.asp" TargetMode="External"/><Relationship Id="rId9" Type="http://schemas.openxmlformats.org/officeDocument/2006/relationships/hyperlink" Target="http://www.w3schools.com/tags/tag_ins.asp"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Files/html_comment.html"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Files/html_link1.html"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hyperlink" Target="http://www.w3schools.com/"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Files/html_link_target.html"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hyperlink" Target="Files/html_link.html" TargetMode="External"/><Relationship Id="rId7" Type="http://schemas.openxmlformats.org/officeDocument/2006/relationships/hyperlink" Target="Files/html_mailto.html"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hyperlink" Target="Files/html_frame_getfree.html" TargetMode="External"/><Relationship Id="rId5" Type="http://schemas.openxmlformats.org/officeDocument/2006/relationships/hyperlink" Target="Files/html_link_locations.html" TargetMode="External"/><Relationship Id="rId4" Type="http://schemas.openxmlformats.org/officeDocument/2006/relationships/hyperlink" Target="Files/html_image_link.html"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hyperlink" Target="Files/html_image_float.html" TargetMode="External"/><Relationship Id="rId2" Type="http://schemas.openxmlformats.org/officeDocument/2006/relationships/notesSlide" Target="../notesSlides/notesSlide38.xml"/><Relationship Id="rId1" Type="http://schemas.openxmlformats.org/officeDocument/2006/relationships/slideLayout" Target="../slideLayouts/slideLayout8.xml"/><Relationship Id="rId5" Type="http://schemas.openxmlformats.org/officeDocument/2006/relationships/hyperlink" Target="Files/html_image_link.html" TargetMode="External"/><Relationship Id="rId4" Type="http://schemas.openxmlformats.org/officeDocument/2006/relationships/hyperlink" Target="HTML%20files/html_imglink.html"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hyperlink" Target="Files/html_table.html" TargetMode="External"/><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hyperlink" Target="Files/html_table_style.html" TargetMode="External"/><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hyperlink" Target="Files/html_table_collapse.html" TargetMode="External"/><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hyperlink" Target="Files/html_table_padding.html"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Files/html_table_header.html" TargetMode="External"/><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hyperlink" Target="HTML%20files/html_table_cellspacing.html" TargetMode="External"/><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hyperlink" Target="Files/html_table_rowspan.html" TargetMode="External"/><Relationship Id="rId2" Type="http://schemas.openxmlformats.org/officeDocument/2006/relationships/hyperlink" Target="Files/html_table_colspan.html"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Files/html_structure.html"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hyperlink" Target="Files/html_horizontal_vertical_heading.html" TargetMode="External"/><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hyperlink" Target="Files/html_table_tag_inside_table.html" TargetMode="External"/><Relationship Id="rId5" Type="http://schemas.openxmlformats.org/officeDocument/2006/relationships/hyperlink" Target="Files/html_table_id_attribute.html" TargetMode="External"/><Relationship Id="rId4" Type="http://schemas.openxmlformats.org/officeDocument/2006/relationships/hyperlink" Target="Files/html_table_caption.html"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hyperlink" Target="Files/html_list_ordered.html" TargetMode="External"/><Relationship Id="rId7" Type="http://schemas.openxmlformats.org/officeDocument/2006/relationships/hyperlink" Target="Files/html_list_description.html" TargetMode="External"/><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hyperlink" Target="Files/html_list_nested1.html" TargetMode="External"/><Relationship Id="rId5" Type="http://schemas.openxmlformats.org/officeDocument/2006/relationships/hyperlink" Target="Files/html_list_nested.html" TargetMode="External"/><Relationship Id="rId4" Type="http://schemas.openxmlformats.org/officeDocument/2006/relationships/hyperlink" Target="Files/html_list_unordered.html"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hyperlink" Target="HTML%20files/html_layout_divs.html" TargetMode="External"/><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hyperlink" Target="HTML%20files/html_layout_tables.html" TargetMode="External"/><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8" Type="http://schemas.openxmlformats.org/officeDocument/2006/relationships/hyperlink" Target="HTML%20files/html_form_submit.html" TargetMode="External"/><Relationship Id="rId3" Type="http://schemas.openxmlformats.org/officeDocument/2006/relationships/hyperlink" Target="HTML%20files/html_select2.html" TargetMode="External"/><Relationship Id="rId7" Type="http://schemas.openxmlformats.org/officeDocument/2006/relationships/hyperlink" Target="HTML%20files/html_legend.html" TargetMode="External"/><Relationship Id="rId2" Type="http://schemas.openxmlformats.org/officeDocument/2006/relationships/notesSlide" Target="../notesSlides/notesSlide61.xml"/><Relationship Id="rId1" Type="http://schemas.openxmlformats.org/officeDocument/2006/relationships/slideLayout" Target="../slideLayouts/slideLayout8.xml"/><Relationship Id="rId6" Type="http://schemas.openxmlformats.org/officeDocument/2006/relationships/hyperlink" Target="HTML%20files/html_button.html" TargetMode="External"/><Relationship Id="rId11" Type="http://schemas.openxmlformats.org/officeDocument/2006/relationships/hyperlink" Target="HTML%20files/html_form_mail.html" TargetMode="External"/><Relationship Id="rId5" Type="http://schemas.openxmlformats.org/officeDocument/2006/relationships/hyperlink" Target="HTML%20files/html_textarea.html" TargetMode="External"/><Relationship Id="rId10" Type="http://schemas.openxmlformats.org/officeDocument/2006/relationships/hyperlink" Target="HTML%20files/html_form_radio.html" TargetMode="External"/><Relationship Id="rId4" Type="http://schemas.openxmlformats.org/officeDocument/2006/relationships/hyperlink" Target="HTML%20files/html_select3.html" TargetMode="External"/><Relationship Id="rId9" Type="http://schemas.openxmlformats.org/officeDocument/2006/relationships/hyperlink" Target="HTML%20files/html_form_checkbox.html"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ML%20files/html_iframe_height_width.html" TargetMode="External"/><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hyperlink" Target="Files/html_iframe_frameborder.html" TargetMode="External"/><Relationship Id="rId2" Type="http://schemas.openxmlformats.org/officeDocument/2006/relationships/notesSlide" Target="../notesSlides/notesSlide63.xml"/><Relationship Id="rId1" Type="http://schemas.openxmlformats.org/officeDocument/2006/relationships/slideLayout" Target="../slideLayouts/slideLayout8.xml"/><Relationship Id="rId4" Type="http://schemas.openxmlformats.org/officeDocument/2006/relationships/hyperlink" Target="HTML%20files/html_iframe_target.html"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www.w3schools.com/html/html_colornames.asp" TargetMode="External"/><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hyperlink" Target="Files/html_color_rgb.html" TargetMode="External"/><Relationship Id="rId2" Type="http://schemas.openxmlformats.org/officeDocument/2006/relationships/hyperlink" Target="Files/html_color_name.html" TargetMode="External"/><Relationship Id="rId1" Type="http://schemas.openxmlformats.org/officeDocument/2006/relationships/slideLayout" Target="../slideLayouts/slideLayout8.xml"/><Relationship Id="rId4" Type="http://schemas.openxmlformats.org/officeDocument/2006/relationships/hyperlink" Target="Files/html_color_hexadecimal.html"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hyperlink" Target="Files/html_charset_no.html" TargetMode="External"/><Relationship Id="rId2" Type="http://schemas.openxmlformats.org/officeDocument/2006/relationships/hyperlink" Target="Files/html_charset.html" TargetMode="Externa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3" Type="http://schemas.openxmlformats.org/officeDocument/2006/relationships/hyperlink" Target="http://www.w3schools.com/html/default.asp" TargetMode="External"/><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Files/html_heading.html"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Files/html_paragraph.html"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hyperlink" Target="Files/html_image.html" TargetMode="External"/><Relationship Id="rId4" Type="http://schemas.openxmlformats.org/officeDocument/2006/relationships/hyperlink" Target="Files/html_link.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780" y="4347108"/>
            <a:ext cx="2897977" cy="1015663"/>
          </a:xfrm>
          <a:prstGeom prst="rect">
            <a:avLst/>
          </a:prstGeom>
          <a:noFill/>
        </p:spPr>
        <p:txBody>
          <a:bodyPr wrap="square" lIns="91440" tIns="45720" rIns="91440" bIns="45720">
            <a:spAutoFit/>
          </a:bodyPr>
          <a:lstStyle/>
          <a:p>
            <a:r>
              <a:rPr lang="en-US" sz="1200" b="1" dirty="0" smtClean="0">
                <a:ln w="0"/>
              </a:rPr>
              <a:t>Prepared By:</a:t>
            </a:r>
          </a:p>
          <a:p>
            <a:pPr marL="171450" indent="-171450">
              <a:buFont typeface="Wingdings" pitchFamily="2" charset="2"/>
              <a:buChar char="§"/>
            </a:pPr>
            <a:r>
              <a:rPr lang="en-US" sz="1200" b="1" dirty="0" err="1" smtClean="0">
                <a:ln w="0"/>
              </a:rPr>
              <a:t>Eath</a:t>
            </a:r>
            <a:r>
              <a:rPr lang="en-US" sz="1200" b="1" dirty="0" smtClean="0">
                <a:ln w="0"/>
              </a:rPr>
              <a:t> Manith</a:t>
            </a:r>
          </a:p>
          <a:p>
            <a:pPr marL="171450" indent="-171450">
              <a:buFont typeface="Wingdings" pitchFamily="2" charset="2"/>
              <a:buChar char="§"/>
            </a:pPr>
            <a:r>
              <a:rPr lang="en-US" sz="1200" b="1" cap="none" spc="0" dirty="0" err="1" smtClean="0">
                <a:ln w="0"/>
              </a:rPr>
              <a:t>Aing</a:t>
            </a:r>
            <a:r>
              <a:rPr lang="en-US" sz="1200" b="1" cap="none" spc="0" dirty="0" smtClean="0">
                <a:ln w="0"/>
              </a:rPr>
              <a:t> </a:t>
            </a:r>
            <a:r>
              <a:rPr lang="en-US" sz="1200" b="1" cap="none" spc="0" dirty="0" err="1" smtClean="0">
                <a:ln w="0"/>
              </a:rPr>
              <a:t>Teckchun</a:t>
            </a:r>
            <a:endParaRPr lang="en-US" sz="1200" b="1" cap="none" spc="0" dirty="0" smtClean="0">
              <a:ln w="0"/>
            </a:endParaRPr>
          </a:p>
          <a:p>
            <a:pPr marL="171450" indent="-171450">
              <a:buFont typeface="Wingdings" pitchFamily="2" charset="2"/>
              <a:buChar char="§"/>
            </a:pPr>
            <a:r>
              <a:rPr lang="en-US" sz="1200" b="1" dirty="0" smtClean="0">
                <a:ln w="0"/>
              </a:rPr>
              <a:t>Phan </a:t>
            </a:r>
            <a:r>
              <a:rPr lang="en-US" sz="1200" b="1" dirty="0" err="1" smtClean="0">
                <a:ln w="0"/>
              </a:rPr>
              <a:t>Pirang</a:t>
            </a:r>
            <a:endParaRPr lang="en-US" sz="1200" b="1" dirty="0" smtClean="0">
              <a:ln w="0"/>
            </a:endParaRPr>
          </a:p>
          <a:p>
            <a:pPr marL="171450" indent="-171450">
              <a:buFont typeface="Wingdings" pitchFamily="2" charset="2"/>
              <a:buChar char="§"/>
            </a:pPr>
            <a:r>
              <a:rPr lang="en-US" sz="1200" b="1" cap="none" spc="0" dirty="0" err="1" smtClean="0">
                <a:ln w="0"/>
              </a:rPr>
              <a:t>Rath</a:t>
            </a:r>
            <a:r>
              <a:rPr lang="en-US" sz="1200" b="1" cap="none" spc="0" dirty="0" smtClean="0">
                <a:ln w="0"/>
              </a:rPr>
              <a:t> </a:t>
            </a:r>
            <a:r>
              <a:rPr lang="en-US" sz="1200" b="1" cap="none" spc="0" dirty="0" err="1" smtClean="0">
                <a:ln w="0"/>
              </a:rPr>
              <a:t>Phearun</a:t>
            </a:r>
            <a:endParaRPr lang="en-US" sz="1200" b="1" cap="none" spc="0" dirty="0">
              <a:ln w="0"/>
            </a:endParaRPr>
          </a:p>
        </p:txBody>
      </p:sp>
      <p:sp>
        <p:nvSpPr>
          <p:cNvPr id="5" name="Rectangle 4"/>
          <p:cNvSpPr/>
          <p:nvPr/>
        </p:nvSpPr>
        <p:spPr>
          <a:xfrm>
            <a:off x="2652585" y="2869780"/>
            <a:ext cx="7133970" cy="1477328"/>
          </a:xfrm>
          <a:prstGeom prst="rect">
            <a:avLst/>
          </a:prstGeom>
          <a:noFill/>
        </p:spPr>
        <p:txBody>
          <a:bodyPr wrap="square" lIns="91440" tIns="45720" rIns="91440" bIns="45720">
            <a:spAutoFit/>
          </a:bodyPr>
          <a:lstStyle/>
          <a:p>
            <a:pPr algn="ctr"/>
            <a:r>
              <a:rPr lang="en-US" sz="5400" b="1" cap="none" spc="0" dirty="0" smtClean="0">
                <a:ln w="12700">
                  <a:solidFill>
                    <a:schemeClr val="tx1"/>
                  </a:solidFill>
                  <a:prstDash val="solid"/>
                </a:ln>
                <a:solidFill>
                  <a:schemeClr val="accent1">
                    <a:lumMod val="60000"/>
                    <a:lumOff val="40000"/>
                  </a:schemeClr>
                </a:solidFill>
                <a:effectLst>
                  <a:outerShdw blurRad="41275" dist="20320" dir="1800000" algn="tl" rotWithShape="0">
                    <a:srgbClr val="000000">
                      <a:alpha val="40000"/>
                    </a:srgbClr>
                  </a:outerShdw>
                </a:effectLst>
              </a:rPr>
              <a:t>HTML</a:t>
            </a:r>
          </a:p>
          <a:p>
            <a:pPr algn="ctr"/>
            <a:r>
              <a:rPr lang="en-US" sz="3600" b="1" dirty="0" smtClean="0">
                <a:ln w="12700">
                  <a:solidFill>
                    <a:schemeClr val="bg2">
                      <a:lumMod val="25000"/>
                    </a:schemeClr>
                  </a:solidFill>
                  <a:prstDash val="solid"/>
                </a:ln>
                <a:solidFill>
                  <a:schemeClr val="accent1">
                    <a:lumMod val="60000"/>
                    <a:lumOff val="40000"/>
                  </a:schemeClr>
                </a:solidFill>
                <a:effectLst>
                  <a:outerShdw blurRad="41275" dist="20320" dir="1800000" algn="tl" rotWithShape="0">
                    <a:srgbClr val="000000">
                      <a:alpha val="40000"/>
                    </a:srgbClr>
                  </a:outerShdw>
                </a:effectLst>
              </a:rPr>
              <a:t>(</a:t>
            </a:r>
            <a:r>
              <a:rPr lang="en-US" sz="3600" b="1" dirty="0" smtClean="0">
                <a:ln w="12700">
                  <a:solidFill>
                    <a:schemeClr val="bg2">
                      <a:lumMod val="25000"/>
                    </a:schemeClr>
                  </a:solidFill>
                  <a:prstDash val="solid"/>
                </a:ln>
                <a:solidFill>
                  <a:srgbClr val="FF0000"/>
                </a:solidFill>
                <a:effectLst>
                  <a:outerShdw blurRad="41275" dist="20320" dir="1800000" algn="tl" rotWithShape="0">
                    <a:srgbClr val="000000">
                      <a:alpha val="40000"/>
                    </a:srgbClr>
                  </a:outerShdw>
                </a:effectLst>
              </a:rPr>
              <a:t>H</a:t>
            </a:r>
            <a:r>
              <a:rPr lang="en-US" sz="3600" b="1" dirty="0" smtClean="0">
                <a:ln w="12700">
                  <a:solidFill>
                    <a:schemeClr val="bg2">
                      <a:lumMod val="25000"/>
                    </a:schemeClr>
                  </a:solidFill>
                  <a:prstDash val="solid"/>
                </a:ln>
                <a:solidFill>
                  <a:schemeClr val="accent1">
                    <a:lumMod val="60000"/>
                    <a:lumOff val="40000"/>
                  </a:schemeClr>
                </a:solidFill>
                <a:effectLst>
                  <a:outerShdw blurRad="41275" dist="20320" dir="1800000" algn="tl" rotWithShape="0">
                    <a:srgbClr val="000000">
                      <a:alpha val="40000"/>
                    </a:srgbClr>
                  </a:outerShdw>
                </a:effectLst>
              </a:rPr>
              <a:t>yper</a:t>
            </a:r>
            <a:r>
              <a:rPr lang="en-US" sz="3600" b="1" dirty="0" smtClean="0">
                <a:ln w="12700">
                  <a:solidFill>
                    <a:schemeClr val="bg2">
                      <a:lumMod val="25000"/>
                    </a:schemeClr>
                  </a:solidFill>
                  <a:prstDash val="solid"/>
                </a:ln>
                <a:solidFill>
                  <a:srgbClr val="FF0000"/>
                </a:solidFill>
                <a:effectLst>
                  <a:outerShdw blurRad="41275" dist="20320" dir="1800000" algn="tl" rotWithShape="0">
                    <a:srgbClr val="000000">
                      <a:alpha val="40000"/>
                    </a:srgbClr>
                  </a:outerShdw>
                </a:effectLst>
              </a:rPr>
              <a:t>T</a:t>
            </a:r>
            <a:r>
              <a:rPr lang="en-US" sz="3600" b="1" dirty="0" smtClean="0">
                <a:ln w="12700">
                  <a:solidFill>
                    <a:schemeClr val="bg2">
                      <a:lumMod val="25000"/>
                    </a:schemeClr>
                  </a:solidFill>
                  <a:prstDash val="solid"/>
                </a:ln>
                <a:solidFill>
                  <a:schemeClr val="accent1">
                    <a:lumMod val="60000"/>
                    <a:lumOff val="40000"/>
                  </a:schemeClr>
                </a:solidFill>
                <a:effectLst>
                  <a:outerShdw blurRad="41275" dist="20320" dir="1800000" algn="tl" rotWithShape="0">
                    <a:srgbClr val="000000">
                      <a:alpha val="40000"/>
                    </a:srgbClr>
                  </a:outerShdw>
                </a:effectLst>
              </a:rPr>
              <a:t>ext </a:t>
            </a:r>
            <a:r>
              <a:rPr lang="en-US" sz="3600" b="1" dirty="0" smtClean="0">
                <a:ln w="12700">
                  <a:solidFill>
                    <a:schemeClr val="bg2">
                      <a:lumMod val="25000"/>
                    </a:schemeClr>
                  </a:solidFill>
                  <a:prstDash val="solid"/>
                </a:ln>
                <a:solidFill>
                  <a:srgbClr val="FF0000"/>
                </a:solidFill>
                <a:effectLst>
                  <a:outerShdw blurRad="41275" dist="20320" dir="1800000" algn="tl" rotWithShape="0">
                    <a:srgbClr val="000000">
                      <a:alpha val="40000"/>
                    </a:srgbClr>
                  </a:outerShdw>
                </a:effectLst>
              </a:rPr>
              <a:t>M</a:t>
            </a:r>
            <a:r>
              <a:rPr lang="en-US" sz="3600" b="1" dirty="0" smtClean="0">
                <a:ln w="12700">
                  <a:solidFill>
                    <a:schemeClr val="bg2">
                      <a:lumMod val="25000"/>
                    </a:schemeClr>
                  </a:solidFill>
                  <a:prstDash val="solid"/>
                </a:ln>
                <a:solidFill>
                  <a:schemeClr val="accent1">
                    <a:lumMod val="60000"/>
                    <a:lumOff val="40000"/>
                  </a:schemeClr>
                </a:solidFill>
                <a:effectLst>
                  <a:outerShdw blurRad="41275" dist="20320" dir="1800000" algn="tl" rotWithShape="0">
                    <a:srgbClr val="000000">
                      <a:alpha val="40000"/>
                    </a:srgbClr>
                  </a:outerShdw>
                </a:effectLst>
              </a:rPr>
              <a:t>arkup </a:t>
            </a:r>
            <a:r>
              <a:rPr lang="en-US" sz="3600" b="1" dirty="0" smtClean="0">
                <a:ln w="12700">
                  <a:solidFill>
                    <a:schemeClr val="bg2">
                      <a:lumMod val="25000"/>
                    </a:schemeClr>
                  </a:solidFill>
                  <a:prstDash val="solid"/>
                </a:ln>
                <a:solidFill>
                  <a:srgbClr val="FF0000"/>
                </a:solidFill>
                <a:effectLst>
                  <a:outerShdw blurRad="41275" dist="20320" dir="1800000" algn="tl" rotWithShape="0">
                    <a:srgbClr val="000000">
                      <a:alpha val="40000"/>
                    </a:srgbClr>
                  </a:outerShdw>
                </a:effectLst>
              </a:rPr>
              <a:t>L</a:t>
            </a:r>
            <a:r>
              <a:rPr lang="en-US" sz="3600" b="1" dirty="0" smtClean="0">
                <a:ln w="12700">
                  <a:solidFill>
                    <a:schemeClr val="bg2">
                      <a:lumMod val="25000"/>
                    </a:schemeClr>
                  </a:solidFill>
                  <a:prstDash val="solid"/>
                </a:ln>
                <a:solidFill>
                  <a:schemeClr val="accent1">
                    <a:lumMod val="60000"/>
                    <a:lumOff val="40000"/>
                  </a:schemeClr>
                </a:solidFill>
                <a:effectLst>
                  <a:outerShdw blurRad="41275" dist="20320" dir="1800000" algn="tl" rotWithShape="0">
                    <a:srgbClr val="000000">
                      <a:alpha val="40000"/>
                    </a:srgbClr>
                  </a:outerShdw>
                </a:effectLst>
              </a:rPr>
              <a:t>anguage)</a:t>
            </a:r>
            <a:endParaRPr lang="en-US" sz="3600" b="1" cap="none" spc="0" dirty="0">
              <a:ln w="12700">
                <a:solidFill>
                  <a:schemeClr val="bg2">
                    <a:lumMod val="25000"/>
                  </a:schemeClr>
                </a:solidFill>
                <a:prstDash val="solid"/>
              </a:ln>
              <a:solidFill>
                <a:schemeClr val="accent1">
                  <a:lumMod val="60000"/>
                  <a:lumOff val="40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227033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342900" lvl="0" indent="-342900">
              <a:spcBef>
                <a:spcPct val="20000"/>
              </a:spcBef>
              <a:buClrTx/>
            </a:pPr>
            <a:r>
              <a:rPr lang="en-US" dirty="0">
                <a:solidFill>
                  <a:prstClr val="black"/>
                </a:solidFill>
                <a:latin typeface="Calibri"/>
              </a:rPr>
              <a:t>HTML documents are defined by HTML elements. </a:t>
            </a:r>
          </a:p>
          <a:p>
            <a:pPr marL="0" lvl="0" indent="0">
              <a:spcBef>
                <a:spcPct val="20000"/>
              </a:spcBef>
              <a:buClrTx/>
              <a:buNone/>
            </a:pPr>
            <a:r>
              <a:rPr lang="en-US" b="1" u="sng" dirty="0">
                <a:solidFill>
                  <a:prstClr val="black"/>
                </a:solidFill>
                <a:latin typeface="Calibri"/>
              </a:rPr>
              <a:t>HTML Elements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An HTML element is everything from the start tag to the end tag:</a:t>
            </a:r>
          </a:p>
          <a:p>
            <a:pPr marL="0" lvl="0" indent="0">
              <a:spcBef>
                <a:spcPct val="20000"/>
              </a:spcBef>
              <a:buClrTx/>
              <a:buNone/>
            </a:pPr>
            <a:endParaRPr lang="en-US" dirty="0" smtClean="0">
              <a:solidFill>
                <a:prstClr val="black"/>
              </a:solidFill>
              <a:latin typeface="Calibri"/>
            </a:endParaRPr>
          </a:p>
          <a:p>
            <a:pPr marL="342900" lvl="0" indent="-342900">
              <a:spcBef>
                <a:spcPct val="20000"/>
              </a:spcBef>
              <a:buClrTx/>
            </a:pPr>
            <a:endParaRPr lang="en-US" dirty="0" smtClean="0">
              <a:solidFill>
                <a:prstClr val="black"/>
              </a:solidFill>
              <a:latin typeface="Calibri"/>
            </a:endParaRPr>
          </a:p>
          <a:p>
            <a:pPr marL="342900" lvl="0" indent="-342900">
              <a:spcBef>
                <a:spcPct val="20000"/>
              </a:spcBef>
              <a:buClrTx/>
            </a:pPr>
            <a:endParaRPr lang="en-US" dirty="0">
              <a:solidFill>
                <a:prstClr val="black"/>
              </a:solidFill>
              <a:latin typeface="Calibri"/>
            </a:endParaRPr>
          </a:p>
          <a:p>
            <a:pPr marL="342900" lvl="0" indent="-342900">
              <a:spcBef>
                <a:spcPct val="20000"/>
              </a:spcBef>
              <a:buClrTx/>
            </a:pPr>
            <a:endParaRPr lang="en-US" dirty="0" smtClean="0">
              <a:solidFill>
                <a:prstClr val="black"/>
              </a:solidFill>
              <a:latin typeface="Calibri"/>
            </a:endParaRPr>
          </a:p>
          <a:p>
            <a:pPr marL="342900" lvl="0" indent="-342900">
              <a:spcBef>
                <a:spcPct val="20000"/>
              </a:spcBef>
              <a:buClrTx/>
            </a:pPr>
            <a:endParaRPr lang="en-US" dirty="0">
              <a:solidFill>
                <a:prstClr val="black"/>
              </a:solidFill>
              <a:latin typeface="Calibri"/>
            </a:endParaRPr>
          </a:p>
          <a:p>
            <a:pPr marL="342900" lvl="0" indent="-342900">
              <a:spcBef>
                <a:spcPct val="20000"/>
              </a:spcBef>
              <a:buClrTx/>
            </a:pPr>
            <a:endParaRPr lang="en-US" dirty="0" smtClean="0">
              <a:solidFill>
                <a:prstClr val="black"/>
              </a:solidFill>
              <a:latin typeface="Calibri"/>
            </a:endParaRPr>
          </a:p>
          <a:p>
            <a:pPr marL="342900" lvl="0" indent="-342900">
              <a:spcBef>
                <a:spcPct val="20000"/>
              </a:spcBef>
              <a:buClrTx/>
            </a:pPr>
            <a:r>
              <a:rPr lang="en-US" dirty="0" smtClean="0">
                <a:solidFill>
                  <a:prstClr val="black"/>
                </a:solidFill>
                <a:latin typeface="Calibri"/>
              </a:rPr>
              <a:t>The </a:t>
            </a:r>
            <a:r>
              <a:rPr lang="en-US" dirty="0">
                <a:solidFill>
                  <a:prstClr val="black"/>
                </a:solidFill>
                <a:latin typeface="Calibri"/>
              </a:rPr>
              <a:t>start tag is often called the </a:t>
            </a:r>
            <a:r>
              <a:rPr lang="en-US" b="1" dirty="0">
                <a:solidFill>
                  <a:prstClr val="black"/>
                </a:solidFill>
                <a:latin typeface="Calibri"/>
              </a:rPr>
              <a:t>opening tag</a:t>
            </a:r>
            <a:r>
              <a:rPr lang="en-US" dirty="0">
                <a:solidFill>
                  <a:prstClr val="black"/>
                </a:solidFill>
                <a:latin typeface="Calibri"/>
              </a:rPr>
              <a:t>. The end tag is often called the </a:t>
            </a:r>
            <a:r>
              <a:rPr lang="en-US" b="1" dirty="0">
                <a:solidFill>
                  <a:prstClr val="black"/>
                </a:solidFill>
                <a:latin typeface="Calibri"/>
              </a:rPr>
              <a:t>closing tag</a:t>
            </a:r>
            <a:r>
              <a:rPr lang="en-US" dirty="0">
                <a:solidFill>
                  <a:prstClr val="black"/>
                </a:solidFill>
                <a:latin typeface="Calibri"/>
              </a:rPr>
              <a:t>.</a:t>
            </a:r>
          </a:p>
          <a:p>
            <a:pPr marL="0" indent="0">
              <a:buNone/>
            </a:pPr>
            <a:endParaRPr lang="en-US"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Elements</a:t>
            </a:r>
            <a:endParaRPr lang="en-US"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331" y="3133429"/>
            <a:ext cx="11261721" cy="1815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4325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0" indent="0">
              <a:buNone/>
            </a:pPr>
            <a:r>
              <a:rPr lang="en-US" b="1" u="sng" dirty="0"/>
              <a:t>HTML Element Syntax</a:t>
            </a:r>
            <a:endParaRPr lang="en-US" dirty="0"/>
          </a:p>
          <a:p>
            <a:pPr lvl="0"/>
            <a:r>
              <a:rPr lang="en-US" dirty="0"/>
              <a:t>An HTML element starts with a </a:t>
            </a:r>
            <a:r>
              <a:rPr lang="en-US" b="1" dirty="0"/>
              <a:t>start tag</a:t>
            </a:r>
            <a:r>
              <a:rPr lang="en-US" dirty="0"/>
              <a:t> / </a:t>
            </a:r>
            <a:r>
              <a:rPr lang="en-US" b="1" dirty="0"/>
              <a:t>opening tag</a:t>
            </a:r>
            <a:endParaRPr lang="en-US" dirty="0"/>
          </a:p>
          <a:p>
            <a:pPr lvl="0"/>
            <a:r>
              <a:rPr lang="en-US" dirty="0"/>
              <a:t>An HTML element ends with an </a:t>
            </a:r>
            <a:r>
              <a:rPr lang="en-US" b="1" dirty="0"/>
              <a:t>end tag</a:t>
            </a:r>
            <a:r>
              <a:rPr lang="en-US" dirty="0"/>
              <a:t> / </a:t>
            </a:r>
            <a:r>
              <a:rPr lang="en-US" b="1" dirty="0"/>
              <a:t>closing tag</a:t>
            </a:r>
            <a:endParaRPr lang="en-US" dirty="0"/>
          </a:p>
          <a:p>
            <a:pPr lvl="0"/>
            <a:r>
              <a:rPr lang="en-US" dirty="0"/>
              <a:t>The </a:t>
            </a:r>
            <a:r>
              <a:rPr lang="en-US" b="1" dirty="0"/>
              <a:t>element content</a:t>
            </a:r>
            <a:r>
              <a:rPr lang="en-US" dirty="0"/>
              <a:t> is everything between the start and the end tag</a:t>
            </a:r>
          </a:p>
          <a:p>
            <a:pPr lvl="0"/>
            <a:r>
              <a:rPr lang="en-US" dirty="0"/>
              <a:t>Some HTML elements have </a:t>
            </a:r>
            <a:r>
              <a:rPr lang="en-US" b="1" dirty="0"/>
              <a:t>empty content</a:t>
            </a:r>
            <a:endParaRPr lang="en-US" dirty="0"/>
          </a:p>
          <a:p>
            <a:pPr lvl="0"/>
            <a:r>
              <a:rPr lang="en-US" dirty="0"/>
              <a:t>Empty elements are </a:t>
            </a:r>
            <a:r>
              <a:rPr lang="en-US" b="1" dirty="0"/>
              <a:t>closed in the start tag</a:t>
            </a:r>
            <a:endParaRPr lang="en-US" dirty="0"/>
          </a:p>
          <a:p>
            <a:r>
              <a:rPr lang="en-US" dirty="0"/>
              <a:t>Most HTML elements can have </a:t>
            </a:r>
            <a:r>
              <a:rPr lang="en-US" b="1" dirty="0"/>
              <a:t>attributes</a:t>
            </a:r>
            <a:endParaRPr lang="en-US" dirty="0"/>
          </a:p>
          <a:p>
            <a:pPr marL="0" indent="0">
              <a:buNone/>
            </a:pPr>
            <a:endParaRPr lang="en-US"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Elements(Con.)</a:t>
            </a:r>
            <a:endParaRPr lang="en-US" dirty="0">
              <a:solidFill>
                <a:srgbClr val="FF0000"/>
              </a:solidFill>
            </a:endParaRPr>
          </a:p>
        </p:txBody>
      </p:sp>
    </p:spTree>
    <p:extLst>
      <p:ext uri="{BB962C8B-B14F-4D97-AF65-F5344CB8AC3E}">
        <p14:creationId xmlns:p14="http://schemas.microsoft.com/office/powerpoint/2010/main" val="1149598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4"/>
            <a:ext cx="11020926" cy="5197671"/>
          </a:xfrm>
        </p:spPr>
        <p:txBody>
          <a:bodyPr>
            <a:normAutofit/>
          </a:bodyPr>
          <a:lstStyle/>
          <a:p>
            <a:pPr marL="0" lvl="0" indent="0">
              <a:spcBef>
                <a:spcPct val="20000"/>
              </a:spcBef>
              <a:buClrTx/>
              <a:buNone/>
            </a:pPr>
            <a:r>
              <a:rPr lang="en-US" b="1" u="sng" dirty="0">
                <a:solidFill>
                  <a:prstClr val="black"/>
                </a:solidFill>
                <a:latin typeface="Calibri"/>
              </a:rPr>
              <a:t>Nested HTML Elements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Most HTML elements can be nested (can contain other HTML elements).</a:t>
            </a:r>
          </a:p>
          <a:p>
            <a:pPr marL="342900" lvl="0" indent="-342900">
              <a:spcBef>
                <a:spcPct val="20000"/>
              </a:spcBef>
              <a:buClrTx/>
            </a:pPr>
            <a:r>
              <a:rPr lang="en-US" dirty="0">
                <a:solidFill>
                  <a:prstClr val="black"/>
                </a:solidFill>
                <a:latin typeface="Calibri"/>
              </a:rPr>
              <a:t>HTML documents consist of nested HTML elements</a:t>
            </a:r>
            <a:r>
              <a:rPr lang="en-US" dirty="0" smtClean="0">
                <a:solidFill>
                  <a:prstClr val="black"/>
                </a:solidFill>
                <a:latin typeface="Calibri"/>
              </a:rPr>
              <a:t>.</a:t>
            </a:r>
            <a:endParaRPr lang="en-US" dirty="0">
              <a:solidFill>
                <a:prstClr val="black"/>
              </a:solidFill>
              <a:latin typeface="Calibri"/>
            </a:endParaRPr>
          </a:p>
          <a:p>
            <a:pPr marL="0" lvl="0" indent="0">
              <a:lnSpc>
                <a:spcPct val="150000"/>
              </a:lnSpc>
              <a:spcBef>
                <a:spcPct val="20000"/>
              </a:spcBef>
              <a:buClrTx/>
              <a:buNone/>
            </a:pPr>
            <a:r>
              <a:rPr lang="en-US" b="1" u="sng" dirty="0">
                <a:solidFill>
                  <a:prstClr val="black"/>
                </a:solidFill>
                <a:latin typeface="Calibri"/>
              </a:rPr>
              <a:t>HTML Document </a:t>
            </a:r>
            <a:r>
              <a:rPr lang="en-US" b="1" u="sng" dirty="0" smtClean="0">
                <a:solidFill>
                  <a:prstClr val="black"/>
                </a:solidFill>
                <a:latin typeface="Calibri"/>
              </a:rPr>
              <a:t>Example</a:t>
            </a:r>
            <a:endParaRPr lang="en-US" dirty="0">
              <a:solidFill>
                <a:prstClr val="black"/>
              </a:solidFill>
              <a:latin typeface="Calibri"/>
            </a:endParaRPr>
          </a:p>
          <a:p>
            <a:pPr marL="0" lvl="0" indent="0">
              <a:spcBef>
                <a:spcPct val="20000"/>
              </a:spcBef>
              <a:buClrTx/>
              <a:buNone/>
            </a:pPr>
            <a:r>
              <a:rPr lang="en-US" i="1" dirty="0">
                <a:solidFill>
                  <a:prstClr val="black">
                    <a:lumMod val="65000"/>
                    <a:lumOff val="35000"/>
                  </a:prstClr>
                </a:solidFill>
                <a:latin typeface="Calibri"/>
              </a:rPr>
              <a:t>&lt;!DOCTYPE html&gt;</a:t>
            </a:r>
            <a:br>
              <a:rPr lang="en-US" i="1" dirty="0">
                <a:solidFill>
                  <a:prstClr val="black">
                    <a:lumMod val="65000"/>
                    <a:lumOff val="35000"/>
                  </a:prstClr>
                </a:solidFill>
                <a:latin typeface="Calibri"/>
              </a:rPr>
            </a:br>
            <a:r>
              <a:rPr lang="en-US" i="1" dirty="0">
                <a:solidFill>
                  <a:prstClr val="black">
                    <a:lumMod val="65000"/>
                    <a:lumOff val="35000"/>
                  </a:prstClr>
                </a:solidFill>
                <a:latin typeface="Calibri"/>
              </a:rPr>
              <a:t>&lt;html&gt;</a:t>
            </a:r>
            <a:br>
              <a:rPr lang="en-US" i="1" dirty="0">
                <a:solidFill>
                  <a:prstClr val="black">
                    <a:lumMod val="65000"/>
                    <a:lumOff val="35000"/>
                  </a:prstClr>
                </a:solidFill>
                <a:latin typeface="Calibri"/>
              </a:rPr>
            </a:br>
            <a:r>
              <a:rPr lang="en-US" i="1" dirty="0">
                <a:solidFill>
                  <a:prstClr val="black">
                    <a:lumMod val="65000"/>
                    <a:lumOff val="35000"/>
                  </a:prstClr>
                </a:solidFill>
                <a:latin typeface="Calibri"/>
              </a:rPr>
              <a:t/>
            </a:r>
            <a:br>
              <a:rPr lang="en-US" i="1" dirty="0">
                <a:solidFill>
                  <a:prstClr val="black">
                    <a:lumMod val="65000"/>
                    <a:lumOff val="35000"/>
                  </a:prstClr>
                </a:solidFill>
                <a:latin typeface="Calibri"/>
              </a:rPr>
            </a:br>
            <a:r>
              <a:rPr lang="en-US" i="1" dirty="0">
                <a:solidFill>
                  <a:prstClr val="black">
                    <a:lumMod val="65000"/>
                    <a:lumOff val="35000"/>
                  </a:prstClr>
                </a:solidFill>
                <a:latin typeface="Calibri"/>
              </a:rPr>
              <a:t>&lt;body&gt;</a:t>
            </a:r>
            <a:br>
              <a:rPr lang="en-US" i="1" dirty="0">
                <a:solidFill>
                  <a:prstClr val="black">
                    <a:lumMod val="65000"/>
                    <a:lumOff val="35000"/>
                  </a:prstClr>
                </a:solidFill>
                <a:latin typeface="Calibri"/>
              </a:rPr>
            </a:br>
            <a:r>
              <a:rPr lang="en-US" i="1" dirty="0">
                <a:solidFill>
                  <a:prstClr val="black">
                    <a:lumMod val="65000"/>
                    <a:lumOff val="35000"/>
                  </a:prstClr>
                </a:solidFill>
                <a:latin typeface="Calibri"/>
              </a:rPr>
              <a:t>&lt;p&gt;This is my first paragraph.&lt;/p&gt;</a:t>
            </a:r>
            <a:br>
              <a:rPr lang="en-US" i="1" dirty="0">
                <a:solidFill>
                  <a:prstClr val="black">
                    <a:lumMod val="65000"/>
                    <a:lumOff val="35000"/>
                  </a:prstClr>
                </a:solidFill>
                <a:latin typeface="Calibri"/>
              </a:rPr>
            </a:br>
            <a:r>
              <a:rPr lang="en-US" i="1" dirty="0">
                <a:solidFill>
                  <a:prstClr val="black">
                    <a:lumMod val="65000"/>
                    <a:lumOff val="35000"/>
                  </a:prstClr>
                </a:solidFill>
                <a:latin typeface="Calibri"/>
              </a:rPr>
              <a:t>&lt;/body&gt;</a:t>
            </a:r>
            <a:br>
              <a:rPr lang="en-US" i="1" dirty="0">
                <a:solidFill>
                  <a:prstClr val="black">
                    <a:lumMod val="65000"/>
                    <a:lumOff val="35000"/>
                  </a:prstClr>
                </a:solidFill>
                <a:latin typeface="Calibri"/>
              </a:rPr>
            </a:br>
            <a:r>
              <a:rPr lang="en-US" i="1" dirty="0">
                <a:solidFill>
                  <a:prstClr val="black">
                    <a:lumMod val="65000"/>
                    <a:lumOff val="35000"/>
                  </a:prstClr>
                </a:solidFill>
                <a:latin typeface="Calibri"/>
              </a:rPr>
              <a:t/>
            </a:r>
            <a:br>
              <a:rPr lang="en-US" i="1" dirty="0">
                <a:solidFill>
                  <a:prstClr val="black">
                    <a:lumMod val="65000"/>
                    <a:lumOff val="35000"/>
                  </a:prstClr>
                </a:solidFill>
                <a:latin typeface="Calibri"/>
              </a:rPr>
            </a:br>
            <a:r>
              <a:rPr lang="en-US" i="1" dirty="0">
                <a:solidFill>
                  <a:prstClr val="black">
                    <a:lumMod val="65000"/>
                    <a:lumOff val="35000"/>
                  </a:prstClr>
                </a:solidFill>
                <a:latin typeface="Calibri"/>
              </a:rPr>
              <a:t>&lt;/html&gt;</a:t>
            </a:r>
          </a:p>
          <a:p>
            <a:pPr marL="342900" lvl="0" indent="-342900">
              <a:spcBef>
                <a:spcPct val="20000"/>
              </a:spcBef>
              <a:buClrTx/>
            </a:pPr>
            <a:r>
              <a:rPr lang="en-US" dirty="0">
                <a:solidFill>
                  <a:prstClr val="black"/>
                </a:solidFill>
                <a:latin typeface="Calibri"/>
              </a:rPr>
              <a:t>How many HTML elements does the example above contain?</a:t>
            </a:r>
            <a:endParaRPr lang="en-US" sz="2000" dirty="0">
              <a:solidFill>
                <a:prstClr val="black"/>
              </a:solidFill>
              <a:latin typeface="Calibri"/>
            </a:endParaRPr>
          </a:p>
          <a:p>
            <a:pPr marL="0" indent="0">
              <a:buNone/>
            </a:pPr>
            <a:endParaRPr lang="en-US"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Elements(Con.)</a:t>
            </a:r>
            <a:endParaRPr lang="en-US" dirty="0">
              <a:solidFill>
                <a:srgbClr val="FF0000"/>
              </a:solidFill>
            </a:endParaRPr>
          </a:p>
        </p:txBody>
      </p:sp>
    </p:spTree>
    <p:extLst>
      <p:ext uri="{BB962C8B-B14F-4D97-AF65-F5344CB8AC3E}">
        <p14:creationId xmlns:p14="http://schemas.microsoft.com/office/powerpoint/2010/main" val="4132899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65407" y="1364086"/>
            <a:ext cx="11020926" cy="5255728"/>
          </a:xfrm>
        </p:spPr>
        <p:txBody>
          <a:bodyPr>
            <a:noAutofit/>
          </a:bodyPr>
          <a:lstStyle/>
          <a:p>
            <a:pPr marL="0" lvl="0" indent="0">
              <a:spcBef>
                <a:spcPct val="20000"/>
              </a:spcBef>
              <a:buClrTx/>
              <a:buNone/>
            </a:pPr>
            <a:r>
              <a:rPr lang="en-US" sz="2400" b="1" u="sng" dirty="0">
                <a:solidFill>
                  <a:prstClr val="black"/>
                </a:solidFill>
                <a:latin typeface="Calibri"/>
              </a:rPr>
              <a:t>Don’t Forget the End Tag</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Some HTML elements might display correctly even if you forget the end tag:</a:t>
            </a:r>
          </a:p>
          <a:p>
            <a:pPr marL="0" lvl="0" indent="0">
              <a:spcBef>
                <a:spcPct val="20000"/>
              </a:spcBef>
              <a:buClrTx/>
              <a:buNone/>
            </a:pPr>
            <a:r>
              <a:rPr lang="en-US" sz="2400" i="1" dirty="0">
                <a:solidFill>
                  <a:prstClr val="black">
                    <a:lumMod val="65000"/>
                    <a:lumOff val="35000"/>
                  </a:prstClr>
                </a:solidFill>
                <a:latin typeface="Calibri"/>
              </a:rPr>
              <a:t>&lt;p&gt;This is a paragraph</a:t>
            </a:r>
            <a:br>
              <a:rPr lang="en-US" sz="2400" i="1" dirty="0">
                <a:solidFill>
                  <a:prstClr val="black">
                    <a:lumMod val="65000"/>
                    <a:lumOff val="35000"/>
                  </a:prstClr>
                </a:solidFill>
                <a:latin typeface="Calibri"/>
              </a:rPr>
            </a:br>
            <a:r>
              <a:rPr lang="en-US" sz="2400" i="1" dirty="0">
                <a:solidFill>
                  <a:prstClr val="black">
                    <a:lumMod val="65000"/>
                    <a:lumOff val="35000"/>
                  </a:prstClr>
                </a:solidFill>
                <a:latin typeface="Calibri"/>
              </a:rPr>
              <a:t>&lt;p&gt;This is a paragraph </a:t>
            </a:r>
          </a:p>
          <a:p>
            <a:pPr marL="342900" lvl="0" indent="-342900">
              <a:spcBef>
                <a:spcPct val="20000"/>
              </a:spcBef>
              <a:buClrTx/>
            </a:pPr>
            <a:r>
              <a:rPr lang="en-US" sz="2400" dirty="0">
                <a:solidFill>
                  <a:prstClr val="black"/>
                </a:solidFill>
                <a:latin typeface="Calibri"/>
              </a:rPr>
              <a:t>The example above works in most browsers, because the closing tag is considered optional. </a:t>
            </a:r>
          </a:p>
          <a:p>
            <a:pPr marL="342900" lvl="0" indent="-342900">
              <a:spcBef>
                <a:spcPct val="20000"/>
              </a:spcBef>
              <a:buClrTx/>
            </a:pPr>
            <a:r>
              <a:rPr lang="en-US" sz="2400" dirty="0">
                <a:solidFill>
                  <a:prstClr val="black"/>
                </a:solidFill>
                <a:latin typeface="Calibri"/>
              </a:rPr>
              <a:t>Never rely on this. Many HTML elements will produce unexpected results and/or errors if you forget the end tag</a:t>
            </a:r>
            <a:r>
              <a:rPr lang="en-US" sz="2400" dirty="0" smtClean="0">
                <a:solidFill>
                  <a:prstClr val="black"/>
                </a:solidFill>
                <a:latin typeface="Calibri"/>
              </a:rPr>
              <a:t>.</a:t>
            </a:r>
            <a:endParaRPr lang="en-US" sz="2400" dirty="0">
              <a:solidFill>
                <a:prstClr val="black"/>
              </a:solidFill>
              <a:latin typeface="Calibri"/>
            </a:endParaRPr>
          </a:p>
          <a:p>
            <a:pPr marL="0" lvl="0" indent="0">
              <a:spcBef>
                <a:spcPct val="20000"/>
              </a:spcBef>
              <a:buClrTx/>
              <a:buNone/>
            </a:pPr>
            <a:r>
              <a:rPr lang="en-US" sz="2400" b="1" u="sng" dirty="0">
                <a:solidFill>
                  <a:prstClr val="black"/>
                </a:solidFill>
                <a:latin typeface="Calibri"/>
              </a:rPr>
              <a:t>Empty HTML Elements</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HTML elements with no content are called empty elements.</a:t>
            </a:r>
          </a:p>
          <a:p>
            <a:pPr marL="342900" lvl="0" indent="-342900">
              <a:lnSpc>
                <a:spcPct val="150000"/>
              </a:lnSpc>
              <a:spcBef>
                <a:spcPct val="20000"/>
              </a:spcBef>
              <a:buClrTx/>
            </a:pPr>
            <a:r>
              <a:rPr lang="en-US" sz="2400" dirty="0">
                <a:solidFill>
                  <a:prstClr val="black"/>
                </a:solidFill>
                <a:latin typeface="Calibri"/>
              </a:rPr>
              <a:t>&lt;</a:t>
            </a:r>
            <a:r>
              <a:rPr lang="en-US" sz="2400" dirty="0" err="1">
                <a:solidFill>
                  <a:prstClr val="black"/>
                </a:solidFill>
                <a:latin typeface="Calibri"/>
              </a:rPr>
              <a:t>br</a:t>
            </a:r>
            <a:r>
              <a:rPr lang="en-US" sz="2400" dirty="0">
                <a:solidFill>
                  <a:prstClr val="black"/>
                </a:solidFill>
                <a:latin typeface="Calibri"/>
              </a:rPr>
              <a:t>&gt; is an empty element without a closing tag (the &lt;</a:t>
            </a:r>
            <a:r>
              <a:rPr lang="en-US" sz="2400" dirty="0" err="1">
                <a:solidFill>
                  <a:prstClr val="black"/>
                </a:solidFill>
                <a:latin typeface="Calibri"/>
              </a:rPr>
              <a:t>br</a:t>
            </a:r>
            <a:r>
              <a:rPr lang="en-US" sz="2400" dirty="0">
                <a:solidFill>
                  <a:prstClr val="black"/>
                </a:solidFill>
                <a:latin typeface="Calibri"/>
              </a:rPr>
              <a:t>&gt; tag defines a line break</a:t>
            </a:r>
            <a:r>
              <a:rPr lang="en-US" sz="2400" dirty="0" smtClean="0">
                <a:solidFill>
                  <a:prstClr val="black"/>
                </a:solidFill>
                <a:latin typeface="Calibri"/>
              </a:rPr>
              <a:t>).</a:t>
            </a:r>
            <a:endParaRPr lang="en-US" sz="2400" dirty="0">
              <a:solidFill>
                <a:prstClr val="black"/>
              </a:solidFill>
              <a:latin typeface="Calibri"/>
            </a:endParaRPr>
          </a:p>
          <a:p>
            <a:pPr marL="0" lvl="0" indent="0">
              <a:spcBef>
                <a:spcPct val="20000"/>
              </a:spcBef>
              <a:buClrTx/>
              <a:buNone/>
            </a:pPr>
            <a:r>
              <a:rPr lang="en-US" sz="2000" b="1" dirty="0">
                <a:solidFill>
                  <a:srgbClr val="FF0000"/>
                </a:solidFill>
                <a:latin typeface="Calibri"/>
              </a:rPr>
              <a:t>Tip</a:t>
            </a:r>
            <a:r>
              <a:rPr lang="en-US" sz="2000" dirty="0">
                <a:solidFill>
                  <a:srgbClr val="FF0000"/>
                </a:solidFill>
                <a:latin typeface="Calibri"/>
              </a:rPr>
              <a:t>: In XHTML, all elements must be closed. Adding a slash inside the start tag, like &lt;</a:t>
            </a:r>
            <a:r>
              <a:rPr lang="en-US" sz="2000" dirty="0" err="1">
                <a:solidFill>
                  <a:srgbClr val="FF0000"/>
                </a:solidFill>
                <a:latin typeface="Calibri"/>
              </a:rPr>
              <a:t>br</a:t>
            </a:r>
            <a:r>
              <a:rPr lang="en-US" sz="2000" dirty="0">
                <a:solidFill>
                  <a:srgbClr val="FF0000"/>
                </a:solidFill>
                <a:latin typeface="Calibri"/>
              </a:rPr>
              <a:t> /&gt;, is the proper way of closing empty elements in XHTML (and XML).</a:t>
            </a:r>
          </a:p>
          <a:p>
            <a:pPr marL="0" indent="0">
              <a:buNone/>
            </a:pPr>
            <a:endParaRPr lang="en-US" sz="2800"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Elements(Con.)</a:t>
            </a:r>
            <a:endParaRPr lang="en-US" dirty="0">
              <a:solidFill>
                <a:srgbClr val="FF0000"/>
              </a:solidFill>
            </a:endParaRPr>
          </a:p>
        </p:txBody>
      </p:sp>
    </p:spTree>
    <p:extLst>
      <p:ext uri="{BB962C8B-B14F-4D97-AF65-F5344CB8AC3E}">
        <p14:creationId xmlns:p14="http://schemas.microsoft.com/office/powerpoint/2010/main" val="1388250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65407" y="1580501"/>
            <a:ext cx="11020926" cy="4760858"/>
          </a:xfrm>
        </p:spPr>
        <p:txBody>
          <a:bodyPr>
            <a:normAutofit/>
          </a:bodyPr>
          <a:lstStyle/>
          <a:p>
            <a:pPr marL="0" indent="0">
              <a:buNone/>
            </a:pPr>
            <a:r>
              <a:rPr lang="en-US" sz="2400" b="1" u="sng" dirty="0"/>
              <a:t>HTML Tip: Use Lowercase Tags</a:t>
            </a:r>
            <a:endParaRPr lang="en-US" sz="2400" dirty="0"/>
          </a:p>
          <a:p>
            <a:r>
              <a:rPr lang="en-US" sz="2400" dirty="0"/>
              <a:t>HTML tags are not case sensitive: &lt;P&gt; means the same as &lt;p&gt;. Many web sites use uppercase HTML tags.</a:t>
            </a:r>
          </a:p>
          <a:p>
            <a:r>
              <a:rPr lang="en-US" sz="2400" dirty="0"/>
              <a:t>W3Schools use lowercase tags because the World Wide Web Consortium (W3C) </a:t>
            </a:r>
            <a:r>
              <a:rPr lang="en-US" sz="2400" b="1" dirty="0"/>
              <a:t>recommends</a:t>
            </a:r>
            <a:r>
              <a:rPr lang="en-US" sz="2400" dirty="0"/>
              <a:t> lowercase in HTML 4, and </a:t>
            </a:r>
            <a:r>
              <a:rPr lang="en-US" sz="2400" b="1" dirty="0"/>
              <a:t>demands</a:t>
            </a:r>
            <a:r>
              <a:rPr lang="en-US" sz="2400" dirty="0"/>
              <a:t> lowercase tags in XHTML.</a:t>
            </a:r>
          </a:p>
          <a:p>
            <a:pPr marL="0" indent="0">
              <a:buNone/>
            </a:pPr>
            <a:endParaRPr lang="en-US" sz="2400"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Elements(Con.)</a:t>
            </a:r>
            <a:endParaRPr lang="en-US" dirty="0">
              <a:solidFill>
                <a:srgbClr val="FF0000"/>
              </a:solidFill>
            </a:endParaRPr>
          </a:p>
        </p:txBody>
      </p:sp>
    </p:spTree>
    <p:extLst>
      <p:ext uri="{BB962C8B-B14F-4D97-AF65-F5344CB8AC3E}">
        <p14:creationId xmlns:p14="http://schemas.microsoft.com/office/powerpoint/2010/main" val="1953072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342900" lvl="0" indent="-342900">
              <a:spcBef>
                <a:spcPct val="20000"/>
              </a:spcBef>
              <a:buClrTx/>
            </a:pPr>
            <a:r>
              <a:rPr lang="en-US" sz="2400" dirty="0">
                <a:solidFill>
                  <a:prstClr val="black"/>
                </a:solidFill>
                <a:latin typeface="Calibri"/>
              </a:rPr>
              <a:t>Attributes provide additional information about HTML elements.</a:t>
            </a:r>
          </a:p>
          <a:p>
            <a:pPr marL="0" lvl="0" indent="0">
              <a:spcBef>
                <a:spcPct val="20000"/>
              </a:spcBef>
              <a:buClrTx/>
              <a:buNone/>
            </a:pPr>
            <a:r>
              <a:rPr lang="en-US" sz="2400" b="1" u="sng" dirty="0">
                <a:solidFill>
                  <a:prstClr val="black"/>
                </a:solidFill>
                <a:latin typeface="Calibri"/>
              </a:rPr>
              <a:t>HTML Attributes</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HTML elements can have </a:t>
            </a:r>
            <a:r>
              <a:rPr lang="en-US" sz="2400" b="1" dirty="0">
                <a:solidFill>
                  <a:prstClr val="black"/>
                </a:solidFill>
                <a:latin typeface="Calibri"/>
              </a:rPr>
              <a:t>attributes</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Attributes provide </a:t>
            </a:r>
            <a:r>
              <a:rPr lang="en-US" sz="2400" b="1" dirty="0">
                <a:solidFill>
                  <a:prstClr val="black"/>
                </a:solidFill>
                <a:latin typeface="Calibri"/>
              </a:rPr>
              <a:t>additional information</a:t>
            </a:r>
            <a:r>
              <a:rPr lang="en-US" sz="2400" dirty="0">
                <a:solidFill>
                  <a:prstClr val="black"/>
                </a:solidFill>
                <a:latin typeface="Calibri"/>
              </a:rPr>
              <a:t> about an element</a:t>
            </a:r>
          </a:p>
          <a:p>
            <a:pPr marL="342900" lvl="0" indent="-342900">
              <a:spcBef>
                <a:spcPct val="20000"/>
              </a:spcBef>
              <a:buClrTx/>
            </a:pPr>
            <a:r>
              <a:rPr lang="en-US" sz="2400" dirty="0">
                <a:solidFill>
                  <a:prstClr val="black"/>
                </a:solidFill>
                <a:latin typeface="Calibri"/>
              </a:rPr>
              <a:t>Attributes are always specified in </a:t>
            </a:r>
            <a:r>
              <a:rPr lang="en-US" sz="2400" b="1" dirty="0">
                <a:solidFill>
                  <a:prstClr val="black"/>
                </a:solidFill>
                <a:latin typeface="Calibri"/>
              </a:rPr>
              <a:t>the start tag</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Attributes come in name/value pairs like: </a:t>
            </a:r>
            <a:r>
              <a:rPr lang="en-US" sz="2400" b="1" dirty="0">
                <a:solidFill>
                  <a:prstClr val="black"/>
                </a:solidFill>
                <a:latin typeface="Calibri"/>
              </a:rPr>
              <a:t>name="value</a:t>
            </a:r>
            <a:r>
              <a:rPr lang="en-US" sz="2400" b="1" dirty="0" smtClean="0">
                <a:solidFill>
                  <a:prstClr val="black"/>
                </a:solidFill>
                <a:latin typeface="Calibri"/>
              </a:rPr>
              <a:t>"</a:t>
            </a:r>
            <a:endParaRPr lang="en-US" sz="2400" dirty="0">
              <a:solidFill>
                <a:prstClr val="black"/>
              </a:solidFill>
              <a:latin typeface="Calibri"/>
            </a:endParaRPr>
          </a:p>
          <a:p>
            <a:pPr marL="0" lvl="0" indent="0">
              <a:spcBef>
                <a:spcPct val="20000"/>
              </a:spcBef>
              <a:buClrTx/>
              <a:buNone/>
            </a:pPr>
            <a:r>
              <a:rPr lang="en-US" sz="2400" b="1" u="sng" dirty="0">
                <a:solidFill>
                  <a:prstClr val="black"/>
                </a:solidFill>
                <a:latin typeface="Calibri"/>
              </a:rPr>
              <a:t>Attribute Example</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HTML links are defined with the &lt;a&gt; tag. The link address is specified in the </a:t>
            </a:r>
            <a:r>
              <a:rPr lang="en-US" sz="2400" b="1" dirty="0" err="1">
                <a:solidFill>
                  <a:prstClr val="black"/>
                </a:solidFill>
                <a:latin typeface="Calibri"/>
              </a:rPr>
              <a:t>href</a:t>
            </a:r>
            <a:r>
              <a:rPr lang="en-US" sz="2400" b="1" dirty="0">
                <a:solidFill>
                  <a:prstClr val="black"/>
                </a:solidFill>
                <a:latin typeface="Calibri"/>
              </a:rPr>
              <a:t> attribute</a:t>
            </a:r>
            <a:r>
              <a:rPr lang="en-US" sz="2400" dirty="0">
                <a:solidFill>
                  <a:prstClr val="black"/>
                </a:solidFill>
                <a:latin typeface="Calibri"/>
              </a:rPr>
              <a:t>:</a:t>
            </a:r>
          </a:p>
          <a:p>
            <a:pPr marL="0" lvl="0" indent="0">
              <a:spcBef>
                <a:spcPct val="20000"/>
              </a:spcBef>
              <a:buClrTx/>
              <a:buNone/>
            </a:pPr>
            <a:r>
              <a:rPr lang="en-US" sz="2400" i="1" dirty="0">
                <a:solidFill>
                  <a:prstClr val="black">
                    <a:lumMod val="65000"/>
                    <a:lumOff val="35000"/>
                  </a:prstClr>
                </a:solidFill>
                <a:latin typeface="Calibri"/>
              </a:rPr>
              <a:t>&lt;a </a:t>
            </a:r>
            <a:r>
              <a:rPr lang="en-US" sz="2400" i="1" dirty="0" err="1">
                <a:solidFill>
                  <a:prstClr val="black">
                    <a:lumMod val="65000"/>
                    <a:lumOff val="35000"/>
                  </a:prstClr>
                </a:solidFill>
                <a:latin typeface="Calibri"/>
              </a:rPr>
              <a:t>href</a:t>
            </a:r>
            <a:r>
              <a:rPr lang="en-US" sz="2400" i="1" dirty="0">
                <a:solidFill>
                  <a:prstClr val="black">
                    <a:lumMod val="65000"/>
                    <a:lumOff val="35000"/>
                  </a:prstClr>
                </a:solidFill>
                <a:latin typeface="Calibri"/>
              </a:rPr>
              <a:t>="http://www.w3schools.com"&gt;This is a link&lt;/a&gt;</a:t>
            </a:r>
          </a:p>
          <a:p>
            <a:pPr marL="0" indent="0">
              <a:buNone/>
            </a:pPr>
            <a:endParaRPr lang="en-US" sz="2400"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Attributes</a:t>
            </a:r>
            <a:endParaRPr lang="en-US" dirty="0">
              <a:solidFill>
                <a:srgbClr val="FF0000"/>
              </a:solidFill>
            </a:endParaRPr>
          </a:p>
        </p:txBody>
      </p:sp>
    </p:spTree>
    <p:extLst>
      <p:ext uri="{BB962C8B-B14F-4D97-AF65-F5344CB8AC3E}">
        <p14:creationId xmlns:p14="http://schemas.microsoft.com/office/powerpoint/2010/main" val="2458633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nvPr>
        </p:nvGraphicFramePr>
        <p:xfrm>
          <a:off x="615775" y="2177143"/>
          <a:ext cx="10821482" cy="4426856"/>
        </p:xfrm>
        <a:graphic>
          <a:graphicData uri="http://schemas.openxmlformats.org/drawingml/2006/table">
            <a:tbl>
              <a:tblPr/>
              <a:tblGrid>
                <a:gridCol w="2548339"/>
                <a:gridCol w="8273143"/>
              </a:tblGrid>
              <a:tr h="553357">
                <a:tc>
                  <a:txBody>
                    <a:bodyPr/>
                    <a:lstStyle/>
                    <a:p>
                      <a:pPr algn="l" fontAlgn="t"/>
                      <a:r>
                        <a:rPr lang="en-US" sz="2000" b="1" dirty="0">
                          <a:effectLst/>
                        </a:rPr>
                        <a:t>Attribute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t"/>
                      <a:r>
                        <a:rPr lang="en-US" sz="2000" b="1" dirty="0">
                          <a:effectLst/>
                        </a:rPr>
                        <a:t>Description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553357">
                <a:tc>
                  <a:txBody>
                    <a:bodyPr/>
                    <a:lstStyle/>
                    <a:p>
                      <a:pPr algn="l" fontAlgn="t"/>
                      <a:r>
                        <a:rPr lang="en-US" sz="2000" b="1" dirty="0">
                          <a:effectLst/>
                        </a:rPr>
                        <a:t>alt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t"/>
                      <a:r>
                        <a:rPr lang="en-US" dirty="0">
                          <a:effectLst/>
                        </a:rPr>
                        <a:t>Specifies an alternative text for an image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553357">
                <a:tc>
                  <a:txBody>
                    <a:bodyPr/>
                    <a:lstStyle/>
                    <a:p>
                      <a:pPr algn="l" fontAlgn="t"/>
                      <a:r>
                        <a:rPr lang="en-US" sz="2000" b="1" dirty="0">
                          <a:effectLst/>
                        </a:rPr>
                        <a:t>disabled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t"/>
                      <a:r>
                        <a:rPr lang="en-US" dirty="0">
                          <a:effectLst/>
                        </a:rPr>
                        <a:t>Specifies that an input element should be disabled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553357">
                <a:tc>
                  <a:txBody>
                    <a:bodyPr/>
                    <a:lstStyle/>
                    <a:p>
                      <a:pPr algn="l" fontAlgn="t"/>
                      <a:r>
                        <a:rPr lang="en-US" sz="2000" b="1" dirty="0" err="1">
                          <a:effectLst/>
                        </a:rPr>
                        <a:t>href</a:t>
                      </a:r>
                      <a:endParaRPr lang="en-US" sz="2000" b="1"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t"/>
                      <a:r>
                        <a:rPr lang="en-US" dirty="0">
                          <a:effectLst/>
                        </a:rPr>
                        <a:t>Specifies the URL (web address) for a link</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553357">
                <a:tc>
                  <a:txBody>
                    <a:bodyPr/>
                    <a:lstStyle/>
                    <a:p>
                      <a:pPr algn="l" fontAlgn="t"/>
                      <a:r>
                        <a:rPr lang="en-US" sz="2000" b="1" dirty="0">
                          <a:effectLst/>
                        </a:rPr>
                        <a:t>id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t"/>
                      <a:r>
                        <a:rPr lang="en-US" dirty="0">
                          <a:effectLst/>
                        </a:rPr>
                        <a:t>Specifies a unique id for an element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553357">
                <a:tc>
                  <a:txBody>
                    <a:bodyPr/>
                    <a:lstStyle/>
                    <a:p>
                      <a:pPr algn="l" fontAlgn="t"/>
                      <a:r>
                        <a:rPr lang="en-US" sz="2000" b="1" dirty="0" err="1">
                          <a:effectLst/>
                        </a:rPr>
                        <a:t>src</a:t>
                      </a:r>
                      <a:endParaRPr lang="en-US" sz="2000" b="1"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t"/>
                      <a:r>
                        <a:rPr lang="en-US" dirty="0">
                          <a:effectLst/>
                        </a:rPr>
                        <a:t>Specifies the URL (web address) for an image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553357">
                <a:tc>
                  <a:txBody>
                    <a:bodyPr/>
                    <a:lstStyle/>
                    <a:p>
                      <a:pPr algn="l" fontAlgn="t"/>
                      <a:r>
                        <a:rPr lang="en-US" sz="2000" b="1" dirty="0">
                          <a:effectLst/>
                        </a:rPr>
                        <a:t>style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t"/>
                      <a:r>
                        <a:rPr lang="en-US" dirty="0">
                          <a:effectLst/>
                        </a:rPr>
                        <a:t>Specifies an inline CSS style for an element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553357">
                <a:tc>
                  <a:txBody>
                    <a:bodyPr/>
                    <a:lstStyle/>
                    <a:p>
                      <a:pPr algn="l" fontAlgn="t"/>
                      <a:r>
                        <a:rPr lang="en-US" sz="2000" b="1" dirty="0">
                          <a:effectLst/>
                        </a:rPr>
                        <a:t>title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t"/>
                      <a:r>
                        <a:rPr lang="en-US" dirty="0">
                          <a:effectLst/>
                        </a:rPr>
                        <a:t>Specifies extra information about an element (displayed as a tool tip)</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5" name="Rectangle 4"/>
          <p:cNvSpPr/>
          <p:nvPr/>
        </p:nvSpPr>
        <p:spPr>
          <a:xfrm>
            <a:off x="615775" y="1547309"/>
            <a:ext cx="2597442" cy="461665"/>
          </a:xfrm>
          <a:prstGeom prst="rect">
            <a:avLst/>
          </a:prstGeom>
        </p:spPr>
        <p:txBody>
          <a:bodyPr wrap="none">
            <a:spAutoFit/>
          </a:bodyPr>
          <a:lstStyle/>
          <a:p>
            <a:r>
              <a:rPr lang="en-US" sz="2400" b="1" u="sng" dirty="0">
                <a:solidFill>
                  <a:srgbClr val="000000"/>
                </a:solidFill>
                <a:latin typeface="Segoe UI" panose="020B0502040204020203" pitchFamily="34" charset="0"/>
              </a:rPr>
              <a:t>HTML Attributes</a:t>
            </a:r>
          </a:p>
        </p:txBody>
      </p:sp>
      <p:sp>
        <p:nvSpPr>
          <p:cNvPr id="6" name="Title 2"/>
          <p:cNvSpPr>
            <a:spLocks noGrp="1"/>
          </p:cNvSpPr>
          <p:nvPr>
            <p:ph type="title"/>
          </p:nvPr>
        </p:nvSpPr>
        <p:spPr/>
        <p:txBody>
          <a:bodyPr/>
          <a:lstStyle/>
          <a:p>
            <a:r>
              <a:rPr lang="en-US" dirty="0">
                <a:solidFill>
                  <a:srgbClr val="FF0000"/>
                </a:solidFill>
              </a:rPr>
              <a:t>HTML </a:t>
            </a:r>
            <a:r>
              <a:rPr lang="en-US" dirty="0" smtClean="0">
                <a:solidFill>
                  <a:srgbClr val="FF0000"/>
                </a:solidFill>
              </a:rPr>
              <a:t>Attributes (Con)</a:t>
            </a:r>
            <a:endParaRPr lang="en-US" dirty="0">
              <a:solidFill>
                <a:srgbClr val="FF0000"/>
              </a:solidFill>
            </a:endParaRPr>
          </a:p>
        </p:txBody>
      </p:sp>
    </p:spTree>
    <p:extLst>
      <p:ext uri="{BB962C8B-B14F-4D97-AF65-F5344CB8AC3E}">
        <p14:creationId xmlns:p14="http://schemas.microsoft.com/office/powerpoint/2010/main" val="549677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0" indent="0">
              <a:buNone/>
            </a:pPr>
            <a:r>
              <a:rPr lang="en-US" sz="2400" b="1" u="sng" dirty="0"/>
              <a:t>Always Quote Attribute Values</a:t>
            </a:r>
            <a:endParaRPr lang="en-US" sz="2400" dirty="0"/>
          </a:p>
          <a:p>
            <a:r>
              <a:rPr lang="en-US" sz="2400" dirty="0"/>
              <a:t>Attribute values should always be enclosed in </a:t>
            </a:r>
            <a:r>
              <a:rPr lang="en-US" sz="2400" dirty="0" smtClean="0"/>
              <a:t>quotes (“ ”).</a:t>
            </a:r>
            <a:endParaRPr lang="en-US" sz="2400" dirty="0"/>
          </a:p>
          <a:p>
            <a:r>
              <a:rPr lang="en-US" sz="2400" dirty="0"/>
              <a:t>Double style quotes are the most common, but single style quotes are also allowed</a:t>
            </a:r>
            <a:r>
              <a:rPr lang="en-US" sz="2400" dirty="0" smtClean="0"/>
              <a:t>.</a:t>
            </a:r>
          </a:p>
          <a:p>
            <a:pPr marL="0" indent="0">
              <a:buNone/>
            </a:pPr>
            <a:r>
              <a:rPr lang="en-US" sz="2400" i="1" dirty="0" smtClean="0">
                <a:solidFill>
                  <a:schemeClr val="bg2">
                    <a:lumMod val="50000"/>
                  </a:schemeClr>
                </a:solidFill>
              </a:rPr>
              <a:t>&lt;</a:t>
            </a:r>
            <a:r>
              <a:rPr lang="en-US" sz="2400" i="1" dirty="0" err="1" smtClean="0">
                <a:solidFill>
                  <a:schemeClr val="bg2">
                    <a:lumMod val="50000"/>
                  </a:schemeClr>
                </a:solidFill>
              </a:rPr>
              <a:t>img</a:t>
            </a:r>
            <a:r>
              <a:rPr lang="en-US" sz="2400" i="1" dirty="0" smtClean="0">
                <a:solidFill>
                  <a:schemeClr val="bg2">
                    <a:lumMod val="50000"/>
                  </a:schemeClr>
                </a:solidFill>
              </a:rPr>
              <a:t> </a:t>
            </a:r>
            <a:r>
              <a:rPr lang="en-US" sz="2400" i="1" dirty="0" err="1" smtClean="0">
                <a:solidFill>
                  <a:schemeClr val="bg2">
                    <a:lumMod val="50000"/>
                  </a:schemeClr>
                </a:solidFill>
              </a:rPr>
              <a:t>src</a:t>
            </a:r>
            <a:r>
              <a:rPr lang="en-US" sz="2400" i="1" dirty="0" smtClean="0">
                <a:solidFill>
                  <a:schemeClr val="bg2">
                    <a:lumMod val="50000"/>
                  </a:schemeClr>
                </a:solidFill>
              </a:rPr>
              <a:t>=</a:t>
            </a:r>
            <a:r>
              <a:rPr lang="en-US" sz="2400" i="1" dirty="0" smtClean="0">
                <a:solidFill>
                  <a:srgbClr val="FF0000"/>
                </a:solidFill>
              </a:rPr>
              <a:t>“w3schools.jpg” </a:t>
            </a:r>
            <a:r>
              <a:rPr lang="en-US" sz="2400" i="1" dirty="0" smtClean="0">
                <a:solidFill>
                  <a:schemeClr val="bg2">
                    <a:lumMod val="50000"/>
                  </a:schemeClr>
                </a:solidFill>
              </a:rPr>
              <a:t>width=</a:t>
            </a:r>
            <a:r>
              <a:rPr lang="en-US" sz="2400" i="1" dirty="0" smtClean="0">
                <a:solidFill>
                  <a:srgbClr val="FF0000"/>
                </a:solidFill>
              </a:rPr>
              <a:t>“100px”</a:t>
            </a:r>
            <a:r>
              <a:rPr lang="en-US" sz="2400" i="1" dirty="0" smtClean="0">
                <a:solidFill>
                  <a:schemeClr val="bg2">
                    <a:lumMod val="50000"/>
                  </a:schemeClr>
                </a:solidFill>
              </a:rPr>
              <a:t> height=</a:t>
            </a:r>
            <a:r>
              <a:rPr lang="en-US" sz="2400" i="1" dirty="0" smtClean="0">
                <a:solidFill>
                  <a:srgbClr val="FF0000"/>
                </a:solidFill>
              </a:rPr>
              <a:t>“100px”</a:t>
            </a:r>
            <a:r>
              <a:rPr lang="en-US" sz="2400" i="1" dirty="0" smtClean="0">
                <a:solidFill>
                  <a:schemeClr val="bg2">
                    <a:lumMod val="50000"/>
                  </a:schemeClr>
                </a:solidFill>
              </a:rPr>
              <a:t>/&gt;</a:t>
            </a:r>
            <a:endParaRPr lang="en-US" sz="2400" i="1" dirty="0">
              <a:solidFill>
                <a:schemeClr val="bg2">
                  <a:lumMod val="50000"/>
                </a:schemeClr>
              </a:solidFill>
            </a:endParaRPr>
          </a:p>
          <a:p>
            <a:pPr marL="0" indent="0">
              <a:buNone/>
            </a:pPr>
            <a:r>
              <a:rPr lang="en-US" sz="2400" b="1" dirty="0"/>
              <a:t>Tip</a:t>
            </a:r>
            <a:r>
              <a:rPr lang="en-US" sz="2400" dirty="0"/>
              <a:t>: In some rare situations, when the attribute value itself contains quotes, it is necessary to use single quotes: name=’John “</a:t>
            </a:r>
            <a:r>
              <a:rPr lang="en-US" sz="2400" dirty="0" err="1"/>
              <a:t>ShotGun</a:t>
            </a:r>
            <a:r>
              <a:rPr lang="en-US" sz="2400" dirty="0"/>
              <a:t>” Nelson’</a:t>
            </a:r>
          </a:p>
          <a:p>
            <a:pPr marL="0" indent="0">
              <a:buNone/>
            </a:pPr>
            <a:endParaRPr lang="en-US" sz="2400"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Attributes (Con)</a:t>
            </a:r>
            <a:endParaRPr lang="en-US" dirty="0">
              <a:solidFill>
                <a:srgbClr val="FF0000"/>
              </a:solidFill>
            </a:endParaRPr>
          </a:p>
        </p:txBody>
      </p:sp>
    </p:spTree>
    <p:extLst>
      <p:ext uri="{BB962C8B-B14F-4D97-AF65-F5344CB8AC3E}">
        <p14:creationId xmlns:p14="http://schemas.microsoft.com/office/powerpoint/2010/main" val="2159890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Autofit/>
          </a:bodyPr>
          <a:lstStyle/>
          <a:p>
            <a:pPr marL="0" lvl="0" indent="0">
              <a:lnSpc>
                <a:spcPct val="150000"/>
              </a:lnSpc>
              <a:spcBef>
                <a:spcPct val="20000"/>
              </a:spcBef>
              <a:buClrTx/>
              <a:buNone/>
            </a:pPr>
            <a:r>
              <a:rPr lang="en-US" sz="2800" b="1" u="sng" dirty="0">
                <a:solidFill>
                  <a:prstClr val="black"/>
                </a:solidFill>
                <a:latin typeface="Calibri"/>
              </a:rPr>
              <a:t>HTML Tip: Use Lowercase Attributes</a:t>
            </a:r>
            <a:endParaRPr lang="en-US" sz="2800" dirty="0">
              <a:solidFill>
                <a:prstClr val="black"/>
              </a:solidFill>
              <a:latin typeface="Calibri"/>
            </a:endParaRPr>
          </a:p>
          <a:p>
            <a:pPr marL="342900" lvl="0" indent="-342900">
              <a:lnSpc>
                <a:spcPct val="150000"/>
              </a:lnSpc>
              <a:spcBef>
                <a:spcPct val="20000"/>
              </a:spcBef>
              <a:buClrTx/>
            </a:pPr>
            <a:r>
              <a:rPr lang="en-US" sz="2800" dirty="0">
                <a:solidFill>
                  <a:prstClr val="black"/>
                </a:solidFill>
                <a:latin typeface="Calibri"/>
              </a:rPr>
              <a:t>Attribute names and attribute values are case-insensitive.</a:t>
            </a:r>
          </a:p>
          <a:p>
            <a:pPr marL="342900" lvl="0" indent="-342900">
              <a:lnSpc>
                <a:spcPct val="150000"/>
              </a:lnSpc>
              <a:spcBef>
                <a:spcPct val="20000"/>
              </a:spcBef>
              <a:buClrTx/>
            </a:pPr>
            <a:r>
              <a:rPr lang="en-US" sz="2800" dirty="0">
                <a:solidFill>
                  <a:prstClr val="black"/>
                </a:solidFill>
                <a:latin typeface="Calibri"/>
              </a:rPr>
              <a:t>However, the World Wide Web Consortium (W3C) recommends lowercase attributes/attribute values in their HTML 4 recommendation.</a:t>
            </a:r>
          </a:p>
          <a:p>
            <a:pPr marL="342900" lvl="0" indent="-342900">
              <a:lnSpc>
                <a:spcPct val="150000"/>
              </a:lnSpc>
              <a:spcBef>
                <a:spcPct val="20000"/>
              </a:spcBef>
              <a:buClrTx/>
            </a:pPr>
            <a:r>
              <a:rPr lang="en-US" sz="2800" dirty="0">
                <a:solidFill>
                  <a:prstClr val="black"/>
                </a:solidFill>
                <a:latin typeface="Calibri"/>
              </a:rPr>
              <a:t>Newer versions of (X)HTML will demand lowercase attributes.</a:t>
            </a:r>
          </a:p>
          <a:p>
            <a:pPr marL="0" lvl="0" indent="0">
              <a:lnSpc>
                <a:spcPct val="150000"/>
              </a:lnSpc>
              <a:spcBef>
                <a:spcPct val="20000"/>
              </a:spcBef>
              <a:buClrTx/>
              <a:buNone/>
            </a:pPr>
            <a:endParaRPr lang="en-US" sz="2800" dirty="0">
              <a:solidFill>
                <a:prstClr val="black"/>
              </a:solidFill>
              <a:latin typeface="Calibri"/>
            </a:endParaRPr>
          </a:p>
          <a:p>
            <a:pPr marL="0" lvl="0" indent="0">
              <a:lnSpc>
                <a:spcPct val="150000"/>
              </a:lnSpc>
              <a:spcBef>
                <a:spcPct val="20000"/>
              </a:spcBef>
              <a:buClrTx/>
              <a:buNone/>
            </a:pPr>
            <a:r>
              <a:rPr lang="en-US" sz="2800" b="1" u="sng" dirty="0">
                <a:solidFill>
                  <a:prstClr val="black"/>
                </a:solidFill>
                <a:latin typeface="Calibri"/>
              </a:rPr>
              <a:t>HTML Attributes Reference (P. 8)</a:t>
            </a:r>
            <a:endParaRPr lang="en-US" sz="2800" dirty="0">
              <a:solidFill>
                <a:prstClr val="black"/>
              </a:solidFill>
              <a:latin typeface="Calibri"/>
            </a:endParaRPr>
          </a:p>
          <a:p>
            <a:pPr marL="0" indent="0">
              <a:lnSpc>
                <a:spcPct val="150000"/>
              </a:lnSpc>
              <a:buNone/>
            </a:pPr>
            <a:endParaRPr lang="en-US" sz="2800"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Attributes (Con)</a:t>
            </a:r>
            <a:endParaRPr lang="en-US" dirty="0">
              <a:solidFill>
                <a:srgbClr val="FF0000"/>
              </a:solidFill>
            </a:endParaRPr>
          </a:p>
        </p:txBody>
      </p:sp>
    </p:spTree>
    <p:extLst>
      <p:ext uri="{BB962C8B-B14F-4D97-AF65-F5344CB8AC3E}">
        <p14:creationId xmlns:p14="http://schemas.microsoft.com/office/powerpoint/2010/main" val="1037483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Autofit/>
          </a:bodyPr>
          <a:lstStyle/>
          <a:p>
            <a:pPr marL="342900" lvl="0" indent="-342900">
              <a:spcBef>
                <a:spcPct val="20000"/>
              </a:spcBef>
              <a:buClrTx/>
            </a:pPr>
            <a:r>
              <a:rPr lang="en-US" sz="2400" dirty="0">
                <a:solidFill>
                  <a:prstClr val="black"/>
                </a:solidFill>
                <a:latin typeface="Calibri"/>
              </a:rPr>
              <a:t>Headings are important in HTML documents.</a:t>
            </a:r>
          </a:p>
          <a:p>
            <a:pPr marL="0" lvl="0" indent="0">
              <a:spcBef>
                <a:spcPct val="20000"/>
              </a:spcBef>
              <a:buClrTx/>
              <a:buNone/>
            </a:pPr>
            <a:r>
              <a:rPr lang="en-US" sz="2400" b="1" u="sng" dirty="0">
                <a:solidFill>
                  <a:prstClr val="black"/>
                </a:solidFill>
                <a:latin typeface="Calibri"/>
              </a:rPr>
              <a:t>HTML Headings</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Headings are defined with the &lt;h1&gt; to &lt;h6&gt; tags.</a:t>
            </a:r>
          </a:p>
          <a:p>
            <a:pPr marL="342900" lvl="0" indent="-342900">
              <a:spcBef>
                <a:spcPct val="20000"/>
              </a:spcBef>
              <a:buClrTx/>
            </a:pPr>
            <a:r>
              <a:rPr lang="en-US" sz="2400" dirty="0">
                <a:solidFill>
                  <a:prstClr val="black"/>
                </a:solidFill>
                <a:latin typeface="Calibri"/>
              </a:rPr>
              <a:t>&lt;h1&gt; defines the most important heading. &lt;h6&gt; defines the least important heading.</a:t>
            </a:r>
          </a:p>
          <a:p>
            <a:pPr marL="0" lvl="0" indent="0">
              <a:spcBef>
                <a:spcPct val="20000"/>
              </a:spcBef>
              <a:buClrTx/>
              <a:buNone/>
            </a:pPr>
            <a:r>
              <a:rPr lang="en-US" sz="2400" i="1" dirty="0">
                <a:solidFill>
                  <a:prstClr val="black">
                    <a:lumMod val="65000"/>
                    <a:lumOff val="35000"/>
                  </a:prstClr>
                </a:solidFill>
                <a:latin typeface="Calibri"/>
                <a:hlinkClick r:id="rId3" action="ppaction://hlinkfile"/>
              </a:rPr>
              <a:t>Example</a:t>
            </a:r>
            <a:endParaRPr lang="en-US" sz="2400" i="1" dirty="0">
              <a:solidFill>
                <a:prstClr val="black">
                  <a:lumMod val="65000"/>
                  <a:lumOff val="35000"/>
                </a:prstClr>
              </a:solidFill>
              <a:latin typeface="Calibri"/>
            </a:endParaRPr>
          </a:p>
          <a:p>
            <a:pPr marL="0" lvl="0" indent="0">
              <a:spcBef>
                <a:spcPct val="20000"/>
              </a:spcBef>
              <a:buClrTx/>
              <a:buNone/>
            </a:pPr>
            <a:r>
              <a:rPr lang="en-US" sz="2800" i="1" dirty="0">
                <a:solidFill>
                  <a:prstClr val="black">
                    <a:lumMod val="65000"/>
                    <a:lumOff val="35000"/>
                  </a:prstClr>
                </a:solidFill>
                <a:latin typeface="Calibri"/>
              </a:rPr>
              <a:t>&lt;h1&gt;This is heading 1&lt;/h1&gt;</a:t>
            </a:r>
          </a:p>
          <a:p>
            <a:pPr marL="0" lvl="0" indent="0">
              <a:spcBef>
                <a:spcPct val="20000"/>
              </a:spcBef>
              <a:buClrTx/>
              <a:buNone/>
            </a:pPr>
            <a:r>
              <a:rPr lang="en-US" sz="2800" i="1" dirty="0">
                <a:solidFill>
                  <a:prstClr val="black">
                    <a:lumMod val="65000"/>
                    <a:lumOff val="35000"/>
                  </a:prstClr>
                </a:solidFill>
                <a:latin typeface="Calibri"/>
              </a:rPr>
              <a:t>&lt;h2&gt;This is heading 2&lt;/h2&gt;</a:t>
            </a:r>
          </a:p>
          <a:p>
            <a:pPr marL="0" lvl="0" indent="0">
              <a:spcBef>
                <a:spcPct val="20000"/>
              </a:spcBef>
              <a:buClrTx/>
              <a:buNone/>
            </a:pPr>
            <a:r>
              <a:rPr lang="en-US" sz="2400" i="1" dirty="0">
                <a:solidFill>
                  <a:prstClr val="black">
                    <a:lumMod val="65000"/>
                    <a:lumOff val="35000"/>
                  </a:prstClr>
                </a:solidFill>
                <a:latin typeface="Calibri"/>
              </a:rPr>
              <a:t>&lt;h3&gt;This is heading 3&lt;/h3&gt;</a:t>
            </a:r>
          </a:p>
          <a:p>
            <a:pPr marL="0" lvl="0" indent="0">
              <a:spcBef>
                <a:spcPct val="20000"/>
              </a:spcBef>
              <a:buClrTx/>
              <a:buNone/>
            </a:pPr>
            <a:r>
              <a:rPr lang="en-US" sz="2400" i="1" dirty="0">
                <a:solidFill>
                  <a:prstClr val="black">
                    <a:lumMod val="65000"/>
                    <a:lumOff val="35000"/>
                  </a:prstClr>
                </a:solidFill>
                <a:latin typeface="Calibri"/>
              </a:rPr>
              <a:t>&lt;h4&gt;This is heading 4&lt;/h4&gt;</a:t>
            </a:r>
          </a:p>
          <a:p>
            <a:pPr marL="0" lvl="0" indent="0">
              <a:spcBef>
                <a:spcPct val="20000"/>
              </a:spcBef>
              <a:buClrTx/>
              <a:buNone/>
            </a:pPr>
            <a:r>
              <a:rPr lang="en-US" sz="2000" i="1" dirty="0">
                <a:solidFill>
                  <a:prstClr val="black">
                    <a:lumMod val="65000"/>
                    <a:lumOff val="35000"/>
                  </a:prstClr>
                </a:solidFill>
                <a:latin typeface="Calibri"/>
              </a:rPr>
              <a:t>&lt;h5&gt;This is heading 5&lt;/h5&gt;</a:t>
            </a:r>
          </a:p>
          <a:p>
            <a:pPr marL="0" lvl="0" indent="0">
              <a:spcBef>
                <a:spcPct val="20000"/>
              </a:spcBef>
              <a:buClrTx/>
              <a:buNone/>
            </a:pPr>
            <a:r>
              <a:rPr lang="en-US" sz="1800" i="1" dirty="0">
                <a:solidFill>
                  <a:prstClr val="black">
                    <a:lumMod val="65000"/>
                    <a:lumOff val="35000"/>
                  </a:prstClr>
                </a:solidFill>
                <a:latin typeface="Calibri"/>
              </a:rPr>
              <a:t>&lt;h6&gt;This is heading 6&lt;/h6&gt;</a:t>
            </a:r>
            <a:endParaRPr lang="en-US" sz="2400" b="1" dirty="0">
              <a:solidFill>
                <a:prstClr val="black"/>
              </a:solidFill>
              <a:latin typeface="Calibri"/>
            </a:endParaRPr>
          </a:p>
          <a:p>
            <a:pPr marL="0" lvl="0" indent="0">
              <a:spcBef>
                <a:spcPct val="20000"/>
              </a:spcBef>
              <a:buClrTx/>
              <a:buNone/>
            </a:pPr>
            <a:r>
              <a:rPr lang="en-US" sz="2400" b="1" dirty="0">
                <a:solidFill>
                  <a:prstClr val="black"/>
                </a:solidFill>
                <a:latin typeface="Calibri"/>
              </a:rPr>
              <a:t>Note</a:t>
            </a:r>
            <a:r>
              <a:rPr lang="en-US" sz="2400" dirty="0">
                <a:solidFill>
                  <a:prstClr val="black"/>
                </a:solidFill>
                <a:latin typeface="Calibri"/>
              </a:rPr>
              <a:t>: </a:t>
            </a:r>
            <a:r>
              <a:rPr lang="en-US" sz="2400" dirty="0">
                <a:solidFill>
                  <a:srgbClr val="FF0000"/>
                </a:solidFill>
                <a:latin typeface="Calibri"/>
              </a:rPr>
              <a:t>Browsers automatically add some empty space (a margin)</a:t>
            </a:r>
            <a:endParaRPr lang="en-US" sz="2400" i="1" dirty="0">
              <a:solidFill>
                <a:srgbClr val="FF0000"/>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Headings</a:t>
            </a:r>
            <a:endParaRPr lang="en-US" dirty="0">
              <a:solidFill>
                <a:srgbClr val="FF0000"/>
              </a:solidFill>
            </a:endParaRPr>
          </a:p>
        </p:txBody>
      </p:sp>
    </p:spTree>
    <p:extLst>
      <p:ext uri="{BB962C8B-B14F-4D97-AF65-F5344CB8AC3E}">
        <p14:creationId xmlns:p14="http://schemas.microsoft.com/office/powerpoint/2010/main" val="1009514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634" y="390611"/>
            <a:ext cx="10994126" cy="1014664"/>
          </a:xfrm>
        </p:spPr>
        <p:txBody>
          <a:bodyPr>
            <a:normAutofit/>
          </a:bodyPr>
          <a:lstStyle/>
          <a:p>
            <a:r>
              <a:rPr lang="en-US" sz="3200" dirty="0">
                <a:solidFill>
                  <a:srgbClr val="FF0000"/>
                </a:solidFill>
              </a:rPr>
              <a:t>HTML </a:t>
            </a:r>
            <a:r>
              <a:rPr lang="en-US" sz="3200" dirty="0" smtClean="0">
                <a:solidFill>
                  <a:srgbClr val="FF0000"/>
                </a:solidFill>
              </a:rPr>
              <a:t>Introduction</a:t>
            </a:r>
            <a:endParaRPr lang="en-US" sz="3200" dirty="0">
              <a:solidFill>
                <a:srgbClr val="FF0000"/>
              </a:solidFill>
            </a:endParaRPr>
          </a:p>
        </p:txBody>
      </p:sp>
      <p:sp>
        <p:nvSpPr>
          <p:cNvPr id="4" name="Content Placeholder 3"/>
          <p:cNvSpPr>
            <a:spLocks noGrp="1"/>
          </p:cNvSpPr>
          <p:nvPr>
            <p:ph sz="quarter" idx="13"/>
          </p:nvPr>
        </p:nvSpPr>
        <p:spPr>
          <a:xfrm>
            <a:off x="499300" y="1534738"/>
            <a:ext cx="11020926" cy="4760858"/>
          </a:xfrm>
        </p:spPr>
        <p:txBody>
          <a:bodyPr>
            <a:normAutofit lnSpcReduction="10000"/>
          </a:bodyPr>
          <a:lstStyle/>
          <a:p>
            <a:pPr marL="0" indent="0">
              <a:buNone/>
            </a:pPr>
            <a:r>
              <a:rPr lang="en-US" b="1" u="sng" dirty="0"/>
              <a:t>What is HTML?</a:t>
            </a:r>
            <a:endParaRPr lang="en-US" dirty="0"/>
          </a:p>
          <a:p>
            <a:pPr>
              <a:buFont typeface="Wingdings" pitchFamily="2" charset="2"/>
              <a:buChar char="§"/>
            </a:pPr>
            <a:r>
              <a:rPr lang="en-US" sz="2400" dirty="0"/>
              <a:t>HTML is a language for describing web pages.</a:t>
            </a:r>
          </a:p>
          <a:p>
            <a:pPr lvl="0">
              <a:buFont typeface="Wingdings" pitchFamily="2" charset="2"/>
              <a:buChar char="§"/>
            </a:pPr>
            <a:r>
              <a:rPr lang="en-US" sz="2400" dirty="0"/>
              <a:t>HTML stands for </a:t>
            </a:r>
            <a:r>
              <a:rPr lang="en-US" sz="2400" b="1" dirty="0"/>
              <a:t>H</a:t>
            </a:r>
            <a:r>
              <a:rPr lang="en-US" sz="2400" dirty="0"/>
              <a:t>yper </a:t>
            </a:r>
            <a:r>
              <a:rPr lang="en-US" sz="2400" b="1" dirty="0"/>
              <a:t>T</a:t>
            </a:r>
            <a:r>
              <a:rPr lang="en-US" sz="2400" dirty="0"/>
              <a:t>ext </a:t>
            </a:r>
            <a:r>
              <a:rPr lang="en-US" sz="2400" b="1" dirty="0"/>
              <a:t>M</a:t>
            </a:r>
            <a:r>
              <a:rPr lang="en-US" sz="2400" dirty="0"/>
              <a:t>arkup </a:t>
            </a:r>
            <a:r>
              <a:rPr lang="en-US" sz="2400" b="1" dirty="0"/>
              <a:t>L</a:t>
            </a:r>
            <a:r>
              <a:rPr lang="en-US" sz="2400" dirty="0"/>
              <a:t>anguage</a:t>
            </a:r>
          </a:p>
          <a:p>
            <a:pPr lvl="0">
              <a:buFont typeface="Wingdings" pitchFamily="2" charset="2"/>
              <a:buChar char="§"/>
            </a:pPr>
            <a:r>
              <a:rPr lang="en-US" sz="2400" dirty="0"/>
              <a:t>HTML is a </a:t>
            </a:r>
            <a:r>
              <a:rPr lang="en-US" sz="2400" b="1" dirty="0"/>
              <a:t>markup</a:t>
            </a:r>
            <a:r>
              <a:rPr lang="en-US" sz="2400" dirty="0"/>
              <a:t> language</a:t>
            </a:r>
          </a:p>
          <a:p>
            <a:pPr lvl="0">
              <a:buFont typeface="Wingdings" pitchFamily="2" charset="2"/>
              <a:buChar char="§"/>
            </a:pPr>
            <a:r>
              <a:rPr lang="en-US" sz="2400" dirty="0"/>
              <a:t>A markup language is a set of markup </a:t>
            </a:r>
            <a:r>
              <a:rPr lang="en-US" sz="2400" b="1" dirty="0"/>
              <a:t>tags</a:t>
            </a:r>
            <a:endParaRPr lang="en-US" sz="2400" dirty="0"/>
          </a:p>
          <a:p>
            <a:pPr lvl="0">
              <a:buFont typeface="Wingdings" pitchFamily="2" charset="2"/>
              <a:buChar char="§"/>
            </a:pPr>
            <a:r>
              <a:rPr lang="en-US" sz="2400" dirty="0"/>
              <a:t>The tags </a:t>
            </a:r>
            <a:r>
              <a:rPr lang="en-US" sz="2400" b="1" dirty="0"/>
              <a:t>describe</a:t>
            </a:r>
            <a:r>
              <a:rPr lang="en-US" sz="2400" dirty="0"/>
              <a:t> document content </a:t>
            </a:r>
          </a:p>
          <a:p>
            <a:pPr lvl="0">
              <a:buFont typeface="Wingdings" pitchFamily="2" charset="2"/>
              <a:buChar char="§"/>
            </a:pPr>
            <a:r>
              <a:rPr lang="en-US" sz="2400" dirty="0"/>
              <a:t>HTML documents contain HTML </a:t>
            </a:r>
            <a:r>
              <a:rPr lang="en-US" sz="2400" b="1" dirty="0"/>
              <a:t>tags</a:t>
            </a:r>
            <a:r>
              <a:rPr lang="en-US" sz="2400" dirty="0"/>
              <a:t> and plain </a:t>
            </a:r>
            <a:r>
              <a:rPr lang="en-US" sz="2400" b="1" dirty="0"/>
              <a:t>text</a:t>
            </a:r>
            <a:endParaRPr lang="en-US" sz="2400" dirty="0"/>
          </a:p>
          <a:p>
            <a:pPr>
              <a:buFont typeface="Wingdings" pitchFamily="2" charset="2"/>
              <a:buChar char="§"/>
            </a:pPr>
            <a:r>
              <a:rPr lang="en-US" sz="2400" dirty="0"/>
              <a:t>HTML documents are also called </a:t>
            </a:r>
            <a:r>
              <a:rPr lang="en-US" sz="2400" b="1" dirty="0"/>
              <a:t>web pages</a:t>
            </a:r>
            <a:endParaRPr lang="en-US" sz="2400" dirty="0"/>
          </a:p>
          <a:p>
            <a:pPr marL="0" indent="0">
              <a:buNone/>
            </a:pPr>
            <a:endParaRPr lang="en-US" dirty="0"/>
          </a:p>
        </p:txBody>
      </p:sp>
    </p:spTree>
    <p:extLst>
      <p:ext uri="{BB962C8B-B14F-4D97-AF65-F5344CB8AC3E}">
        <p14:creationId xmlns:p14="http://schemas.microsoft.com/office/powerpoint/2010/main" val="1194256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0" indent="0">
              <a:buNone/>
            </a:pPr>
            <a:r>
              <a:rPr lang="en-US" sz="2400" b="1" u="sng" dirty="0"/>
              <a:t>Headings Are Important</a:t>
            </a:r>
            <a:endParaRPr lang="en-US" sz="2400" dirty="0"/>
          </a:p>
          <a:p>
            <a:r>
              <a:rPr lang="en-US" sz="2400" dirty="0"/>
              <a:t>Use HTML headings for headings only. Don't use headings to make text </a:t>
            </a:r>
            <a:r>
              <a:rPr lang="en-US" sz="2400" b="1" dirty="0"/>
              <a:t>BIG</a:t>
            </a:r>
            <a:r>
              <a:rPr lang="en-US" sz="2400" dirty="0"/>
              <a:t> or </a:t>
            </a:r>
            <a:r>
              <a:rPr lang="en-US" sz="2400" b="1" dirty="0"/>
              <a:t>bold</a:t>
            </a:r>
            <a:r>
              <a:rPr lang="en-US" sz="2400" dirty="0"/>
              <a:t>.</a:t>
            </a:r>
          </a:p>
          <a:p>
            <a:r>
              <a:rPr lang="en-US" sz="2400" dirty="0"/>
              <a:t>Search engines use your headings to index the structure and content of your web pages.</a:t>
            </a:r>
          </a:p>
          <a:p>
            <a:r>
              <a:rPr lang="en-US" sz="2400" dirty="0"/>
              <a:t>Since users may skim your pages by its headings, it is important to use headings to show the document structure.</a:t>
            </a:r>
          </a:p>
          <a:p>
            <a:r>
              <a:rPr lang="en-US" sz="2400" dirty="0"/>
              <a:t>H1 headings should be used as main headings, followed by H2 headings, then the less important H3 headings, and so on.</a:t>
            </a:r>
          </a:p>
          <a:p>
            <a:pPr marL="0" lvl="0" indent="0">
              <a:spcBef>
                <a:spcPct val="20000"/>
              </a:spcBef>
              <a:buClrTx/>
              <a:buNone/>
            </a:pPr>
            <a:endParaRPr lang="en-US"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Headings (Con.)</a:t>
            </a:r>
            <a:endParaRPr lang="en-US" dirty="0">
              <a:solidFill>
                <a:srgbClr val="FF0000"/>
              </a:solidFill>
            </a:endParaRPr>
          </a:p>
        </p:txBody>
      </p:sp>
    </p:spTree>
    <p:extLst>
      <p:ext uri="{BB962C8B-B14F-4D97-AF65-F5344CB8AC3E}">
        <p14:creationId xmlns:p14="http://schemas.microsoft.com/office/powerpoint/2010/main" val="2478953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Autofit/>
          </a:bodyPr>
          <a:lstStyle/>
          <a:p>
            <a:pPr marL="0" lvl="0" indent="0">
              <a:spcBef>
                <a:spcPct val="20000"/>
              </a:spcBef>
              <a:buClrTx/>
              <a:buNone/>
            </a:pPr>
            <a:r>
              <a:rPr lang="en-US" sz="2800" b="1" u="sng" dirty="0">
                <a:solidFill>
                  <a:prstClr val="black"/>
                </a:solidFill>
                <a:latin typeface="Calibri"/>
              </a:rPr>
              <a:t>HTML Lines</a:t>
            </a:r>
            <a:endParaRPr lang="en-US" sz="2800" dirty="0">
              <a:solidFill>
                <a:prstClr val="black"/>
              </a:solidFill>
              <a:latin typeface="Calibri"/>
            </a:endParaRPr>
          </a:p>
          <a:p>
            <a:pPr marL="342900" lvl="0" indent="-342900">
              <a:spcBef>
                <a:spcPct val="20000"/>
              </a:spcBef>
              <a:buClrTx/>
            </a:pPr>
            <a:r>
              <a:rPr lang="en-US" sz="2800" dirty="0">
                <a:solidFill>
                  <a:prstClr val="black"/>
                </a:solidFill>
                <a:latin typeface="Calibri"/>
              </a:rPr>
              <a:t>The &lt;</a:t>
            </a:r>
            <a:r>
              <a:rPr lang="en-US" sz="2800" dirty="0" err="1">
                <a:solidFill>
                  <a:prstClr val="black"/>
                </a:solidFill>
                <a:latin typeface="Calibri"/>
              </a:rPr>
              <a:t>hr</a:t>
            </a:r>
            <a:r>
              <a:rPr lang="en-US" sz="2800" dirty="0">
                <a:solidFill>
                  <a:prstClr val="black"/>
                </a:solidFill>
                <a:latin typeface="Calibri"/>
              </a:rPr>
              <a:t>&gt; tag creates a horizontal line in an HTML page.</a:t>
            </a:r>
          </a:p>
          <a:p>
            <a:pPr marL="342900" lvl="0" indent="-342900">
              <a:spcBef>
                <a:spcPct val="20000"/>
              </a:spcBef>
              <a:buClrTx/>
            </a:pPr>
            <a:r>
              <a:rPr lang="en-US" sz="2800" dirty="0">
                <a:solidFill>
                  <a:prstClr val="black"/>
                </a:solidFill>
                <a:latin typeface="Calibri"/>
              </a:rPr>
              <a:t>The </a:t>
            </a:r>
            <a:r>
              <a:rPr lang="en-US" sz="2800" dirty="0" err="1">
                <a:solidFill>
                  <a:prstClr val="black"/>
                </a:solidFill>
                <a:latin typeface="Calibri"/>
              </a:rPr>
              <a:t>hr</a:t>
            </a:r>
            <a:r>
              <a:rPr lang="en-US" sz="2800" dirty="0">
                <a:solidFill>
                  <a:prstClr val="black"/>
                </a:solidFill>
                <a:latin typeface="Calibri"/>
              </a:rPr>
              <a:t> element can be used to separate content:</a:t>
            </a:r>
          </a:p>
          <a:p>
            <a:pPr marL="0" lvl="0" indent="0">
              <a:spcBef>
                <a:spcPct val="20000"/>
              </a:spcBef>
              <a:buClrTx/>
              <a:buNone/>
            </a:pPr>
            <a:r>
              <a:rPr lang="en-US" sz="2800" dirty="0">
                <a:solidFill>
                  <a:prstClr val="black"/>
                </a:solidFill>
                <a:latin typeface="Calibri"/>
                <a:hlinkClick r:id="rId3" action="ppaction://hlinkfile"/>
              </a:rPr>
              <a:t>Example</a:t>
            </a:r>
            <a:endParaRPr lang="en-US" sz="2800" dirty="0">
              <a:solidFill>
                <a:prstClr val="black"/>
              </a:solidFill>
              <a:latin typeface="Calibri"/>
            </a:endParaRPr>
          </a:p>
          <a:p>
            <a:pPr marL="0" lvl="0" indent="0">
              <a:spcBef>
                <a:spcPct val="20000"/>
              </a:spcBef>
              <a:buClrTx/>
              <a:buNone/>
            </a:pPr>
            <a:r>
              <a:rPr lang="en-US" sz="2800" i="1" dirty="0">
                <a:solidFill>
                  <a:prstClr val="black">
                    <a:lumMod val="65000"/>
                    <a:lumOff val="35000"/>
                  </a:prstClr>
                </a:solidFill>
                <a:latin typeface="Calibri"/>
              </a:rPr>
              <a:t>&lt;p&gt;This is a paragraph.&lt;/p&gt;</a:t>
            </a:r>
          </a:p>
          <a:p>
            <a:pPr marL="0" lvl="0" indent="0">
              <a:spcBef>
                <a:spcPct val="20000"/>
              </a:spcBef>
              <a:buClrTx/>
              <a:buNone/>
            </a:pPr>
            <a:r>
              <a:rPr lang="en-US" sz="2800" i="1" dirty="0">
                <a:solidFill>
                  <a:prstClr val="black">
                    <a:lumMod val="65000"/>
                    <a:lumOff val="35000"/>
                  </a:prstClr>
                </a:solidFill>
                <a:latin typeface="Calibri"/>
              </a:rPr>
              <a:t>&lt;</a:t>
            </a:r>
            <a:r>
              <a:rPr lang="en-US" sz="2800" i="1" dirty="0" err="1">
                <a:solidFill>
                  <a:prstClr val="black">
                    <a:lumMod val="65000"/>
                    <a:lumOff val="35000"/>
                  </a:prstClr>
                </a:solidFill>
                <a:latin typeface="Calibri"/>
              </a:rPr>
              <a:t>hr</a:t>
            </a:r>
            <a:r>
              <a:rPr lang="en-US" sz="2800" i="1" dirty="0">
                <a:solidFill>
                  <a:prstClr val="black">
                    <a:lumMod val="65000"/>
                    <a:lumOff val="35000"/>
                  </a:prstClr>
                </a:solidFill>
                <a:latin typeface="Calibri"/>
              </a:rPr>
              <a:t>&gt;</a:t>
            </a:r>
          </a:p>
          <a:p>
            <a:pPr marL="0" lvl="0" indent="0">
              <a:spcBef>
                <a:spcPct val="20000"/>
              </a:spcBef>
              <a:buClrTx/>
              <a:buNone/>
            </a:pPr>
            <a:r>
              <a:rPr lang="en-US" sz="2800" i="1" dirty="0">
                <a:solidFill>
                  <a:prstClr val="black">
                    <a:lumMod val="65000"/>
                    <a:lumOff val="35000"/>
                  </a:prstClr>
                </a:solidFill>
                <a:latin typeface="Calibri"/>
              </a:rPr>
              <a:t>&lt;p&gt;This is a paragraph.&lt;/p&gt;</a:t>
            </a:r>
          </a:p>
          <a:p>
            <a:pPr marL="0" lvl="0" indent="0">
              <a:spcBef>
                <a:spcPct val="20000"/>
              </a:spcBef>
              <a:buClrTx/>
              <a:buNone/>
            </a:pPr>
            <a:r>
              <a:rPr lang="en-US" sz="2800" i="1" dirty="0">
                <a:solidFill>
                  <a:prstClr val="black">
                    <a:lumMod val="65000"/>
                    <a:lumOff val="35000"/>
                  </a:prstClr>
                </a:solidFill>
                <a:latin typeface="Calibri"/>
              </a:rPr>
              <a:t>&lt;</a:t>
            </a:r>
            <a:r>
              <a:rPr lang="en-US" sz="2800" i="1" dirty="0" err="1">
                <a:solidFill>
                  <a:prstClr val="black">
                    <a:lumMod val="65000"/>
                    <a:lumOff val="35000"/>
                  </a:prstClr>
                </a:solidFill>
                <a:latin typeface="Calibri"/>
              </a:rPr>
              <a:t>hr</a:t>
            </a:r>
            <a:r>
              <a:rPr lang="en-US" sz="2800" i="1" dirty="0">
                <a:solidFill>
                  <a:prstClr val="black">
                    <a:lumMod val="65000"/>
                    <a:lumOff val="35000"/>
                  </a:prstClr>
                </a:solidFill>
                <a:latin typeface="Calibri"/>
              </a:rPr>
              <a:t>&gt;</a:t>
            </a:r>
          </a:p>
          <a:p>
            <a:pPr marL="0" lvl="0" indent="0">
              <a:spcBef>
                <a:spcPct val="20000"/>
              </a:spcBef>
              <a:buClrTx/>
              <a:buNone/>
            </a:pPr>
            <a:r>
              <a:rPr lang="en-US" sz="2800" i="1" dirty="0">
                <a:solidFill>
                  <a:prstClr val="black">
                    <a:lumMod val="65000"/>
                    <a:lumOff val="35000"/>
                  </a:prstClr>
                </a:solidFill>
                <a:latin typeface="Calibri"/>
              </a:rPr>
              <a:t>&lt;p&gt;This is a paragraph.&lt;/p</a:t>
            </a:r>
            <a:r>
              <a:rPr lang="en-US" sz="2800" i="1" dirty="0" smtClean="0">
                <a:solidFill>
                  <a:prstClr val="black">
                    <a:lumMod val="65000"/>
                    <a:lumOff val="35000"/>
                  </a:prstClr>
                </a:solidFill>
                <a:latin typeface="Calibri"/>
              </a:rPr>
              <a:t>&gt;</a:t>
            </a:r>
            <a:endParaRPr lang="en-US" sz="2800" i="1" dirty="0">
              <a:solidFill>
                <a:prstClr val="black">
                  <a:lumMod val="65000"/>
                  <a:lumOff val="35000"/>
                </a:prstClr>
              </a:solidFill>
              <a:latin typeface="Calibri"/>
            </a:endParaRPr>
          </a:p>
          <a:p>
            <a:pPr marL="0" lvl="0" indent="0">
              <a:spcBef>
                <a:spcPct val="20000"/>
              </a:spcBef>
              <a:buClrTx/>
              <a:buNone/>
            </a:pPr>
            <a:r>
              <a:rPr lang="en-US" sz="2800" b="1" u="sng" dirty="0">
                <a:solidFill>
                  <a:prstClr val="black"/>
                </a:solidFill>
                <a:latin typeface="Calibri"/>
              </a:rPr>
              <a:t>HTML Tag Reference (P. 9)</a:t>
            </a:r>
          </a:p>
          <a:p>
            <a:pPr marL="0" lvl="0" indent="0">
              <a:spcBef>
                <a:spcPct val="20000"/>
              </a:spcBef>
              <a:buClrTx/>
              <a:buNone/>
            </a:pPr>
            <a:endParaRPr lang="en-US" sz="2800"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Headings (Con.)</a:t>
            </a:r>
            <a:endParaRPr lang="en-US" dirty="0">
              <a:solidFill>
                <a:srgbClr val="FF0000"/>
              </a:solidFill>
            </a:endParaRPr>
          </a:p>
        </p:txBody>
      </p:sp>
    </p:spTree>
    <p:extLst>
      <p:ext uri="{BB962C8B-B14F-4D97-AF65-F5344CB8AC3E}">
        <p14:creationId xmlns:p14="http://schemas.microsoft.com/office/powerpoint/2010/main" val="1419638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35359"/>
            <a:ext cx="11020926" cy="4760858"/>
          </a:xfrm>
        </p:spPr>
        <p:txBody>
          <a:bodyPr>
            <a:noAutofit/>
          </a:bodyPr>
          <a:lstStyle/>
          <a:p>
            <a:pPr marL="342900" lvl="0" indent="-342900">
              <a:spcBef>
                <a:spcPct val="20000"/>
              </a:spcBef>
              <a:buClrTx/>
            </a:pPr>
            <a:r>
              <a:rPr lang="en-US" sz="1800" dirty="0">
                <a:solidFill>
                  <a:prstClr val="black"/>
                </a:solidFill>
                <a:latin typeface="Calibri"/>
              </a:rPr>
              <a:t>HTML documents are divided into paragraphs.</a:t>
            </a:r>
          </a:p>
          <a:p>
            <a:pPr marL="0" lvl="0" indent="0">
              <a:spcBef>
                <a:spcPct val="20000"/>
              </a:spcBef>
              <a:buClrTx/>
              <a:buNone/>
            </a:pPr>
            <a:r>
              <a:rPr lang="en-US" sz="2000" b="1" u="sng" dirty="0">
                <a:solidFill>
                  <a:prstClr val="black"/>
                </a:solidFill>
                <a:latin typeface="Calibri"/>
              </a:rPr>
              <a:t>HTML Paragraphs</a:t>
            </a:r>
            <a:endParaRPr lang="en-US" sz="2000" dirty="0">
              <a:solidFill>
                <a:prstClr val="black"/>
              </a:solidFill>
              <a:latin typeface="Calibri"/>
            </a:endParaRPr>
          </a:p>
          <a:p>
            <a:pPr marL="342900" lvl="0" indent="-342900">
              <a:spcBef>
                <a:spcPct val="20000"/>
              </a:spcBef>
              <a:buClrTx/>
            </a:pPr>
            <a:r>
              <a:rPr lang="en-US" sz="1800" dirty="0">
                <a:solidFill>
                  <a:prstClr val="black"/>
                </a:solidFill>
                <a:latin typeface="Calibri"/>
              </a:rPr>
              <a:t>Paragraphs are defined with the &lt;p&gt; tag.</a:t>
            </a:r>
          </a:p>
          <a:p>
            <a:pPr marL="0" lvl="0" indent="0">
              <a:spcBef>
                <a:spcPct val="20000"/>
              </a:spcBef>
              <a:buClrTx/>
              <a:buNone/>
            </a:pPr>
            <a:r>
              <a:rPr lang="en-US" sz="1800" i="1" dirty="0">
                <a:solidFill>
                  <a:prstClr val="black">
                    <a:lumMod val="65000"/>
                    <a:lumOff val="35000"/>
                  </a:prstClr>
                </a:solidFill>
                <a:latin typeface="Calibri"/>
                <a:hlinkClick r:id="rId3" action="ppaction://hlinkfile"/>
              </a:rPr>
              <a:t>Example</a:t>
            </a:r>
            <a:endParaRPr lang="en-US" sz="1800" i="1" dirty="0">
              <a:solidFill>
                <a:prstClr val="black">
                  <a:lumMod val="65000"/>
                  <a:lumOff val="35000"/>
                </a:prstClr>
              </a:solidFill>
              <a:latin typeface="Calibri"/>
            </a:endParaRPr>
          </a:p>
          <a:p>
            <a:pPr marL="0" lvl="0" indent="0">
              <a:spcBef>
                <a:spcPct val="20000"/>
              </a:spcBef>
              <a:buClrTx/>
              <a:buNone/>
            </a:pPr>
            <a:r>
              <a:rPr lang="en-US" sz="2000" i="1" dirty="0">
                <a:solidFill>
                  <a:prstClr val="black">
                    <a:lumMod val="65000"/>
                    <a:lumOff val="35000"/>
                  </a:prstClr>
                </a:solidFill>
                <a:latin typeface="Calibri"/>
              </a:rPr>
              <a:t>&lt;p&gt;This is a paragraph.&lt;/p&gt;</a:t>
            </a:r>
          </a:p>
          <a:p>
            <a:pPr marL="0" lvl="0" indent="0">
              <a:spcBef>
                <a:spcPct val="20000"/>
              </a:spcBef>
              <a:buClrTx/>
              <a:buNone/>
            </a:pPr>
            <a:r>
              <a:rPr lang="en-US" sz="2000" i="1" dirty="0">
                <a:solidFill>
                  <a:prstClr val="black">
                    <a:lumMod val="65000"/>
                    <a:lumOff val="35000"/>
                  </a:prstClr>
                </a:solidFill>
                <a:latin typeface="Calibri"/>
              </a:rPr>
              <a:t>&lt;p&gt;This is another paragraph.&lt;/p&gt;</a:t>
            </a:r>
          </a:p>
          <a:p>
            <a:pPr marL="0" lvl="0" indent="0">
              <a:spcBef>
                <a:spcPct val="20000"/>
              </a:spcBef>
              <a:buClrTx/>
              <a:buNone/>
            </a:pPr>
            <a:r>
              <a:rPr lang="en-US" sz="1800" b="1" dirty="0">
                <a:solidFill>
                  <a:prstClr val="black"/>
                </a:solidFill>
                <a:latin typeface="Calibri"/>
              </a:rPr>
              <a:t>Note</a:t>
            </a:r>
            <a:r>
              <a:rPr lang="en-US" sz="1800" dirty="0">
                <a:solidFill>
                  <a:prstClr val="black"/>
                </a:solidFill>
                <a:latin typeface="Calibri"/>
              </a:rPr>
              <a:t>: Browsers automatically add an empty line before and after a paragraph</a:t>
            </a:r>
            <a:r>
              <a:rPr lang="en-US" sz="1800" dirty="0" smtClean="0">
                <a:solidFill>
                  <a:prstClr val="black"/>
                </a:solidFill>
                <a:latin typeface="Calibri"/>
              </a:rPr>
              <a:t>.</a:t>
            </a:r>
            <a:endParaRPr lang="en-US" sz="1800" dirty="0">
              <a:solidFill>
                <a:prstClr val="black"/>
              </a:solidFill>
              <a:latin typeface="Calibri"/>
            </a:endParaRPr>
          </a:p>
          <a:p>
            <a:pPr marL="0" lvl="0" indent="0">
              <a:spcBef>
                <a:spcPct val="20000"/>
              </a:spcBef>
              <a:buClrTx/>
              <a:buNone/>
            </a:pPr>
            <a:r>
              <a:rPr lang="en-US" sz="2000" b="1" u="sng" dirty="0">
                <a:solidFill>
                  <a:prstClr val="black"/>
                </a:solidFill>
                <a:latin typeface="Calibri"/>
              </a:rPr>
              <a:t>Don’t Forget the End Tag</a:t>
            </a:r>
            <a:endParaRPr lang="en-US" sz="2000" dirty="0">
              <a:solidFill>
                <a:prstClr val="black"/>
              </a:solidFill>
              <a:latin typeface="Calibri"/>
            </a:endParaRPr>
          </a:p>
          <a:p>
            <a:pPr marL="342900" lvl="0" indent="-342900">
              <a:spcBef>
                <a:spcPct val="20000"/>
              </a:spcBef>
              <a:buClrTx/>
            </a:pPr>
            <a:r>
              <a:rPr lang="en-US" sz="1800" dirty="0">
                <a:solidFill>
                  <a:prstClr val="black"/>
                </a:solidFill>
                <a:latin typeface="Calibri"/>
              </a:rPr>
              <a:t>Most browsers will display HTML correctly even if you forget the end tag:</a:t>
            </a:r>
          </a:p>
          <a:p>
            <a:pPr marL="0" lvl="0" indent="0">
              <a:spcBef>
                <a:spcPct val="20000"/>
              </a:spcBef>
              <a:buClrTx/>
              <a:buNone/>
            </a:pPr>
            <a:r>
              <a:rPr lang="en-US" sz="1800" i="1" dirty="0">
                <a:solidFill>
                  <a:prstClr val="black">
                    <a:lumMod val="65000"/>
                    <a:lumOff val="35000"/>
                  </a:prstClr>
                </a:solidFill>
                <a:latin typeface="Calibri"/>
                <a:hlinkClick r:id="rId4" action="ppaction://hlinkfile"/>
              </a:rPr>
              <a:t>Example</a:t>
            </a:r>
            <a:endParaRPr lang="en-US" sz="1800" i="1" dirty="0">
              <a:solidFill>
                <a:prstClr val="black">
                  <a:lumMod val="65000"/>
                  <a:lumOff val="35000"/>
                </a:prstClr>
              </a:solidFill>
              <a:latin typeface="Calibri"/>
            </a:endParaRPr>
          </a:p>
          <a:p>
            <a:pPr marL="0" lvl="0" indent="0">
              <a:spcBef>
                <a:spcPct val="20000"/>
              </a:spcBef>
              <a:buClrTx/>
              <a:buNone/>
            </a:pPr>
            <a:r>
              <a:rPr lang="en-US" sz="2000" i="1" dirty="0">
                <a:solidFill>
                  <a:prstClr val="black">
                    <a:lumMod val="65000"/>
                    <a:lumOff val="35000"/>
                  </a:prstClr>
                </a:solidFill>
                <a:latin typeface="Calibri"/>
              </a:rPr>
              <a:t>&lt;p&gt;This is a paragraph.</a:t>
            </a:r>
          </a:p>
          <a:p>
            <a:pPr marL="0" lvl="0" indent="0">
              <a:spcBef>
                <a:spcPct val="20000"/>
              </a:spcBef>
              <a:buClrTx/>
              <a:buNone/>
            </a:pPr>
            <a:r>
              <a:rPr lang="en-US" sz="2000" i="1" dirty="0">
                <a:solidFill>
                  <a:prstClr val="black">
                    <a:lumMod val="65000"/>
                    <a:lumOff val="35000"/>
                  </a:prstClr>
                </a:solidFill>
                <a:latin typeface="Calibri"/>
              </a:rPr>
              <a:t>&lt;p&gt;This is another paragraph.</a:t>
            </a:r>
          </a:p>
          <a:p>
            <a:pPr marL="342900" lvl="0" indent="-342900">
              <a:spcBef>
                <a:spcPct val="20000"/>
              </a:spcBef>
              <a:buClrTx/>
            </a:pPr>
            <a:r>
              <a:rPr lang="en-US" sz="1800" dirty="0">
                <a:solidFill>
                  <a:prstClr val="black"/>
                </a:solidFill>
                <a:latin typeface="Calibri"/>
              </a:rPr>
              <a:t>The example above will work in most browsers, but don't rely on it. Forgetting the end tag can produce unexpected results or errors.</a:t>
            </a:r>
          </a:p>
          <a:p>
            <a:pPr marL="0" lvl="0" indent="0">
              <a:spcBef>
                <a:spcPct val="20000"/>
              </a:spcBef>
              <a:buClrTx/>
              <a:buNone/>
            </a:pPr>
            <a:r>
              <a:rPr lang="en-US" sz="1800" b="1" dirty="0">
                <a:solidFill>
                  <a:prstClr val="black"/>
                </a:solidFill>
                <a:latin typeface="Calibri"/>
              </a:rPr>
              <a:t>Note</a:t>
            </a:r>
            <a:r>
              <a:rPr lang="en-US" sz="1800" dirty="0">
                <a:solidFill>
                  <a:prstClr val="black"/>
                </a:solidFill>
                <a:latin typeface="Calibri"/>
              </a:rPr>
              <a:t>: Future version of HTML will not allow you to skip end tags.</a:t>
            </a:r>
          </a:p>
          <a:p>
            <a:pPr marL="0" lvl="0" indent="0">
              <a:spcBef>
                <a:spcPct val="20000"/>
              </a:spcBef>
              <a:buClrTx/>
              <a:buNone/>
            </a:pPr>
            <a:endParaRPr lang="en-US" sz="1800"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Paragraph </a:t>
            </a:r>
            <a:endParaRPr lang="en-US" dirty="0">
              <a:solidFill>
                <a:srgbClr val="FF0000"/>
              </a:solidFill>
            </a:endParaRPr>
          </a:p>
        </p:txBody>
      </p:sp>
    </p:spTree>
    <p:extLst>
      <p:ext uri="{BB962C8B-B14F-4D97-AF65-F5344CB8AC3E}">
        <p14:creationId xmlns:p14="http://schemas.microsoft.com/office/powerpoint/2010/main" val="3745291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fontScale="92500" lnSpcReduction="20000"/>
          </a:bodyPr>
          <a:lstStyle/>
          <a:p>
            <a:pPr marL="0" lvl="0" indent="0">
              <a:spcBef>
                <a:spcPct val="20000"/>
              </a:spcBef>
              <a:buClrTx/>
              <a:buNone/>
            </a:pPr>
            <a:r>
              <a:rPr lang="en-US" b="1" u="sng" dirty="0">
                <a:solidFill>
                  <a:prstClr val="black"/>
                </a:solidFill>
                <a:latin typeface="Calibri"/>
              </a:rPr>
              <a:t>HTML Line Breaks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Use the &lt;</a:t>
            </a:r>
            <a:r>
              <a:rPr lang="en-US" dirty="0" err="1">
                <a:solidFill>
                  <a:prstClr val="black"/>
                </a:solidFill>
                <a:latin typeface="Calibri"/>
              </a:rPr>
              <a:t>br</a:t>
            </a:r>
            <a:r>
              <a:rPr lang="en-US" dirty="0">
                <a:solidFill>
                  <a:prstClr val="black"/>
                </a:solidFill>
                <a:latin typeface="Calibri"/>
              </a:rPr>
              <a:t>&gt; tag if you want a line break (a new line) without starting a new paragraph:</a:t>
            </a:r>
          </a:p>
          <a:p>
            <a:pPr marL="0" lvl="0" indent="0">
              <a:spcBef>
                <a:spcPct val="20000"/>
              </a:spcBef>
              <a:buClrTx/>
              <a:buNone/>
            </a:pPr>
            <a:r>
              <a:rPr lang="en-US" dirty="0">
                <a:solidFill>
                  <a:prstClr val="black"/>
                </a:solidFill>
                <a:latin typeface="Calibri"/>
                <a:hlinkClick r:id="rId3" action="ppaction://hlinkfile"/>
              </a:rPr>
              <a:t>Example</a:t>
            </a:r>
            <a:endParaRPr lang="en-US" dirty="0">
              <a:solidFill>
                <a:prstClr val="black"/>
              </a:solidFill>
              <a:latin typeface="Calibri"/>
            </a:endParaRPr>
          </a:p>
          <a:p>
            <a:pPr marL="0" lvl="0" indent="0">
              <a:spcBef>
                <a:spcPct val="20000"/>
              </a:spcBef>
              <a:buClrTx/>
              <a:buNone/>
            </a:pPr>
            <a:r>
              <a:rPr lang="en-US" sz="2600" i="1" dirty="0">
                <a:solidFill>
                  <a:prstClr val="black">
                    <a:lumMod val="65000"/>
                    <a:lumOff val="35000"/>
                  </a:prstClr>
                </a:solidFill>
                <a:latin typeface="Calibri"/>
              </a:rPr>
              <a:t>&lt;p&gt;This is&lt;</a:t>
            </a:r>
            <a:r>
              <a:rPr lang="en-US" sz="2600" i="1" dirty="0" err="1">
                <a:solidFill>
                  <a:prstClr val="black">
                    <a:lumMod val="65000"/>
                    <a:lumOff val="35000"/>
                  </a:prstClr>
                </a:solidFill>
                <a:latin typeface="Calibri"/>
              </a:rPr>
              <a:t>br</a:t>
            </a:r>
            <a:r>
              <a:rPr lang="en-US" sz="2600" i="1" dirty="0">
                <a:solidFill>
                  <a:prstClr val="black">
                    <a:lumMod val="65000"/>
                    <a:lumOff val="35000"/>
                  </a:prstClr>
                </a:solidFill>
                <a:latin typeface="Calibri"/>
              </a:rPr>
              <a:t>&gt;a </a:t>
            </a:r>
            <a:r>
              <a:rPr lang="en-US" sz="2600" i="1" dirty="0" err="1">
                <a:solidFill>
                  <a:prstClr val="black">
                    <a:lumMod val="65000"/>
                    <a:lumOff val="35000"/>
                  </a:prstClr>
                </a:solidFill>
                <a:latin typeface="Calibri"/>
              </a:rPr>
              <a:t>para</a:t>
            </a:r>
            <a:r>
              <a:rPr lang="en-US" sz="2600" i="1" dirty="0">
                <a:solidFill>
                  <a:prstClr val="black">
                    <a:lumMod val="65000"/>
                    <a:lumOff val="35000"/>
                  </a:prstClr>
                </a:solidFill>
                <a:latin typeface="Calibri"/>
              </a:rPr>
              <a:t>&lt;</a:t>
            </a:r>
            <a:r>
              <a:rPr lang="en-US" sz="2600" i="1" dirty="0" err="1">
                <a:solidFill>
                  <a:prstClr val="black">
                    <a:lumMod val="65000"/>
                    <a:lumOff val="35000"/>
                  </a:prstClr>
                </a:solidFill>
                <a:latin typeface="Calibri"/>
              </a:rPr>
              <a:t>br</a:t>
            </a:r>
            <a:r>
              <a:rPr lang="en-US" sz="2600" i="1" dirty="0">
                <a:solidFill>
                  <a:prstClr val="black">
                    <a:lumMod val="65000"/>
                    <a:lumOff val="35000"/>
                  </a:prstClr>
                </a:solidFill>
                <a:latin typeface="Calibri"/>
              </a:rPr>
              <a:t>&gt;graph with line breaks&lt;/p&gt;</a:t>
            </a:r>
          </a:p>
          <a:p>
            <a:pPr marL="342900" lvl="0" indent="-342900">
              <a:spcBef>
                <a:spcPct val="20000"/>
              </a:spcBef>
              <a:buClrTx/>
            </a:pPr>
            <a:r>
              <a:rPr lang="en-US" dirty="0">
                <a:solidFill>
                  <a:prstClr val="black"/>
                </a:solidFill>
                <a:latin typeface="Calibri"/>
              </a:rPr>
              <a:t>The &lt;</a:t>
            </a:r>
            <a:r>
              <a:rPr lang="en-US" dirty="0" err="1">
                <a:solidFill>
                  <a:prstClr val="black"/>
                </a:solidFill>
                <a:latin typeface="Calibri"/>
              </a:rPr>
              <a:t>br</a:t>
            </a:r>
            <a:r>
              <a:rPr lang="en-US" dirty="0">
                <a:solidFill>
                  <a:prstClr val="black"/>
                </a:solidFill>
                <a:latin typeface="Calibri"/>
              </a:rPr>
              <a:t>&gt; element is an empty HTML element. It has no end tag.</a:t>
            </a:r>
          </a:p>
          <a:p>
            <a:pPr marL="0" lvl="0" indent="0">
              <a:spcBef>
                <a:spcPct val="20000"/>
              </a:spcBef>
              <a:buClrTx/>
              <a:buNone/>
            </a:pPr>
            <a:r>
              <a:rPr lang="en-US" dirty="0">
                <a:solidFill>
                  <a:prstClr val="black"/>
                </a:solidFill>
                <a:latin typeface="Calibri"/>
              </a:rPr>
              <a:t> </a:t>
            </a:r>
          </a:p>
          <a:p>
            <a:pPr marL="0" lvl="0" indent="0">
              <a:spcBef>
                <a:spcPct val="20000"/>
              </a:spcBef>
              <a:buClrTx/>
              <a:buNone/>
            </a:pPr>
            <a:r>
              <a:rPr lang="en-US" b="1" u="sng" dirty="0">
                <a:solidFill>
                  <a:prstClr val="black"/>
                </a:solidFill>
                <a:latin typeface="Calibri"/>
              </a:rPr>
              <a:t>HTML Output – Useful Tips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You cannot be sure how HTML will be displayed. Large or small screens, and resized windows will create different results. </a:t>
            </a:r>
          </a:p>
          <a:p>
            <a:pPr marL="342900" lvl="0" indent="-342900">
              <a:spcBef>
                <a:spcPct val="20000"/>
              </a:spcBef>
              <a:buClrTx/>
            </a:pPr>
            <a:r>
              <a:rPr lang="en-US" dirty="0">
                <a:solidFill>
                  <a:prstClr val="black"/>
                </a:solidFill>
                <a:latin typeface="Calibri"/>
              </a:rPr>
              <a:t>With HTML, you cannot change the output by adding extra spaces or extra lines in your HTML code.</a:t>
            </a:r>
          </a:p>
          <a:p>
            <a:pPr marL="342900" lvl="0" indent="-342900">
              <a:spcBef>
                <a:spcPct val="20000"/>
              </a:spcBef>
              <a:buClrTx/>
            </a:pPr>
            <a:r>
              <a:rPr lang="en-US" dirty="0">
                <a:solidFill>
                  <a:prstClr val="black"/>
                </a:solidFill>
                <a:latin typeface="Calibri"/>
              </a:rPr>
              <a:t>The browser will remove extra spaces and extra lines when the page is displayed. Any number of lines count as one line, and any number of spaces count as one space.</a:t>
            </a:r>
          </a:p>
          <a:p>
            <a:pPr marL="0" lvl="0" indent="0">
              <a:spcBef>
                <a:spcPct val="20000"/>
              </a:spcBef>
              <a:buClrTx/>
              <a:buNone/>
            </a:pPr>
            <a:r>
              <a:rPr lang="en-US" dirty="0">
                <a:solidFill>
                  <a:srgbClr val="FF0000"/>
                </a:solidFill>
                <a:latin typeface="Calibri"/>
                <a:hlinkClick r:id="rId4" action="ppaction://hlinkfile"/>
              </a:rPr>
              <a:t>Example</a:t>
            </a:r>
            <a:endParaRPr lang="en-US" dirty="0">
              <a:solidFill>
                <a:srgbClr val="FF0000"/>
              </a:solidFill>
              <a:latin typeface="Calibri"/>
            </a:endParaRPr>
          </a:p>
          <a:p>
            <a:pPr marL="0" lvl="0" indent="0">
              <a:spcBef>
                <a:spcPct val="20000"/>
              </a:spcBef>
              <a:buClrTx/>
              <a:buNone/>
            </a:pPr>
            <a:endParaRPr lang="en-US" dirty="0">
              <a:solidFill>
                <a:prstClr val="black"/>
              </a:solidFill>
              <a:latin typeface="Calibri"/>
            </a:endParaRPr>
          </a:p>
          <a:p>
            <a:pPr marL="0" lvl="0" indent="0">
              <a:spcBef>
                <a:spcPct val="20000"/>
              </a:spcBef>
              <a:buClrTx/>
              <a:buNone/>
            </a:pPr>
            <a:r>
              <a:rPr lang="en-US" b="1" u="sng" dirty="0">
                <a:solidFill>
                  <a:prstClr val="black"/>
                </a:solidFill>
                <a:latin typeface="Calibri"/>
              </a:rPr>
              <a:t>HTML Tag Reference (P. 10)</a:t>
            </a:r>
          </a:p>
          <a:p>
            <a:pPr marL="0" lvl="0" indent="0">
              <a:spcBef>
                <a:spcPct val="20000"/>
              </a:spcBef>
              <a:buClrTx/>
              <a:buNone/>
            </a:pPr>
            <a:endParaRPr lang="en-US"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Paragraph (Con)</a:t>
            </a:r>
            <a:endParaRPr lang="en-US" dirty="0">
              <a:solidFill>
                <a:srgbClr val="FF0000"/>
              </a:solidFill>
            </a:endParaRPr>
          </a:p>
        </p:txBody>
      </p:sp>
    </p:spTree>
    <p:extLst>
      <p:ext uri="{BB962C8B-B14F-4D97-AF65-F5344CB8AC3E}">
        <p14:creationId xmlns:p14="http://schemas.microsoft.com/office/powerpoint/2010/main" val="1815110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49873"/>
            <a:ext cx="11020926" cy="4760858"/>
          </a:xfrm>
        </p:spPr>
        <p:txBody>
          <a:bodyPr>
            <a:noAutofit/>
          </a:bodyPr>
          <a:lstStyle/>
          <a:p>
            <a:pPr marL="0" lvl="0" indent="0">
              <a:spcBef>
                <a:spcPct val="20000"/>
              </a:spcBef>
              <a:buClrTx/>
              <a:buNone/>
            </a:pPr>
            <a:r>
              <a:rPr lang="en-US" sz="2400" b="1" u="sng" dirty="0">
                <a:solidFill>
                  <a:prstClr val="black"/>
                </a:solidFill>
                <a:latin typeface="Calibri"/>
              </a:rPr>
              <a:t>HTML Formatting Tags</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HTML uses tags like &lt;b&gt; and &lt;i&gt; for formatting output, like </a:t>
            </a:r>
            <a:r>
              <a:rPr lang="en-US" sz="2400" b="1" dirty="0">
                <a:solidFill>
                  <a:prstClr val="black"/>
                </a:solidFill>
                <a:latin typeface="Calibri"/>
              </a:rPr>
              <a:t>bold</a:t>
            </a:r>
            <a:r>
              <a:rPr lang="en-US" sz="2400" dirty="0">
                <a:solidFill>
                  <a:prstClr val="black"/>
                </a:solidFill>
                <a:latin typeface="Calibri"/>
              </a:rPr>
              <a:t> or </a:t>
            </a:r>
            <a:r>
              <a:rPr lang="en-US" sz="2400" i="1" dirty="0">
                <a:solidFill>
                  <a:prstClr val="black"/>
                </a:solidFill>
                <a:latin typeface="Calibri"/>
              </a:rPr>
              <a:t>italic</a:t>
            </a:r>
            <a:r>
              <a:rPr lang="en-US" sz="2400" dirty="0">
                <a:solidFill>
                  <a:prstClr val="black"/>
                </a:solidFill>
                <a:latin typeface="Calibri"/>
              </a:rPr>
              <a:t> text.</a:t>
            </a:r>
          </a:p>
          <a:p>
            <a:pPr marL="342900" lvl="0" indent="-342900">
              <a:spcBef>
                <a:spcPct val="20000"/>
              </a:spcBef>
              <a:buClrTx/>
            </a:pPr>
            <a:r>
              <a:rPr lang="en-US" sz="2400" dirty="0">
                <a:solidFill>
                  <a:prstClr val="black"/>
                </a:solidFill>
                <a:latin typeface="Calibri"/>
              </a:rPr>
              <a:t>These HTML tags are called formatting tags</a:t>
            </a:r>
            <a:r>
              <a:rPr lang="en-US" sz="2400" dirty="0" smtClean="0">
                <a:solidFill>
                  <a:prstClr val="black"/>
                </a:solidFill>
                <a:latin typeface="Calibri"/>
              </a:rPr>
              <a:t>.</a:t>
            </a:r>
          </a:p>
          <a:p>
            <a:pPr marL="0" lvl="0" indent="0">
              <a:spcBef>
                <a:spcPct val="20000"/>
              </a:spcBef>
              <a:buClrTx/>
              <a:buNone/>
            </a:pPr>
            <a:r>
              <a:rPr lang="en-US" sz="2400" b="1" dirty="0" smtClean="0">
                <a:solidFill>
                  <a:prstClr val="black"/>
                </a:solidFill>
                <a:latin typeface="Calibri"/>
              </a:rPr>
              <a:t>Note</a:t>
            </a:r>
            <a:r>
              <a:rPr lang="en-US" sz="2400" b="1" dirty="0">
                <a:solidFill>
                  <a:prstClr val="black"/>
                </a:solidFill>
                <a:latin typeface="Calibri"/>
              </a:rPr>
              <a:t>:</a:t>
            </a:r>
          </a:p>
          <a:p>
            <a:pPr marL="342900" lvl="0" indent="-342900">
              <a:spcBef>
                <a:spcPct val="20000"/>
              </a:spcBef>
              <a:buClrTx/>
            </a:pPr>
            <a:r>
              <a:rPr lang="en-US" sz="2400" dirty="0">
                <a:solidFill>
                  <a:prstClr val="black"/>
                </a:solidFill>
                <a:latin typeface="Calibri"/>
              </a:rPr>
              <a:t>Often &lt;strong&gt; renders as &lt;b&gt;, and &lt;</a:t>
            </a:r>
            <a:r>
              <a:rPr lang="en-US" sz="2400" dirty="0" err="1">
                <a:solidFill>
                  <a:prstClr val="black"/>
                </a:solidFill>
                <a:latin typeface="Calibri"/>
              </a:rPr>
              <a:t>em</a:t>
            </a:r>
            <a:r>
              <a:rPr lang="en-US" sz="2400" dirty="0">
                <a:solidFill>
                  <a:prstClr val="black"/>
                </a:solidFill>
                <a:latin typeface="Calibri"/>
              </a:rPr>
              <a:t>&gt; renders as &lt;i&gt;.</a:t>
            </a:r>
          </a:p>
          <a:p>
            <a:pPr marL="342900" lvl="0" indent="-342900">
              <a:spcBef>
                <a:spcPct val="20000"/>
              </a:spcBef>
              <a:buClrTx/>
            </a:pPr>
            <a:r>
              <a:rPr lang="en-US" sz="2400" dirty="0">
                <a:solidFill>
                  <a:prstClr val="black"/>
                </a:solidFill>
                <a:latin typeface="Calibri"/>
              </a:rPr>
              <a:t>However, there is a difference in the meaning of these tags:</a:t>
            </a:r>
          </a:p>
          <a:p>
            <a:pPr marL="742950" lvl="1" indent="-285750">
              <a:spcBef>
                <a:spcPct val="20000"/>
              </a:spcBef>
              <a:buClrTx/>
              <a:buFont typeface="Arial" pitchFamily="34" charset="0"/>
              <a:buChar char="–"/>
            </a:pPr>
            <a:r>
              <a:rPr lang="en-US" dirty="0">
                <a:solidFill>
                  <a:prstClr val="black"/>
                </a:solidFill>
                <a:latin typeface="Calibri"/>
              </a:rPr>
              <a:t>&lt;b&gt; or &lt;i&gt; defines </a:t>
            </a:r>
            <a:r>
              <a:rPr lang="en-US" b="1" dirty="0">
                <a:solidFill>
                  <a:prstClr val="black"/>
                </a:solidFill>
                <a:latin typeface="Calibri"/>
              </a:rPr>
              <a:t>bold</a:t>
            </a:r>
            <a:r>
              <a:rPr lang="en-US" dirty="0">
                <a:solidFill>
                  <a:prstClr val="black"/>
                </a:solidFill>
                <a:latin typeface="Calibri"/>
              </a:rPr>
              <a:t> or </a:t>
            </a:r>
            <a:r>
              <a:rPr lang="en-US" i="1" dirty="0">
                <a:solidFill>
                  <a:prstClr val="black"/>
                </a:solidFill>
                <a:latin typeface="Calibri"/>
              </a:rPr>
              <a:t>italic</a:t>
            </a:r>
            <a:r>
              <a:rPr lang="en-US" dirty="0">
                <a:solidFill>
                  <a:prstClr val="black"/>
                </a:solidFill>
                <a:latin typeface="Calibri"/>
              </a:rPr>
              <a:t> text only.</a:t>
            </a:r>
          </a:p>
          <a:p>
            <a:pPr marL="742950" lvl="1" indent="-285750">
              <a:spcBef>
                <a:spcPct val="20000"/>
              </a:spcBef>
              <a:buClrTx/>
              <a:buFont typeface="Arial" pitchFamily="34" charset="0"/>
              <a:buChar char="–"/>
            </a:pPr>
            <a:r>
              <a:rPr lang="en-US" dirty="0">
                <a:solidFill>
                  <a:prstClr val="black"/>
                </a:solidFill>
                <a:latin typeface="Calibri"/>
              </a:rPr>
              <a:t>&lt;strong&gt; or &lt;</a:t>
            </a:r>
            <a:r>
              <a:rPr lang="en-US" dirty="0" err="1">
                <a:solidFill>
                  <a:prstClr val="black"/>
                </a:solidFill>
                <a:latin typeface="Calibri"/>
              </a:rPr>
              <a:t>em</a:t>
            </a:r>
            <a:r>
              <a:rPr lang="en-US" dirty="0">
                <a:solidFill>
                  <a:prstClr val="black"/>
                </a:solidFill>
                <a:latin typeface="Calibri"/>
              </a:rPr>
              <a:t>&gt; means that you want the text to be rendered in a way that the user understands as "important".</a:t>
            </a:r>
          </a:p>
          <a:p>
            <a:pPr marL="342900" lvl="0" indent="-342900">
              <a:spcBef>
                <a:spcPct val="20000"/>
              </a:spcBef>
              <a:buClrTx/>
            </a:pPr>
            <a:r>
              <a:rPr lang="en-US" sz="2400" dirty="0">
                <a:solidFill>
                  <a:prstClr val="black"/>
                </a:solidFill>
                <a:latin typeface="Calibri"/>
              </a:rPr>
              <a:t>Today, all major browsers render strong as bold and </a:t>
            </a:r>
            <a:r>
              <a:rPr lang="en-US" sz="2400" dirty="0" err="1">
                <a:solidFill>
                  <a:prstClr val="black"/>
                </a:solidFill>
                <a:latin typeface="Calibri"/>
              </a:rPr>
              <a:t>em</a:t>
            </a:r>
            <a:r>
              <a:rPr lang="en-US" sz="2400" dirty="0">
                <a:solidFill>
                  <a:prstClr val="black"/>
                </a:solidFill>
                <a:latin typeface="Calibri"/>
              </a:rPr>
              <a:t> as italics. However, if a browser one day wants to make a text highlighted with the strong feature, it might be cursive for example and not bold!</a:t>
            </a:r>
          </a:p>
          <a:p>
            <a:pPr marL="0" lvl="0" indent="0">
              <a:spcBef>
                <a:spcPct val="20000"/>
              </a:spcBef>
              <a:buClrTx/>
              <a:buNone/>
            </a:pPr>
            <a:endParaRPr lang="en-US" sz="2400"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Text Formatting</a:t>
            </a:r>
            <a:endParaRPr lang="en-US" dirty="0">
              <a:solidFill>
                <a:srgbClr val="FF0000"/>
              </a:solidFill>
            </a:endParaRPr>
          </a:p>
        </p:txBody>
      </p:sp>
    </p:spTree>
    <p:extLst>
      <p:ext uri="{BB962C8B-B14F-4D97-AF65-F5344CB8AC3E}">
        <p14:creationId xmlns:p14="http://schemas.microsoft.com/office/powerpoint/2010/main" val="3506969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4"/>
            <a:ext cx="11020926" cy="5364585"/>
          </a:xfrm>
        </p:spPr>
        <p:txBody>
          <a:bodyPr>
            <a:normAutofit fontScale="85000" lnSpcReduction="20000"/>
          </a:bodyPr>
          <a:lstStyle/>
          <a:p>
            <a:pPr marL="0" lvl="0" indent="0">
              <a:spcBef>
                <a:spcPct val="20000"/>
              </a:spcBef>
              <a:buClrTx/>
              <a:buNone/>
            </a:pPr>
            <a:r>
              <a:rPr lang="en-US" sz="2100" u="sng" dirty="0">
                <a:solidFill>
                  <a:prstClr val="black"/>
                </a:solidFill>
                <a:latin typeface="Calibri"/>
                <a:hlinkClick r:id="rId3" action="ppaction://hlinkfile"/>
              </a:rPr>
              <a:t>Text formatting</a:t>
            </a:r>
            <a:r>
              <a:rPr lang="en-US" sz="2100" dirty="0">
                <a:solidFill>
                  <a:prstClr val="black"/>
                </a:solidFill>
                <a:latin typeface="Calibri"/>
              </a:rPr>
              <a:t> : How to format text in an HTML document.</a:t>
            </a:r>
          </a:p>
          <a:p>
            <a:pPr marL="0" lvl="0" indent="0">
              <a:spcBef>
                <a:spcPct val="20000"/>
              </a:spcBef>
              <a:buClrTx/>
              <a:buNone/>
            </a:pPr>
            <a:endParaRPr lang="en-US" sz="2100" dirty="0">
              <a:solidFill>
                <a:prstClr val="black"/>
              </a:solidFill>
              <a:latin typeface="Calibri"/>
            </a:endParaRPr>
          </a:p>
          <a:p>
            <a:pPr marL="0" lvl="0" indent="0">
              <a:spcBef>
                <a:spcPct val="20000"/>
              </a:spcBef>
              <a:buClrTx/>
              <a:buNone/>
            </a:pPr>
            <a:r>
              <a:rPr lang="en-US" sz="2100" u="sng" dirty="0">
                <a:solidFill>
                  <a:prstClr val="black"/>
                </a:solidFill>
                <a:latin typeface="Calibri"/>
                <a:hlinkClick r:id="rId4" action="ppaction://hlinkfile"/>
              </a:rPr>
              <a:t>Preformatted text</a:t>
            </a:r>
            <a:r>
              <a:rPr lang="en-US" sz="2100" dirty="0">
                <a:solidFill>
                  <a:prstClr val="black"/>
                </a:solidFill>
                <a:latin typeface="Calibri"/>
              </a:rPr>
              <a:t> : How to format text in an HTML document.</a:t>
            </a:r>
          </a:p>
          <a:p>
            <a:pPr marL="0" lvl="0" indent="0">
              <a:spcBef>
                <a:spcPct val="20000"/>
              </a:spcBef>
              <a:buClrTx/>
              <a:buNone/>
            </a:pPr>
            <a:endParaRPr lang="en-US" sz="2100" u="sng" dirty="0">
              <a:solidFill>
                <a:prstClr val="black"/>
              </a:solidFill>
              <a:latin typeface="Calibri"/>
            </a:endParaRPr>
          </a:p>
          <a:p>
            <a:pPr marL="0" lvl="0" indent="0">
              <a:spcBef>
                <a:spcPct val="20000"/>
              </a:spcBef>
              <a:buClrTx/>
              <a:buNone/>
            </a:pPr>
            <a:r>
              <a:rPr lang="en-US" sz="2100" u="sng" dirty="0">
                <a:solidFill>
                  <a:prstClr val="black"/>
                </a:solidFill>
                <a:latin typeface="Calibri"/>
                <a:hlinkClick r:id="rId5" action="ppaction://hlinkfile"/>
              </a:rPr>
              <a:t>“Computer output” tags</a:t>
            </a:r>
            <a:r>
              <a:rPr lang="en-US" sz="2100" dirty="0">
                <a:solidFill>
                  <a:prstClr val="black"/>
                </a:solidFill>
                <a:latin typeface="Calibri"/>
              </a:rPr>
              <a:t> : How different “computer output” tags will be displayed</a:t>
            </a:r>
          </a:p>
          <a:p>
            <a:pPr marL="0" lvl="0" indent="0">
              <a:spcBef>
                <a:spcPct val="20000"/>
              </a:spcBef>
              <a:buClrTx/>
              <a:buNone/>
            </a:pPr>
            <a:endParaRPr lang="en-US" sz="2100" u="sng" dirty="0">
              <a:solidFill>
                <a:prstClr val="black"/>
              </a:solidFill>
              <a:latin typeface="Calibri"/>
            </a:endParaRPr>
          </a:p>
          <a:p>
            <a:pPr marL="0" lvl="0" indent="0">
              <a:spcBef>
                <a:spcPct val="20000"/>
              </a:spcBef>
              <a:buClrTx/>
              <a:buNone/>
            </a:pPr>
            <a:r>
              <a:rPr lang="en-US" sz="2100" u="sng" dirty="0">
                <a:solidFill>
                  <a:prstClr val="black"/>
                </a:solidFill>
                <a:latin typeface="Calibri"/>
                <a:hlinkClick r:id="rId6" action="ppaction://hlinkfile"/>
              </a:rPr>
              <a:t>Address</a:t>
            </a:r>
            <a:r>
              <a:rPr lang="en-US" sz="2100" dirty="0">
                <a:solidFill>
                  <a:prstClr val="black"/>
                </a:solidFill>
                <a:latin typeface="Calibri"/>
              </a:rPr>
              <a:t> : How to define contact information for the author/owner of an HTML document.</a:t>
            </a:r>
          </a:p>
          <a:p>
            <a:pPr marL="0" lvl="0" indent="0">
              <a:spcBef>
                <a:spcPct val="20000"/>
              </a:spcBef>
              <a:buClrTx/>
              <a:buNone/>
            </a:pPr>
            <a:endParaRPr lang="en-US" sz="2100" u="sng" dirty="0">
              <a:solidFill>
                <a:prstClr val="black"/>
              </a:solidFill>
              <a:latin typeface="Calibri"/>
            </a:endParaRPr>
          </a:p>
          <a:p>
            <a:pPr marL="0" lvl="0" indent="0">
              <a:spcBef>
                <a:spcPct val="20000"/>
              </a:spcBef>
              <a:buClrTx/>
              <a:buNone/>
            </a:pPr>
            <a:r>
              <a:rPr lang="en-US" sz="2100" u="sng" dirty="0">
                <a:solidFill>
                  <a:prstClr val="black"/>
                </a:solidFill>
                <a:latin typeface="Calibri"/>
                <a:hlinkClick r:id="rId7" action="ppaction://hlinkfile"/>
              </a:rPr>
              <a:t>Abbreviations and acronyms</a:t>
            </a:r>
            <a:r>
              <a:rPr lang="en-US" sz="2100" dirty="0">
                <a:solidFill>
                  <a:prstClr val="black"/>
                </a:solidFill>
                <a:latin typeface="Calibri"/>
              </a:rPr>
              <a:t> : How to handle abbreviations and acronyms.</a:t>
            </a:r>
          </a:p>
          <a:p>
            <a:pPr marL="0" lvl="0" indent="0">
              <a:spcBef>
                <a:spcPct val="20000"/>
              </a:spcBef>
              <a:buClrTx/>
              <a:buNone/>
            </a:pPr>
            <a:endParaRPr lang="en-US" sz="2100" u="sng" dirty="0">
              <a:solidFill>
                <a:prstClr val="black"/>
              </a:solidFill>
              <a:latin typeface="Calibri"/>
            </a:endParaRPr>
          </a:p>
          <a:p>
            <a:pPr marL="0" lvl="0" indent="0">
              <a:spcBef>
                <a:spcPct val="20000"/>
              </a:spcBef>
              <a:buClrTx/>
              <a:buNone/>
            </a:pPr>
            <a:r>
              <a:rPr lang="en-US" sz="2100" u="sng" dirty="0">
                <a:solidFill>
                  <a:prstClr val="black"/>
                </a:solidFill>
                <a:latin typeface="Calibri"/>
                <a:hlinkClick r:id="rId8" action="ppaction://hlinkfile"/>
              </a:rPr>
              <a:t>Text direction</a:t>
            </a:r>
            <a:r>
              <a:rPr lang="en-US" sz="2100" dirty="0">
                <a:solidFill>
                  <a:prstClr val="black"/>
                </a:solidFill>
                <a:latin typeface="Calibri"/>
              </a:rPr>
              <a:t> : How to change the text direction.</a:t>
            </a:r>
          </a:p>
          <a:p>
            <a:pPr marL="0" lvl="0" indent="0">
              <a:spcBef>
                <a:spcPct val="20000"/>
              </a:spcBef>
              <a:buClrTx/>
              <a:buNone/>
            </a:pPr>
            <a:endParaRPr lang="en-US" sz="2100" u="sng" dirty="0">
              <a:solidFill>
                <a:prstClr val="black"/>
              </a:solidFill>
              <a:latin typeface="Calibri"/>
            </a:endParaRPr>
          </a:p>
          <a:p>
            <a:pPr marL="0" lvl="0" indent="0">
              <a:spcBef>
                <a:spcPct val="20000"/>
              </a:spcBef>
              <a:buClrTx/>
              <a:buNone/>
            </a:pPr>
            <a:r>
              <a:rPr lang="en-US" sz="2100" u="sng" dirty="0">
                <a:solidFill>
                  <a:prstClr val="black"/>
                </a:solidFill>
                <a:latin typeface="Calibri"/>
                <a:hlinkClick r:id="rId9" action="ppaction://hlinkfile"/>
              </a:rPr>
              <a:t>Quotations</a:t>
            </a:r>
            <a:r>
              <a:rPr lang="en-US" sz="2100" dirty="0">
                <a:solidFill>
                  <a:prstClr val="black"/>
                </a:solidFill>
                <a:latin typeface="Calibri"/>
              </a:rPr>
              <a:t> : How to handle long and short quotation.</a:t>
            </a:r>
          </a:p>
          <a:p>
            <a:pPr marL="0" lvl="0" indent="0">
              <a:spcBef>
                <a:spcPct val="20000"/>
              </a:spcBef>
              <a:buClrTx/>
              <a:buNone/>
            </a:pPr>
            <a:endParaRPr lang="en-US" sz="2100" u="sng" dirty="0">
              <a:solidFill>
                <a:prstClr val="black"/>
              </a:solidFill>
              <a:latin typeface="Calibri"/>
            </a:endParaRPr>
          </a:p>
          <a:p>
            <a:pPr marL="0" lvl="0" indent="0">
              <a:spcBef>
                <a:spcPct val="20000"/>
              </a:spcBef>
              <a:buClrTx/>
              <a:buNone/>
            </a:pPr>
            <a:r>
              <a:rPr lang="en-US" sz="2100" u="sng" dirty="0">
                <a:solidFill>
                  <a:prstClr val="black"/>
                </a:solidFill>
                <a:latin typeface="Calibri"/>
                <a:hlinkClick r:id="rId10" action="ppaction://hlinkfile"/>
              </a:rPr>
              <a:t>Deleted and inserted text</a:t>
            </a:r>
            <a:r>
              <a:rPr lang="en-US" sz="2100" dirty="0">
                <a:solidFill>
                  <a:prstClr val="black"/>
                </a:solidFill>
                <a:latin typeface="Calibri"/>
              </a:rPr>
              <a:t> : How to </a:t>
            </a:r>
            <a:r>
              <a:rPr lang="en-US" sz="2100" dirty="0" smtClean="0">
                <a:solidFill>
                  <a:prstClr val="black"/>
                </a:solidFill>
                <a:latin typeface="Calibri"/>
              </a:rPr>
              <a:t>delete </a:t>
            </a:r>
            <a:r>
              <a:rPr lang="en-US" sz="2100" dirty="0">
                <a:solidFill>
                  <a:prstClr val="black"/>
                </a:solidFill>
                <a:latin typeface="Calibri"/>
              </a:rPr>
              <a:t>and </a:t>
            </a:r>
            <a:r>
              <a:rPr lang="en-US" sz="2100" dirty="0" smtClean="0">
                <a:solidFill>
                  <a:prstClr val="black"/>
                </a:solidFill>
                <a:latin typeface="Calibri"/>
              </a:rPr>
              <a:t>insert </a:t>
            </a:r>
            <a:r>
              <a:rPr lang="en-US" sz="2100" dirty="0">
                <a:solidFill>
                  <a:prstClr val="black"/>
                </a:solidFill>
                <a:latin typeface="Calibri"/>
              </a:rPr>
              <a:t>text.</a:t>
            </a:r>
          </a:p>
          <a:p>
            <a:pPr marL="0" lvl="0" indent="0">
              <a:spcBef>
                <a:spcPct val="20000"/>
              </a:spcBef>
              <a:buClrTx/>
              <a:buNone/>
            </a:pPr>
            <a:endParaRPr lang="en-US" sz="2100" u="sng" dirty="0">
              <a:solidFill>
                <a:prstClr val="black"/>
              </a:solidFill>
              <a:latin typeface="Calibri"/>
            </a:endParaRPr>
          </a:p>
          <a:p>
            <a:pPr marL="0" lvl="0" indent="0">
              <a:spcBef>
                <a:spcPct val="20000"/>
              </a:spcBef>
              <a:buClrTx/>
              <a:buNone/>
            </a:pPr>
            <a:r>
              <a:rPr lang="en-US" sz="2100" u="sng" dirty="0">
                <a:solidFill>
                  <a:prstClr val="black"/>
                </a:solidFill>
                <a:latin typeface="Calibri"/>
                <a:hlinkClick r:id="rId11" action="ppaction://hlinkfile"/>
              </a:rPr>
              <a:t>Marked/Highlighted text</a:t>
            </a:r>
            <a:r>
              <a:rPr lang="en-US" sz="2100" dirty="0">
                <a:solidFill>
                  <a:prstClr val="black"/>
                </a:solidFill>
                <a:latin typeface="Calibri"/>
              </a:rPr>
              <a:t> : How to mark/highlight text.</a:t>
            </a:r>
          </a:p>
          <a:p>
            <a:pPr marL="0" lvl="0" indent="0">
              <a:spcBef>
                <a:spcPct val="20000"/>
              </a:spcBef>
              <a:buClrTx/>
              <a:buNone/>
            </a:pPr>
            <a:endParaRPr lang="en-US" sz="2100" dirty="0">
              <a:solidFill>
                <a:prstClr val="black"/>
              </a:solidFill>
              <a:latin typeface="Calibri"/>
            </a:endParaRPr>
          </a:p>
          <a:p>
            <a:pPr marL="0" lvl="0" indent="0">
              <a:spcBef>
                <a:spcPct val="20000"/>
              </a:spcBef>
              <a:buClrTx/>
              <a:buNone/>
            </a:pPr>
            <a:r>
              <a:rPr lang="en-US" sz="2100" b="1" u="sng" dirty="0">
                <a:solidFill>
                  <a:prstClr val="black"/>
                </a:solidFill>
                <a:latin typeface="Calibri"/>
              </a:rPr>
              <a:t>HTML Tag Reference (P. 15 &amp; 16)</a:t>
            </a:r>
          </a:p>
          <a:p>
            <a:pPr marL="0" lvl="0" indent="0">
              <a:spcBef>
                <a:spcPct val="20000"/>
              </a:spcBef>
              <a:buClrTx/>
              <a:buNone/>
            </a:pPr>
            <a:endParaRPr lang="en-US"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Text Formatting(Con)</a:t>
            </a:r>
            <a:endParaRPr lang="en-US" dirty="0">
              <a:solidFill>
                <a:srgbClr val="FF0000"/>
              </a:solidFill>
            </a:endParaRPr>
          </a:p>
        </p:txBody>
      </p:sp>
    </p:spTree>
    <p:extLst>
      <p:ext uri="{BB962C8B-B14F-4D97-AF65-F5344CB8AC3E}">
        <p14:creationId xmlns:p14="http://schemas.microsoft.com/office/powerpoint/2010/main" val="23227821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98235348"/>
              </p:ext>
            </p:extLst>
          </p:nvPr>
        </p:nvGraphicFramePr>
        <p:xfrm>
          <a:off x="602114" y="1654623"/>
          <a:ext cx="9151486" cy="5029200"/>
        </p:xfrm>
        <a:graphic>
          <a:graphicData uri="http://schemas.openxmlformats.org/drawingml/2006/table">
            <a:tbl>
              <a:tblPr>
                <a:tableStyleId>{BC89EF96-8CEA-46FF-86C4-4CE0E7609802}</a:tableStyleId>
              </a:tblPr>
              <a:tblGrid>
                <a:gridCol w="1966915"/>
                <a:gridCol w="7184571"/>
              </a:tblGrid>
              <a:tr h="441043">
                <a:tc>
                  <a:txBody>
                    <a:bodyPr/>
                    <a:lstStyle/>
                    <a:p>
                      <a:pPr algn="l" fontAlgn="t"/>
                      <a:r>
                        <a:rPr lang="en-US" sz="2000" dirty="0">
                          <a:effectLst/>
                        </a:rPr>
                        <a:t>Tag</a:t>
                      </a:r>
                    </a:p>
                  </a:txBody>
                  <a:tcPr marL="76200" marR="76200" marT="76200" marB="76200"/>
                </a:tc>
                <a:tc>
                  <a:txBody>
                    <a:bodyPr/>
                    <a:lstStyle/>
                    <a:p>
                      <a:pPr algn="l" fontAlgn="t"/>
                      <a:r>
                        <a:rPr lang="en-US" sz="2000">
                          <a:effectLst/>
                        </a:rPr>
                        <a:t>Description</a:t>
                      </a:r>
                    </a:p>
                  </a:txBody>
                  <a:tcPr marL="76200" marR="76200" marT="76200" marB="76200"/>
                </a:tc>
              </a:tr>
              <a:tr h="441043">
                <a:tc>
                  <a:txBody>
                    <a:bodyPr/>
                    <a:lstStyle/>
                    <a:p>
                      <a:pPr algn="l" fontAlgn="t"/>
                      <a:r>
                        <a:rPr lang="en-US" sz="2000" b="1">
                          <a:effectLst/>
                          <a:hlinkClick r:id="rId2"/>
                        </a:rPr>
                        <a:t>&lt;b&gt;</a:t>
                      </a:r>
                      <a:endParaRPr lang="en-US" sz="2000" b="1">
                        <a:effectLst/>
                      </a:endParaRPr>
                    </a:p>
                  </a:txBody>
                  <a:tcPr marL="76200" marR="76200" marT="76200" marB="76200"/>
                </a:tc>
                <a:tc>
                  <a:txBody>
                    <a:bodyPr/>
                    <a:lstStyle/>
                    <a:p>
                      <a:pPr algn="l" fontAlgn="t"/>
                      <a:r>
                        <a:rPr lang="en-US" sz="2000">
                          <a:effectLst/>
                        </a:rPr>
                        <a:t>Defines bold text</a:t>
                      </a:r>
                    </a:p>
                  </a:txBody>
                  <a:tcPr marL="76200" marR="76200" marT="76200" marB="76200"/>
                </a:tc>
              </a:tr>
              <a:tr h="441043">
                <a:tc>
                  <a:txBody>
                    <a:bodyPr/>
                    <a:lstStyle/>
                    <a:p>
                      <a:pPr algn="l" fontAlgn="t"/>
                      <a:r>
                        <a:rPr lang="en-US" sz="2000" b="1">
                          <a:effectLst/>
                          <a:hlinkClick r:id="rId3"/>
                        </a:rPr>
                        <a:t>&lt;em&gt;</a:t>
                      </a:r>
                      <a:endParaRPr lang="en-US" sz="2000" b="1">
                        <a:effectLst/>
                      </a:endParaRPr>
                    </a:p>
                  </a:txBody>
                  <a:tcPr marL="76200" marR="76200" marT="76200" marB="76200"/>
                </a:tc>
                <a:tc>
                  <a:txBody>
                    <a:bodyPr/>
                    <a:lstStyle/>
                    <a:p>
                      <a:pPr algn="l" fontAlgn="t"/>
                      <a:r>
                        <a:rPr lang="en-US" sz="2000">
                          <a:effectLst/>
                        </a:rPr>
                        <a:t>Defines emphasized text </a:t>
                      </a:r>
                    </a:p>
                  </a:txBody>
                  <a:tcPr marL="76200" marR="76200" marT="76200" marB="76200"/>
                </a:tc>
              </a:tr>
              <a:tr h="441043">
                <a:tc>
                  <a:txBody>
                    <a:bodyPr/>
                    <a:lstStyle/>
                    <a:p>
                      <a:pPr algn="l" fontAlgn="t"/>
                      <a:r>
                        <a:rPr lang="en-US" sz="2000" b="1">
                          <a:effectLst/>
                          <a:hlinkClick r:id="rId4"/>
                        </a:rPr>
                        <a:t>&lt;i&gt;</a:t>
                      </a:r>
                      <a:endParaRPr lang="en-US" sz="2000" b="1">
                        <a:effectLst/>
                      </a:endParaRPr>
                    </a:p>
                  </a:txBody>
                  <a:tcPr marL="76200" marR="76200" marT="76200" marB="76200"/>
                </a:tc>
                <a:tc>
                  <a:txBody>
                    <a:bodyPr/>
                    <a:lstStyle/>
                    <a:p>
                      <a:pPr algn="l" fontAlgn="t"/>
                      <a:r>
                        <a:rPr lang="en-US" sz="2000">
                          <a:effectLst/>
                        </a:rPr>
                        <a:t>Defines italic text</a:t>
                      </a:r>
                    </a:p>
                  </a:txBody>
                  <a:tcPr marL="76200" marR="76200" marT="76200" marB="76200"/>
                </a:tc>
              </a:tr>
              <a:tr h="441043">
                <a:tc>
                  <a:txBody>
                    <a:bodyPr/>
                    <a:lstStyle/>
                    <a:p>
                      <a:pPr algn="l" fontAlgn="t"/>
                      <a:r>
                        <a:rPr lang="en-US" sz="2000" b="1">
                          <a:effectLst/>
                          <a:hlinkClick r:id="rId5"/>
                        </a:rPr>
                        <a:t>&lt;small&gt;</a:t>
                      </a:r>
                      <a:endParaRPr lang="en-US" sz="2000" b="1">
                        <a:effectLst/>
                      </a:endParaRPr>
                    </a:p>
                  </a:txBody>
                  <a:tcPr marL="76200" marR="76200" marT="76200" marB="76200"/>
                </a:tc>
                <a:tc>
                  <a:txBody>
                    <a:bodyPr/>
                    <a:lstStyle/>
                    <a:p>
                      <a:pPr algn="l" fontAlgn="t"/>
                      <a:r>
                        <a:rPr lang="en-US" sz="2000">
                          <a:effectLst/>
                        </a:rPr>
                        <a:t>Defines smaller text</a:t>
                      </a:r>
                    </a:p>
                  </a:txBody>
                  <a:tcPr marL="76200" marR="76200" marT="76200" marB="76200"/>
                </a:tc>
              </a:tr>
              <a:tr h="441043">
                <a:tc>
                  <a:txBody>
                    <a:bodyPr/>
                    <a:lstStyle/>
                    <a:p>
                      <a:pPr algn="l" fontAlgn="t"/>
                      <a:r>
                        <a:rPr lang="en-US" sz="2000" b="1">
                          <a:effectLst/>
                          <a:hlinkClick r:id="rId6"/>
                        </a:rPr>
                        <a:t>&lt;strong&gt;</a:t>
                      </a:r>
                      <a:endParaRPr lang="en-US" sz="2000" b="1">
                        <a:effectLst/>
                      </a:endParaRPr>
                    </a:p>
                  </a:txBody>
                  <a:tcPr marL="76200" marR="76200" marT="76200" marB="76200"/>
                </a:tc>
                <a:tc>
                  <a:txBody>
                    <a:bodyPr/>
                    <a:lstStyle/>
                    <a:p>
                      <a:pPr algn="l" fontAlgn="t"/>
                      <a:r>
                        <a:rPr lang="en-US" sz="2000">
                          <a:effectLst/>
                        </a:rPr>
                        <a:t>Defines important text</a:t>
                      </a:r>
                    </a:p>
                  </a:txBody>
                  <a:tcPr marL="76200" marR="76200" marT="76200" marB="76200"/>
                </a:tc>
              </a:tr>
              <a:tr h="441043">
                <a:tc>
                  <a:txBody>
                    <a:bodyPr/>
                    <a:lstStyle/>
                    <a:p>
                      <a:pPr algn="l" fontAlgn="t"/>
                      <a:r>
                        <a:rPr lang="en-US" sz="2000" b="1">
                          <a:effectLst/>
                          <a:hlinkClick r:id="rId7"/>
                        </a:rPr>
                        <a:t>&lt;sub&gt;</a:t>
                      </a:r>
                      <a:endParaRPr lang="en-US" sz="2000" b="1">
                        <a:effectLst/>
                      </a:endParaRPr>
                    </a:p>
                  </a:txBody>
                  <a:tcPr marL="76200" marR="76200" marT="76200" marB="76200"/>
                </a:tc>
                <a:tc>
                  <a:txBody>
                    <a:bodyPr/>
                    <a:lstStyle/>
                    <a:p>
                      <a:pPr algn="l" fontAlgn="t"/>
                      <a:r>
                        <a:rPr lang="en-US" sz="2000">
                          <a:effectLst/>
                        </a:rPr>
                        <a:t>Defines subscripted text</a:t>
                      </a:r>
                    </a:p>
                  </a:txBody>
                  <a:tcPr marL="76200" marR="76200" marT="76200" marB="76200"/>
                </a:tc>
              </a:tr>
              <a:tr h="441043">
                <a:tc>
                  <a:txBody>
                    <a:bodyPr/>
                    <a:lstStyle/>
                    <a:p>
                      <a:pPr algn="l" fontAlgn="t"/>
                      <a:r>
                        <a:rPr lang="en-US" sz="2000" b="1">
                          <a:effectLst/>
                          <a:hlinkClick r:id="rId8"/>
                        </a:rPr>
                        <a:t>&lt;sup&gt;</a:t>
                      </a:r>
                      <a:endParaRPr lang="en-US" sz="2000" b="1">
                        <a:effectLst/>
                      </a:endParaRPr>
                    </a:p>
                  </a:txBody>
                  <a:tcPr marL="76200" marR="76200" marT="76200" marB="76200"/>
                </a:tc>
                <a:tc>
                  <a:txBody>
                    <a:bodyPr/>
                    <a:lstStyle/>
                    <a:p>
                      <a:pPr algn="l" fontAlgn="t"/>
                      <a:r>
                        <a:rPr lang="en-US" sz="2000">
                          <a:effectLst/>
                        </a:rPr>
                        <a:t>Defines superscripted text</a:t>
                      </a:r>
                    </a:p>
                  </a:txBody>
                  <a:tcPr marL="76200" marR="76200" marT="76200" marB="76200"/>
                </a:tc>
              </a:tr>
              <a:tr h="441043">
                <a:tc>
                  <a:txBody>
                    <a:bodyPr/>
                    <a:lstStyle/>
                    <a:p>
                      <a:pPr algn="l" fontAlgn="t"/>
                      <a:r>
                        <a:rPr lang="en-US" sz="2000" b="1">
                          <a:effectLst/>
                          <a:hlinkClick r:id="rId9"/>
                        </a:rPr>
                        <a:t>&lt;ins&gt;</a:t>
                      </a:r>
                      <a:endParaRPr lang="en-US" sz="2000" b="1">
                        <a:effectLst/>
                      </a:endParaRPr>
                    </a:p>
                  </a:txBody>
                  <a:tcPr marL="76200" marR="76200" marT="76200" marB="76200"/>
                </a:tc>
                <a:tc>
                  <a:txBody>
                    <a:bodyPr/>
                    <a:lstStyle/>
                    <a:p>
                      <a:pPr algn="l" fontAlgn="t"/>
                      <a:r>
                        <a:rPr lang="en-US" sz="2000">
                          <a:effectLst/>
                        </a:rPr>
                        <a:t>Defines inserted text</a:t>
                      </a:r>
                    </a:p>
                  </a:txBody>
                  <a:tcPr marL="76200" marR="76200" marT="76200" marB="76200"/>
                </a:tc>
              </a:tr>
              <a:tr h="441043">
                <a:tc>
                  <a:txBody>
                    <a:bodyPr/>
                    <a:lstStyle/>
                    <a:p>
                      <a:pPr algn="l" fontAlgn="t"/>
                      <a:r>
                        <a:rPr lang="en-US" sz="2000" b="1">
                          <a:effectLst/>
                          <a:hlinkClick r:id="rId10"/>
                        </a:rPr>
                        <a:t>&lt;del&gt;</a:t>
                      </a:r>
                      <a:endParaRPr lang="en-US" sz="2000" b="1">
                        <a:effectLst/>
                      </a:endParaRPr>
                    </a:p>
                  </a:txBody>
                  <a:tcPr marL="76200" marR="76200" marT="76200" marB="76200"/>
                </a:tc>
                <a:tc>
                  <a:txBody>
                    <a:bodyPr/>
                    <a:lstStyle/>
                    <a:p>
                      <a:pPr algn="l" fontAlgn="t"/>
                      <a:r>
                        <a:rPr lang="en-US" sz="2000">
                          <a:effectLst/>
                        </a:rPr>
                        <a:t>Defines deleted text</a:t>
                      </a:r>
                    </a:p>
                  </a:txBody>
                  <a:tcPr marL="76200" marR="76200" marT="76200" marB="76200"/>
                </a:tc>
              </a:tr>
              <a:tr h="441043">
                <a:tc>
                  <a:txBody>
                    <a:bodyPr/>
                    <a:lstStyle/>
                    <a:p>
                      <a:pPr algn="l" fontAlgn="t"/>
                      <a:r>
                        <a:rPr lang="en-US" sz="2000" b="1" dirty="0">
                          <a:effectLst/>
                          <a:hlinkClick r:id="rId11"/>
                        </a:rPr>
                        <a:t>&lt;mark&gt;</a:t>
                      </a:r>
                      <a:endParaRPr lang="en-US" sz="2000" b="1" dirty="0">
                        <a:effectLst/>
                      </a:endParaRPr>
                    </a:p>
                  </a:txBody>
                  <a:tcPr marL="76200" marR="76200" marT="76200" marB="76200"/>
                </a:tc>
                <a:tc>
                  <a:txBody>
                    <a:bodyPr/>
                    <a:lstStyle/>
                    <a:p>
                      <a:pPr algn="l" fontAlgn="t"/>
                      <a:r>
                        <a:rPr lang="en-US" sz="2000" dirty="0">
                          <a:effectLst/>
                        </a:rPr>
                        <a:t>Defines marked/highlighted text</a:t>
                      </a:r>
                    </a:p>
                  </a:txBody>
                  <a:tcPr marL="76200" marR="76200" marT="76200" marB="76200"/>
                </a:tc>
              </a:tr>
            </a:tbl>
          </a:graphicData>
        </a:graphic>
      </p:graphicFrame>
      <p:sp>
        <p:nvSpPr>
          <p:cNvPr id="5"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Text Formatting(Con)</a:t>
            </a:r>
            <a:endParaRPr lang="en-US" dirty="0">
              <a:solidFill>
                <a:srgbClr val="FF0000"/>
              </a:solidFill>
            </a:endParaRPr>
          </a:p>
        </p:txBody>
      </p:sp>
    </p:spTree>
    <p:extLst>
      <p:ext uri="{BB962C8B-B14F-4D97-AF65-F5344CB8AC3E}">
        <p14:creationId xmlns:p14="http://schemas.microsoft.com/office/powerpoint/2010/main" val="22134807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4"/>
            <a:ext cx="11020926" cy="4994471"/>
          </a:xfrm>
        </p:spPr>
        <p:txBody>
          <a:bodyPr>
            <a:normAutofit fontScale="92500"/>
          </a:bodyPr>
          <a:lstStyle/>
          <a:p>
            <a:pPr marL="342900" lvl="0" indent="-342900">
              <a:spcBef>
                <a:spcPct val="20000"/>
              </a:spcBef>
              <a:buClrTx/>
            </a:pPr>
            <a:r>
              <a:rPr lang="en-US" sz="2400" b="1" dirty="0">
                <a:solidFill>
                  <a:prstClr val="black"/>
                </a:solidFill>
                <a:latin typeface="Calibri"/>
              </a:rPr>
              <a:t>Comment tags </a:t>
            </a:r>
            <a:r>
              <a:rPr lang="en-US" sz="2400" dirty="0">
                <a:solidFill>
                  <a:prstClr val="black"/>
                </a:solidFill>
                <a:latin typeface="Calibri"/>
              </a:rPr>
              <a:t>&lt;!-- and --&gt; are used to insert comments in HTML.</a:t>
            </a:r>
          </a:p>
          <a:p>
            <a:pPr marL="0" lvl="0" indent="0">
              <a:spcBef>
                <a:spcPct val="20000"/>
              </a:spcBef>
              <a:buClrTx/>
              <a:buNone/>
            </a:pPr>
            <a:r>
              <a:rPr lang="en-US" sz="2400" dirty="0">
                <a:solidFill>
                  <a:prstClr val="black"/>
                </a:solidFill>
                <a:latin typeface="Calibri"/>
              </a:rPr>
              <a:t> </a:t>
            </a:r>
            <a:r>
              <a:rPr lang="en-US" sz="2400" b="1" u="sng" dirty="0">
                <a:solidFill>
                  <a:prstClr val="black"/>
                </a:solidFill>
                <a:latin typeface="Calibri"/>
              </a:rPr>
              <a:t>HTML Comment Tags</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You can add comments to your HTML source by using the following syntax:</a:t>
            </a:r>
          </a:p>
          <a:p>
            <a:pPr marL="0" lvl="0" indent="0">
              <a:spcBef>
                <a:spcPct val="20000"/>
              </a:spcBef>
              <a:buClrTx/>
              <a:buNone/>
            </a:pPr>
            <a:r>
              <a:rPr lang="en-US" sz="2400" i="1" dirty="0">
                <a:solidFill>
                  <a:prstClr val="black">
                    <a:lumMod val="65000"/>
                    <a:lumOff val="35000"/>
                  </a:prstClr>
                </a:solidFill>
                <a:latin typeface="Calibri"/>
              </a:rPr>
              <a:t>&lt;!-- Write your comments here --&gt;</a:t>
            </a:r>
          </a:p>
          <a:p>
            <a:pPr marL="0" lvl="0" indent="0">
              <a:spcBef>
                <a:spcPct val="20000"/>
              </a:spcBef>
              <a:buClrTx/>
              <a:buNone/>
            </a:pPr>
            <a:r>
              <a:rPr lang="en-US" sz="2400" b="1" dirty="0">
                <a:solidFill>
                  <a:prstClr val="black"/>
                </a:solidFill>
                <a:latin typeface="Calibri"/>
              </a:rPr>
              <a:t>Note</a:t>
            </a:r>
            <a:r>
              <a:rPr lang="en-US" sz="2400" dirty="0">
                <a:solidFill>
                  <a:prstClr val="black"/>
                </a:solidFill>
                <a:latin typeface="Calibri"/>
              </a:rPr>
              <a:t>: There is an exclamation point (!) in the opening tag, but not in the closing tag.</a:t>
            </a:r>
          </a:p>
          <a:p>
            <a:pPr marL="0" lvl="0" indent="0">
              <a:spcBef>
                <a:spcPct val="20000"/>
              </a:spcBef>
              <a:buClrTx/>
              <a:buNone/>
            </a:pP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Comments are not displayed by the browser, but they can help document your HTML.</a:t>
            </a:r>
          </a:p>
          <a:p>
            <a:pPr marL="342900" lvl="0" indent="-342900">
              <a:spcBef>
                <a:spcPct val="20000"/>
              </a:spcBef>
              <a:buClrTx/>
            </a:pPr>
            <a:r>
              <a:rPr lang="en-US" sz="2400" dirty="0">
                <a:solidFill>
                  <a:prstClr val="black"/>
                </a:solidFill>
                <a:latin typeface="Calibri"/>
              </a:rPr>
              <a:t>With comments you can place notifications and reminders in your HTML</a:t>
            </a:r>
            <a:r>
              <a:rPr lang="en-US" sz="2400" dirty="0" smtClean="0">
                <a:solidFill>
                  <a:prstClr val="black"/>
                </a:solidFill>
                <a:latin typeface="Calibri"/>
              </a:rPr>
              <a:t>:</a:t>
            </a:r>
          </a:p>
          <a:p>
            <a:pPr marL="0" lvl="0" indent="0">
              <a:spcBef>
                <a:spcPct val="20000"/>
              </a:spcBef>
              <a:buClrTx/>
              <a:buNone/>
            </a:pPr>
            <a:r>
              <a:rPr lang="en-US" sz="2400" dirty="0" smtClean="0">
                <a:solidFill>
                  <a:prstClr val="black"/>
                </a:solidFill>
                <a:latin typeface="Calibri"/>
                <a:hlinkClick r:id="rId3" action="ppaction://hlinkfile"/>
              </a:rPr>
              <a:t>Example</a:t>
            </a:r>
            <a:endParaRPr lang="en-US" sz="2400" dirty="0">
              <a:solidFill>
                <a:prstClr val="black"/>
              </a:solidFill>
              <a:latin typeface="Calibri"/>
            </a:endParaRPr>
          </a:p>
          <a:p>
            <a:pPr marL="0" lvl="0" indent="0">
              <a:spcBef>
                <a:spcPct val="20000"/>
              </a:spcBef>
              <a:buClrTx/>
              <a:buNone/>
            </a:pPr>
            <a:r>
              <a:rPr lang="en-US" sz="2400" i="1" dirty="0">
                <a:solidFill>
                  <a:prstClr val="black">
                    <a:lumMod val="65000"/>
                    <a:lumOff val="35000"/>
                  </a:prstClr>
                </a:solidFill>
                <a:latin typeface="Calibri"/>
              </a:rPr>
              <a:t>&lt;!-- This is a comment --&gt;</a:t>
            </a:r>
          </a:p>
          <a:p>
            <a:pPr marL="0" lvl="0" indent="0">
              <a:spcBef>
                <a:spcPct val="20000"/>
              </a:spcBef>
              <a:buClrTx/>
              <a:buNone/>
            </a:pPr>
            <a:r>
              <a:rPr lang="en-US" sz="2400" i="1" dirty="0">
                <a:solidFill>
                  <a:prstClr val="black">
                    <a:lumMod val="65000"/>
                    <a:lumOff val="35000"/>
                  </a:prstClr>
                </a:solidFill>
                <a:latin typeface="Calibri"/>
              </a:rPr>
              <a:t>&lt;p&gt;This is a paragraph.&lt;/p&gt;</a:t>
            </a:r>
          </a:p>
          <a:p>
            <a:pPr marL="0" lvl="0" indent="0">
              <a:spcBef>
                <a:spcPct val="20000"/>
              </a:spcBef>
              <a:buClrTx/>
              <a:buNone/>
            </a:pPr>
            <a:r>
              <a:rPr lang="en-US" sz="2400" i="1" dirty="0">
                <a:solidFill>
                  <a:prstClr val="black">
                    <a:lumMod val="65000"/>
                    <a:lumOff val="35000"/>
                  </a:prstClr>
                </a:solidFill>
                <a:latin typeface="Calibri"/>
              </a:rPr>
              <a:t>&lt;!-- Remember to add more information here --&gt;</a:t>
            </a:r>
          </a:p>
          <a:p>
            <a:pPr marL="0" lvl="0" indent="0">
              <a:spcBef>
                <a:spcPct val="20000"/>
              </a:spcBef>
              <a:buClrTx/>
              <a:buNone/>
            </a:pPr>
            <a:endParaRPr lang="en-US"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Comment</a:t>
            </a:r>
            <a:endParaRPr lang="en-US" dirty="0">
              <a:solidFill>
                <a:srgbClr val="FF0000"/>
              </a:solidFill>
            </a:endParaRPr>
          </a:p>
        </p:txBody>
      </p:sp>
    </p:spTree>
    <p:extLst>
      <p:ext uri="{BB962C8B-B14F-4D97-AF65-F5344CB8AC3E}">
        <p14:creationId xmlns:p14="http://schemas.microsoft.com/office/powerpoint/2010/main" val="1305929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342900" lvl="0" indent="-342900">
              <a:spcBef>
                <a:spcPct val="20000"/>
              </a:spcBef>
              <a:buClrTx/>
            </a:pPr>
            <a:r>
              <a:rPr lang="en-US" sz="2400" dirty="0">
                <a:solidFill>
                  <a:prstClr val="black"/>
                </a:solidFill>
                <a:latin typeface="Calibri"/>
              </a:rPr>
              <a:t>Comments are also great for debugging HTML, because you can comment out HTML lines of code, one at a time, to search for errors:</a:t>
            </a:r>
          </a:p>
          <a:p>
            <a:pPr marL="0" lvl="0" indent="0">
              <a:spcBef>
                <a:spcPct val="20000"/>
              </a:spcBef>
              <a:buClrTx/>
              <a:buNone/>
            </a:pPr>
            <a:r>
              <a:rPr lang="en-US" sz="2400" i="1" dirty="0">
                <a:solidFill>
                  <a:prstClr val="black">
                    <a:lumMod val="65000"/>
                    <a:lumOff val="35000"/>
                  </a:prstClr>
                </a:solidFill>
                <a:latin typeface="Calibri"/>
              </a:rPr>
              <a:t>&lt;!-- Do not display this at the moment</a:t>
            </a:r>
          </a:p>
          <a:p>
            <a:pPr marL="0" lvl="0" indent="0">
              <a:spcBef>
                <a:spcPct val="20000"/>
              </a:spcBef>
              <a:buClrTx/>
              <a:buNone/>
            </a:pPr>
            <a:r>
              <a:rPr lang="en-US" sz="2400" i="1" dirty="0">
                <a:solidFill>
                  <a:prstClr val="black">
                    <a:lumMod val="65000"/>
                    <a:lumOff val="35000"/>
                  </a:prstClr>
                </a:solidFill>
                <a:latin typeface="Calibri"/>
              </a:rPr>
              <a:t>&lt;</a:t>
            </a:r>
            <a:r>
              <a:rPr lang="en-US" sz="2400" i="1" dirty="0" err="1">
                <a:solidFill>
                  <a:prstClr val="black">
                    <a:lumMod val="65000"/>
                    <a:lumOff val="35000"/>
                  </a:prstClr>
                </a:solidFill>
                <a:latin typeface="Calibri"/>
              </a:rPr>
              <a:t>img</a:t>
            </a:r>
            <a:r>
              <a:rPr lang="en-US" sz="2400" i="1" dirty="0">
                <a:solidFill>
                  <a:prstClr val="black">
                    <a:lumMod val="65000"/>
                    <a:lumOff val="35000"/>
                  </a:prstClr>
                </a:solidFill>
                <a:latin typeface="Calibri"/>
              </a:rPr>
              <a:t> border="0" </a:t>
            </a:r>
            <a:r>
              <a:rPr lang="en-US" sz="2400" i="1" dirty="0" err="1">
                <a:solidFill>
                  <a:prstClr val="black">
                    <a:lumMod val="65000"/>
                    <a:lumOff val="35000"/>
                  </a:prstClr>
                </a:solidFill>
                <a:latin typeface="Calibri"/>
              </a:rPr>
              <a:t>src</a:t>
            </a:r>
            <a:r>
              <a:rPr lang="en-US" sz="2400" i="1" dirty="0">
                <a:solidFill>
                  <a:prstClr val="black">
                    <a:lumMod val="65000"/>
                    <a:lumOff val="35000"/>
                  </a:prstClr>
                </a:solidFill>
                <a:latin typeface="Calibri"/>
              </a:rPr>
              <a:t>="/images/pulpit.jpg" alt="Pulpit rock" width="304" height="228"&gt;</a:t>
            </a:r>
          </a:p>
          <a:p>
            <a:pPr marL="0" lvl="0" indent="0">
              <a:spcBef>
                <a:spcPct val="20000"/>
              </a:spcBef>
              <a:buClrTx/>
              <a:buNone/>
            </a:pPr>
            <a:r>
              <a:rPr lang="en-US" sz="2400" i="1" dirty="0" smtClean="0">
                <a:solidFill>
                  <a:prstClr val="black">
                    <a:lumMod val="65000"/>
                    <a:lumOff val="35000"/>
                  </a:prstClr>
                </a:solidFill>
                <a:latin typeface="Calibri"/>
              </a:rPr>
              <a:t>--&gt;</a:t>
            </a:r>
            <a:endParaRPr lang="en-US" sz="2400" dirty="0">
              <a:solidFill>
                <a:prstClr val="black"/>
              </a:solidFill>
              <a:latin typeface="Calibri"/>
            </a:endParaRPr>
          </a:p>
          <a:p>
            <a:pPr marL="0" lvl="0" indent="0">
              <a:spcBef>
                <a:spcPct val="20000"/>
              </a:spcBef>
              <a:buClrTx/>
              <a:buNone/>
            </a:pPr>
            <a:r>
              <a:rPr lang="en-US" sz="2400" b="1" u="sng" dirty="0">
                <a:solidFill>
                  <a:prstClr val="black"/>
                </a:solidFill>
                <a:latin typeface="Calibri"/>
              </a:rPr>
              <a:t>Software Program Tags</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HTML comments tags can also be generated by various HTML software programs. </a:t>
            </a:r>
          </a:p>
          <a:p>
            <a:pPr marL="342900" lvl="0" indent="-342900">
              <a:spcBef>
                <a:spcPct val="20000"/>
              </a:spcBef>
              <a:buClrTx/>
            </a:pPr>
            <a:r>
              <a:rPr lang="en-US" sz="2400" dirty="0">
                <a:solidFill>
                  <a:prstClr val="black"/>
                </a:solidFill>
                <a:latin typeface="Calibri"/>
              </a:rPr>
              <a:t>For example the &lt;!--</a:t>
            </a:r>
            <a:r>
              <a:rPr lang="en-US" sz="2400" dirty="0" err="1">
                <a:solidFill>
                  <a:prstClr val="black"/>
                </a:solidFill>
                <a:latin typeface="Calibri"/>
              </a:rPr>
              <a:t>webbot</a:t>
            </a:r>
            <a:r>
              <a:rPr lang="en-US" sz="2400" dirty="0">
                <a:solidFill>
                  <a:prstClr val="black"/>
                </a:solidFill>
                <a:latin typeface="Calibri"/>
              </a:rPr>
              <a:t> bot--&gt; tags which are wrapped inside HTML comments by FrontPage.</a:t>
            </a:r>
          </a:p>
          <a:p>
            <a:pPr marL="342900" lvl="0" indent="-342900">
              <a:spcBef>
                <a:spcPct val="20000"/>
              </a:spcBef>
              <a:buClrTx/>
            </a:pPr>
            <a:r>
              <a:rPr lang="en-US" sz="2400" dirty="0">
                <a:solidFill>
                  <a:prstClr val="black"/>
                </a:solidFill>
                <a:latin typeface="Calibri"/>
              </a:rPr>
              <a:t>As a rule, let these tags stay, to help support the software.</a:t>
            </a:r>
          </a:p>
          <a:p>
            <a:pPr marL="0" lvl="0" indent="0">
              <a:spcBef>
                <a:spcPct val="20000"/>
              </a:spcBef>
              <a:buClrTx/>
              <a:buNone/>
            </a:pPr>
            <a:endParaRPr lang="en-US"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Comment (Con)</a:t>
            </a:r>
            <a:endParaRPr lang="en-US" dirty="0">
              <a:solidFill>
                <a:srgbClr val="FF0000"/>
              </a:solidFill>
            </a:endParaRPr>
          </a:p>
        </p:txBody>
      </p:sp>
    </p:spTree>
    <p:extLst>
      <p:ext uri="{BB962C8B-B14F-4D97-AF65-F5344CB8AC3E}">
        <p14:creationId xmlns:p14="http://schemas.microsoft.com/office/powerpoint/2010/main" val="3956792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4"/>
            <a:ext cx="11020926" cy="5364586"/>
          </a:xfrm>
        </p:spPr>
        <p:txBody>
          <a:bodyPr>
            <a:normAutofit/>
          </a:bodyPr>
          <a:lstStyle/>
          <a:p>
            <a:pPr marL="342900" lvl="0" indent="-342900">
              <a:spcBef>
                <a:spcPct val="20000"/>
              </a:spcBef>
              <a:buClrTx/>
            </a:pPr>
            <a:r>
              <a:rPr lang="en-US" b="1" dirty="0" smtClean="0">
                <a:solidFill>
                  <a:prstClr val="black"/>
                </a:solidFill>
                <a:latin typeface="Calibri"/>
              </a:rPr>
              <a:t>Links </a:t>
            </a:r>
            <a:r>
              <a:rPr lang="en-US" dirty="0" smtClean="0">
                <a:solidFill>
                  <a:prstClr val="black"/>
                </a:solidFill>
                <a:latin typeface="Calibri"/>
              </a:rPr>
              <a:t>are found in nearly all Web pages. Links allow users to click their way from page to page.</a:t>
            </a:r>
          </a:p>
          <a:p>
            <a:pPr marL="0" lvl="0" indent="0">
              <a:spcBef>
                <a:spcPct val="20000"/>
              </a:spcBef>
              <a:buClrTx/>
              <a:buNone/>
            </a:pPr>
            <a:r>
              <a:rPr lang="en-US" b="1" u="sng" dirty="0" smtClean="0">
                <a:solidFill>
                  <a:prstClr val="black"/>
                </a:solidFill>
                <a:latin typeface="Calibri"/>
              </a:rPr>
              <a:t>HTML </a:t>
            </a:r>
            <a:r>
              <a:rPr lang="en-US" b="1" u="sng" dirty="0">
                <a:solidFill>
                  <a:prstClr val="black"/>
                </a:solidFill>
                <a:latin typeface="Calibri"/>
              </a:rPr>
              <a:t>Hyperlinks (Links)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The HTML &lt;a&gt; tag defines a hyperlink.</a:t>
            </a:r>
          </a:p>
          <a:p>
            <a:pPr marL="342900" lvl="0" indent="-342900">
              <a:spcBef>
                <a:spcPct val="20000"/>
              </a:spcBef>
              <a:buClrTx/>
            </a:pPr>
            <a:r>
              <a:rPr lang="en-US" dirty="0">
                <a:solidFill>
                  <a:prstClr val="black"/>
                </a:solidFill>
                <a:latin typeface="Calibri"/>
              </a:rPr>
              <a:t>A hyperlink (or link) is a word, group of words, or image that you can click on to jump to another document.</a:t>
            </a:r>
          </a:p>
          <a:p>
            <a:pPr marL="342900" lvl="0" indent="-342900">
              <a:spcBef>
                <a:spcPct val="20000"/>
              </a:spcBef>
              <a:buClrTx/>
            </a:pPr>
            <a:r>
              <a:rPr lang="en-US" dirty="0">
                <a:solidFill>
                  <a:prstClr val="black"/>
                </a:solidFill>
                <a:latin typeface="Calibri"/>
              </a:rPr>
              <a:t>When you move the cursor over a link in a Web page, the arrow will turn into a little hand.</a:t>
            </a:r>
          </a:p>
          <a:p>
            <a:pPr marL="342900" lvl="0" indent="-342900">
              <a:spcBef>
                <a:spcPct val="20000"/>
              </a:spcBef>
              <a:buClrTx/>
            </a:pPr>
            <a:r>
              <a:rPr lang="en-US" dirty="0">
                <a:solidFill>
                  <a:prstClr val="black"/>
                </a:solidFill>
                <a:latin typeface="Calibri"/>
              </a:rPr>
              <a:t>The most important attribute of the &lt;a&gt; element is the </a:t>
            </a:r>
            <a:r>
              <a:rPr lang="en-US" dirty="0" err="1">
                <a:solidFill>
                  <a:prstClr val="black"/>
                </a:solidFill>
                <a:latin typeface="Calibri"/>
              </a:rPr>
              <a:t>href</a:t>
            </a:r>
            <a:r>
              <a:rPr lang="en-US" dirty="0">
                <a:solidFill>
                  <a:prstClr val="black"/>
                </a:solidFill>
                <a:latin typeface="Calibri"/>
              </a:rPr>
              <a:t> attribute, which indicates the link's destination.</a:t>
            </a:r>
          </a:p>
          <a:p>
            <a:pPr marL="342900" lvl="0" indent="-342900">
              <a:spcBef>
                <a:spcPct val="20000"/>
              </a:spcBef>
              <a:buClrTx/>
            </a:pPr>
            <a:r>
              <a:rPr lang="en-US" sz="2400" dirty="0">
                <a:solidFill>
                  <a:prstClr val="black"/>
                </a:solidFill>
                <a:latin typeface="Calibri"/>
              </a:rPr>
              <a:t>By default, links will appear as follows in all browsers:</a:t>
            </a:r>
          </a:p>
          <a:p>
            <a:pPr marL="742950" lvl="1" indent="-285750">
              <a:spcBef>
                <a:spcPct val="20000"/>
              </a:spcBef>
              <a:buClrTx/>
              <a:buFont typeface="Arial" pitchFamily="34" charset="0"/>
              <a:buChar char="–"/>
            </a:pPr>
            <a:r>
              <a:rPr lang="en-US" dirty="0">
                <a:solidFill>
                  <a:prstClr val="black"/>
                </a:solidFill>
                <a:latin typeface="Calibri"/>
              </a:rPr>
              <a:t>An </a:t>
            </a:r>
            <a:r>
              <a:rPr lang="en-US" b="1" dirty="0">
                <a:solidFill>
                  <a:prstClr val="black"/>
                </a:solidFill>
                <a:latin typeface="Calibri"/>
              </a:rPr>
              <a:t>unvisited link </a:t>
            </a:r>
            <a:r>
              <a:rPr lang="en-US" dirty="0">
                <a:solidFill>
                  <a:prstClr val="black"/>
                </a:solidFill>
                <a:latin typeface="Calibri"/>
              </a:rPr>
              <a:t>is underlined and blue</a:t>
            </a:r>
          </a:p>
          <a:p>
            <a:pPr marL="742950" lvl="1" indent="-285750">
              <a:spcBef>
                <a:spcPct val="20000"/>
              </a:spcBef>
              <a:buClrTx/>
              <a:buFont typeface="Arial" pitchFamily="34" charset="0"/>
              <a:buChar char="–"/>
            </a:pPr>
            <a:r>
              <a:rPr lang="en-US" dirty="0">
                <a:solidFill>
                  <a:prstClr val="black"/>
                </a:solidFill>
                <a:latin typeface="Calibri"/>
              </a:rPr>
              <a:t>A </a:t>
            </a:r>
            <a:r>
              <a:rPr lang="en-US" b="1" dirty="0">
                <a:solidFill>
                  <a:prstClr val="black"/>
                </a:solidFill>
                <a:latin typeface="Calibri"/>
              </a:rPr>
              <a:t>visited link </a:t>
            </a:r>
            <a:r>
              <a:rPr lang="en-US" dirty="0">
                <a:solidFill>
                  <a:prstClr val="black"/>
                </a:solidFill>
                <a:latin typeface="Calibri"/>
              </a:rPr>
              <a:t>is underlined and purple</a:t>
            </a:r>
          </a:p>
          <a:p>
            <a:pPr marL="742950" lvl="1" indent="-285750">
              <a:spcBef>
                <a:spcPct val="20000"/>
              </a:spcBef>
              <a:buClrTx/>
              <a:buFont typeface="Arial" pitchFamily="34" charset="0"/>
              <a:buChar char="–"/>
            </a:pPr>
            <a:r>
              <a:rPr lang="en-US" dirty="0">
                <a:solidFill>
                  <a:prstClr val="black"/>
                </a:solidFill>
                <a:latin typeface="Calibri"/>
              </a:rPr>
              <a:t>An </a:t>
            </a:r>
            <a:r>
              <a:rPr lang="en-US" b="1" dirty="0">
                <a:solidFill>
                  <a:prstClr val="black"/>
                </a:solidFill>
                <a:latin typeface="Calibri"/>
              </a:rPr>
              <a:t>active link </a:t>
            </a:r>
            <a:r>
              <a:rPr lang="en-US" dirty="0">
                <a:solidFill>
                  <a:prstClr val="black"/>
                </a:solidFill>
                <a:latin typeface="Calibri"/>
              </a:rPr>
              <a:t>is underlined and red</a:t>
            </a:r>
          </a:p>
          <a:p>
            <a:pPr marL="0" lvl="0" indent="0">
              <a:spcBef>
                <a:spcPct val="20000"/>
              </a:spcBef>
              <a:buClrTx/>
              <a:buNone/>
            </a:pPr>
            <a:endParaRPr lang="en-US"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Link</a:t>
            </a:r>
            <a:endParaRPr lang="en-US" dirty="0">
              <a:solidFill>
                <a:srgbClr val="FF0000"/>
              </a:solidFill>
            </a:endParaRPr>
          </a:p>
        </p:txBody>
      </p:sp>
    </p:spTree>
    <p:extLst>
      <p:ext uri="{BB962C8B-B14F-4D97-AF65-F5344CB8AC3E}">
        <p14:creationId xmlns:p14="http://schemas.microsoft.com/office/powerpoint/2010/main" val="486313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202" y="299994"/>
            <a:ext cx="10994126" cy="1014664"/>
          </a:xfrm>
        </p:spPr>
        <p:txBody>
          <a:bodyPr>
            <a:normAutofit/>
          </a:bodyPr>
          <a:lstStyle/>
          <a:p>
            <a:r>
              <a:rPr lang="en-US" sz="3200" dirty="0">
                <a:solidFill>
                  <a:srgbClr val="FF0000"/>
                </a:solidFill>
              </a:rPr>
              <a:t>HTML Introduction (Cont.)</a:t>
            </a:r>
          </a:p>
        </p:txBody>
      </p:sp>
      <p:sp>
        <p:nvSpPr>
          <p:cNvPr id="4" name="Content Placeholder 3"/>
          <p:cNvSpPr>
            <a:spLocks noGrp="1"/>
          </p:cNvSpPr>
          <p:nvPr>
            <p:ph sz="quarter" idx="13"/>
          </p:nvPr>
        </p:nvSpPr>
        <p:spPr>
          <a:xfrm>
            <a:off x="499300" y="1534738"/>
            <a:ext cx="11020926" cy="4760858"/>
          </a:xfrm>
        </p:spPr>
        <p:txBody>
          <a:bodyPr/>
          <a:lstStyle/>
          <a:p>
            <a:pPr marL="0" indent="0">
              <a:buNone/>
            </a:pPr>
            <a:r>
              <a:rPr lang="en-US" b="1" u="sng" dirty="0"/>
              <a:t>HTML Tags</a:t>
            </a:r>
            <a:endParaRPr lang="en-US" dirty="0"/>
          </a:p>
          <a:p>
            <a:r>
              <a:rPr lang="en-US" dirty="0"/>
              <a:t>HTML markup tags are usually called HTML tags</a:t>
            </a:r>
          </a:p>
          <a:p>
            <a:pPr lvl="0"/>
            <a:r>
              <a:rPr lang="en-US" dirty="0"/>
              <a:t>HTML tags are keywords (tag names) surrounded by </a:t>
            </a:r>
            <a:r>
              <a:rPr lang="en-US" b="1" dirty="0"/>
              <a:t>angle brackets</a:t>
            </a:r>
            <a:r>
              <a:rPr lang="en-US" dirty="0"/>
              <a:t> like &lt;html&gt;</a:t>
            </a:r>
          </a:p>
          <a:p>
            <a:pPr lvl="0"/>
            <a:r>
              <a:rPr lang="en-US" dirty="0"/>
              <a:t>HTML tags normally </a:t>
            </a:r>
            <a:r>
              <a:rPr lang="en-US" b="1" dirty="0"/>
              <a:t>come in pairs</a:t>
            </a:r>
            <a:r>
              <a:rPr lang="en-US" dirty="0"/>
              <a:t> like &lt;b&gt; and &lt;/b&gt;</a:t>
            </a:r>
          </a:p>
          <a:p>
            <a:pPr lvl="0"/>
            <a:r>
              <a:rPr lang="en-US" dirty="0"/>
              <a:t>The first tag in a pair is the </a:t>
            </a:r>
            <a:r>
              <a:rPr lang="en-US" b="1" dirty="0"/>
              <a:t>start tag</a:t>
            </a:r>
            <a:r>
              <a:rPr lang="en-US" dirty="0"/>
              <a:t>, the second tag is the </a:t>
            </a:r>
            <a:r>
              <a:rPr lang="en-US" b="1" dirty="0"/>
              <a:t>end tag</a:t>
            </a:r>
            <a:endParaRPr lang="en-US" dirty="0"/>
          </a:p>
          <a:p>
            <a:pPr lvl="0"/>
            <a:r>
              <a:rPr lang="en-US" dirty="0"/>
              <a:t>The end tag is written like the start tag, with a </a:t>
            </a:r>
            <a:r>
              <a:rPr lang="en-US" b="1" dirty="0"/>
              <a:t>forward slash</a:t>
            </a:r>
            <a:r>
              <a:rPr lang="en-US" dirty="0"/>
              <a:t> before the tag name </a:t>
            </a:r>
          </a:p>
          <a:p>
            <a:pPr lvl="0"/>
            <a:r>
              <a:rPr lang="en-US" dirty="0"/>
              <a:t>Start and end tags are also called </a:t>
            </a:r>
            <a:r>
              <a:rPr lang="en-US" b="1" dirty="0"/>
              <a:t>opening tags</a:t>
            </a:r>
            <a:r>
              <a:rPr lang="en-US" dirty="0"/>
              <a:t> and </a:t>
            </a:r>
            <a:r>
              <a:rPr lang="en-US" b="1" dirty="0"/>
              <a:t>closing tags</a:t>
            </a:r>
            <a:endParaRPr lang="en-US" dirty="0"/>
          </a:p>
          <a:p>
            <a:pPr marL="0" indent="0" algn="ctr">
              <a:buNone/>
            </a:pPr>
            <a:r>
              <a:rPr lang="en-US" i="1" dirty="0">
                <a:solidFill>
                  <a:schemeClr val="tx1">
                    <a:lumMod val="65000"/>
                    <a:lumOff val="35000"/>
                  </a:schemeClr>
                </a:solidFill>
              </a:rPr>
              <a:t>&lt;</a:t>
            </a:r>
            <a:r>
              <a:rPr lang="en-US" i="1" dirty="0" err="1">
                <a:solidFill>
                  <a:schemeClr val="tx1">
                    <a:lumMod val="65000"/>
                    <a:lumOff val="35000"/>
                  </a:schemeClr>
                </a:solidFill>
              </a:rPr>
              <a:t>tagname</a:t>
            </a:r>
            <a:r>
              <a:rPr lang="en-US" i="1" dirty="0">
                <a:solidFill>
                  <a:schemeClr val="tx1">
                    <a:lumMod val="65000"/>
                    <a:lumOff val="35000"/>
                  </a:schemeClr>
                </a:solidFill>
              </a:rPr>
              <a:t>&gt;content&lt;/</a:t>
            </a:r>
            <a:r>
              <a:rPr lang="en-US" i="1" dirty="0" err="1">
                <a:solidFill>
                  <a:schemeClr val="tx1">
                    <a:lumMod val="65000"/>
                    <a:lumOff val="35000"/>
                  </a:schemeClr>
                </a:solidFill>
              </a:rPr>
              <a:t>tagname</a:t>
            </a:r>
            <a:r>
              <a:rPr lang="en-US" i="1" dirty="0">
                <a:solidFill>
                  <a:schemeClr val="tx1">
                    <a:lumMod val="65000"/>
                    <a:lumOff val="35000"/>
                  </a:schemeClr>
                </a:solidFill>
              </a:rPr>
              <a:t>&gt;</a:t>
            </a:r>
            <a:endParaRPr lang="en-US" dirty="0">
              <a:solidFill>
                <a:schemeClr val="tx1">
                  <a:lumMod val="65000"/>
                  <a:lumOff val="35000"/>
                </a:schemeClr>
              </a:solidFill>
            </a:endParaRPr>
          </a:p>
          <a:p>
            <a:endParaRPr lang="en-US" dirty="0"/>
          </a:p>
        </p:txBody>
      </p:sp>
    </p:spTree>
    <p:extLst>
      <p:ext uri="{BB962C8B-B14F-4D97-AF65-F5344CB8AC3E}">
        <p14:creationId xmlns:p14="http://schemas.microsoft.com/office/powerpoint/2010/main" val="3101176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Autofit/>
          </a:bodyPr>
          <a:lstStyle/>
          <a:p>
            <a:pPr marL="0" lvl="0" indent="0">
              <a:spcBef>
                <a:spcPct val="20000"/>
              </a:spcBef>
              <a:buClrTx/>
              <a:buNone/>
            </a:pPr>
            <a:r>
              <a:rPr lang="en-US" sz="2400" b="1" u="sng" dirty="0">
                <a:solidFill>
                  <a:prstClr val="black"/>
                </a:solidFill>
                <a:latin typeface="Calibri"/>
              </a:rPr>
              <a:t>HTML Link Syntax</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The HTML code for a link is simple. It looks like this:</a:t>
            </a:r>
          </a:p>
          <a:p>
            <a:pPr marL="0" lvl="0" indent="0">
              <a:spcBef>
                <a:spcPct val="20000"/>
              </a:spcBef>
              <a:buClrTx/>
              <a:buNone/>
            </a:pPr>
            <a:r>
              <a:rPr lang="en-US" sz="2400" i="1" dirty="0">
                <a:solidFill>
                  <a:prstClr val="black">
                    <a:lumMod val="65000"/>
                    <a:lumOff val="35000"/>
                  </a:prstClr>
                </a:solidFill>
                <a:latin typeface="Calibri"/>
              </a:rPr>
              <a:t>&lt;a </a:t>
            </a:r>
            <a:r>
              <a:rPr lang="en-US" sz="2400" i="1" dirty="0" err="1">
                <a:solidFill>
                  <a:prstClr val="black">
                    <a:lumMod val="65000"/>
                    <a:lumOff val="35000"/>
                  </a:prstClr>
                </a:solidFill>
                <a:latin typeface="Calibri"/>
              </a:rPr>
              <a:t>href</a:t>
            </a:r>
            <a:r>
              <a:rPr lang="en-US" sz="2400" i="1" dirty="0">
                <a:solidFill>
                  <a:prstClr val="black">
                    <a:lumMod val="65000"/>
                    <a:lumOff val="35000"/>
                  </a:prstClr>
                </a:solidFill>
                <a:latin typeface="Calibri"/>
              </a:rPr>
              <a:t>="</a:t>
            </a:r>
            <a:r>
              <a:rPr lang="en-US" sz="2400" i="1" dirty="0" err="1">
                <a:solidFill>
                  <a:prstClr val="black">
                    <a:lumMod val="65000"/>
                    <a:lumOff val="35000"/>
                  </a:prstClr>
                </a:solidFill>
                <a:latin typeface="Calibri"/>
              </a:rPr>
              <a:t>url</a:t>
            </a:r>
            <a:r>
              <a:rPr lang="en-US" sz="2400" i="1" dirty="0">
                <a:solidFill>
                  <a:prstClr val="black">
                    <a:lumMod val="65000"/>
                    <a:lumOff val="35000"/>
                  </a:prstClr>
                </a:solidFill>
                <a:latin typeface="Calibri"/>
              </a:rPr>
              <a:t>"&gt;Link text&lt;/a&gt; </a:t>
            </a:r>
          </a:p>
          <a:p>
            <a:pPr marL="342900" lvl="0" indent="-342900">
              <a:spcBef>
                <a:spcPct val="20000"/>
              </a:spcBef>
              <a:buClrTx/>
            </a:pPr>
            <a:r>
              <a:rPr lang="en-US" sz="2400" dirty="0">
                <a:solidFill>
                  <a:prstClr val="black"/>
                </a:solidFill>
                <a:latin typeface="Calibri"/>
              </a:rPr>
              <a:t>The </a:t>
            </a:r>
            <a:r>
              <a:rPr lang="en-US" sz="2400" dirty="0" err="1">
                <a:solidFill>
                  <a:prstClr val="black"/>
                </a:solidFill>
                <a:latin typeface="Calibri"/>
              </a:rPr>
              <a:t>href</a:t>
            </a:r>
            <a:r>
              <a:rPr lang="en-US" sz="2400" dirty="0">
                <a:solidFill>
                  <a:prstClr val="black"/>
                </a:solidFill>
                <a:latin typeface="Calibri"/>
              </a:rPr>
              <a:t> attribute specifies the destination of a link.</a:t>
            </a:r>
          </a:p>
          <a:p>
            <a:pPr marL="342900" lvl="0" indent="-342900">
              <a:spcBef>
                <a:spcPct val="20000"/>
              </a:spcBef>
              <a:buClrTx/>
            </a:pPr>
            <a:endParaRPr lang="en-US" sz="2400" dirty="0">
              <a:solidFill>
                <a:prstClr val="black"/>
              </a:solidFill>
              <a:latin typeface="Calibri"/>
            </a:endParaRPr>
          </a:p>
          <a:p>
            <a:pPr marL="0" lvl="0" indent="0">
              <a:spcBef>
                <a:spcPct val="20000"/>
              </a:spcBef>
              <a:buClrTx/>
              <a:buNone/>
            </a:pPr>
            <a:r>
              <a:rPr lang="en-US" sz="2400" b="1" dirty="0">
                <a:solidFill>
                  <a:prstClr val="black"/>
                </a:solidFill>
                <a:latin typeface="Calibri"/>
                <a:hlinkClick r:id="rId3" action="ppaction://hlinkfile"/>
              </a:rPr>
              <a:t>Example</a:t>
            </a:r>
            <a:endParaRPr lang="en-US" sz="2400" dirty="0">
              <a:solidFill>
                <a:prstClr val="black"/>
              </a:solidFill>
              <a:latin typeface="Calibri"/>
            </a:endParaRPr>
          </a:p>
          <a:p>
            <a:pPr marL="0" lvl="0" indent="0">
              <a:spcBef>
                <a:spcPct val="20000"/>
              </a:spcBef>
              <a:buClrTx/>
              <a:buNone/>
            </a:pPr>
            <a:r>
              <a:rPr lang="en-US" sz="2400" i="1" dirty="0">
                <a:solidFill>
                  <a:prstClr val="black">
                    <a:lumMod val="65000"/>
                    <a:lumOff val="35000"/>
                  </a:prstClr>
                </a:solidFill>
                <a:latin typeface="Calibri"/>
              </a:rPr>
              <a:t>&lt;a </a:t>
            </a:r>
            <a:r>
              <a:rPr lang="en-US" sz="2400" i="1" dirty="0" err="1">
                <a:solidFill>
                  <a:prstClr val="black">
                    <a:lumMod val="65000"/>
                    <a:lumOff val="35000"/>
                  </a:prstClr>
                </a:solidFill>
                <a:latin typeface="Calibri"/>
              </a:rPr>
              <a:t>href</a:t>
            </a:r>
            <a:r>
              <a:rPr lang="en-US" sz="2400" i="1" dirty="0">
                <a:solidFill>
                  <a:prstClr val="black">
                    <a:lumMod val="65000"/>
                    <a:lumOff val="35000"/>
                  </a:prstClr>
                </a:solidFill>
                <a:latin typeface="Calibri"/>
              </a:rPr>
              <a:t>="http://www.w3schools.com/"&gt;Visit W3Schools&lt;/a&gt; </a:t>
            </a:r>
          </a:p>
          <a:p>
            <a:pPr marL="342900" lvl="0" indent="-342900">
              <a:spcBef>
                <a:spcPct val="20000"/>
              </a:spcBef>
              <a:buClrTx/>
            </a:pPr>
            <a:r>
              <a:rPr lang="en-US" sz="2400" dirty="0">
                <a:solidFill>
                  <a:prstClr val="black"/>
                </a:solidFill>
                <a:latin typeface="Calibri"/>
              </a:rPr>
              <a:t>which will display like this: </a:t>
            </a:r>
            <a:r>
              <a:rPr lang="en-US" sz="2400" u="sng" dirty="0">
                <a:solidFill>
                  <a:prstClr val="black"/>
                </a:solidFill>
                <a:latin typeface="Calibri"/>
                <a:hlinkClick r:id="rId4"/>
              </a:rPr>
              <a:t>Visit W3Schools</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Clicking on this hyperlink will send the user to W3Schools' homepage.</a:t>
            </a:r>
          </a:p>
          <a:p>
            <a:pPr marL="0" lvl="0" indent="0">
              <a:spcBef>
                <a:spcPct val="20000"/>
              </a:spcBef>
              <a:buClrTx/>
              <a:buNone/>
            </a:pPr>
            <a:r>
              <a:rPr lang="en-US" sz="2400" b="1" dirty="0">
                <a:solidFill>
                  <a:prstClr val="black"/>
                </a:solidFill>
                <a:latin typeface="Calibri"/>
              </a:rPr>
              <a:t>Tip</a:t>
            </a:r>
            <a:r>
              <a:rPr lang="en-US" sz="2400" dirty="0">
                <a:solidFill>
                  <a:prstClr val="black"/>
                </a:solidFill>
                <a:latin typeface="Calibri"/>
              </a:rPr>
              <a:t>: The "Link text" doesn't have to be text. It can be an image or any other HTML element.</a:t>
            </a:r>
          </a:p>
          <a:p>
            <a:pPr marL="0" lvl="0" indent="0">
              <a:spcBef>
                <a:spcPct val="20000"/>
              </a:spcBef>
              <a:buClrTx/>
              <a:buNone/>
            </a:pPr>
            <a:endParaRPr lang="en-US" sz="2400"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Link (Con)</a:t>
            </a:r>
            <a:endParaRPr lang="en-US" dirty="0">
              <a:solidFill>
                <a:srgbClr val="FF0000"/>
              </a:solidFill>
            </a:endParaRPr>
          </a:p>
        </p:txBody>
      </p:sp>
    </p:spTree>
    <p:extLst>
      <p:ext uri="{BB962C8B-B14F-4D97-AF65-F5344CB8AC3E}">
        <p14:creationId xmlns:p14="http://schemas.microsoft.com/office/powerpoint/2010/main" val="4226786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615775" y="127000"/>
            <a:ext cx="10994126" cy="1014664"/>
          </a:xfrm>
        </p:spPr>
        <p:txBody>
          <a:bodyPr/>
          <a:lstStyle/>
          <a:p>
            <a:r>
              <a:rPr lang="en-US" dirty="0">
                <a:solidFill>
                  <a:srgbClr val="FF0000"/>
                </a:solidFill>
              </a:rPr>
              <a:t>HTML </a:t>
            </a:r>
            <a:r>
              <a:rPr lang="en-US" dirty="0" smtClean="0">
                <a:solidFill>
                  <a:srgbClr val="FF0000"/>
                </a:solidFill>
              </a:rPr>
              <a:t>Link (Con)</a:t>
            </a:r>
            <a:endParaRPr lang="en-US" dirty="0">
              <a:solidFill>
                <a:srgbClr val="FF0000"/>
              </a:solidFill>
            </a:endParaRPr>
          </a:p>
        </p:txBody>
      </p:sp>
      <p:sp>
        <p:nvSpPr>
          <p:cNvPr id="6" name="Rectangle 5"/>
          <p:cNvSpPr/>
          <p:nvPr/>
        </p:nvSpPr>
        <p:spPr>
          <a:xfrm>
            <a:off x="740228" y="1517337"/>
            <a:ext cx="10726058" cy="1138773"/>
          </a:xfrm>
          <a:prstGeom prst="rect">
            <a:avLst/>
          </a:prstGeom>
        </p:spPr>
        <p:txBody>
          <a:bodyPr wrap="square">
            <a:spAutoFit/>
          </a:bodyPr>
          <a:lstStyle/>
          <a:p>
            <a:pPr lvl="0">
              <a:spcBef>
                <a:spcPct val="20000"/>
              </a:spcBef>
            </a:pPr>
            <a:r>
              <a:rPr lang="en-US" sz="2000" b="1" u="sng" dirty="0">
                <a:solidFill>
                  <a:prstClr val="black"/>
                </a:solidFill>
                <a:latin typeface="Calibri"/>
              </a:rPr>
              <a:t>HTML Links - The target Attribute</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The target attribute specifies where to open the linked document.</a:t>
            </a:r>
          </a:p>
          <a:p>
            <a:pPr marL="342900" lvl="0" indent="-342900">
              <a:spcBef>
                <a:spcPct val="20000"/>
              </a:spcBef>
              <a:buClrTx/>
            </a:pPr>
            <a:r>
              <a:rPr lang="en-US" sz="2000" dirty="0">
                <a:solidFill>
                  <a:prstClr val="black"/>
                </a:solidFill>
                <a:latin typeface="Calibri"/>
              </a:rPr>
              <a:t>The example below will open the linked document in a new browser window or a new tab:</a:t>
            </a:r>
          </a:p>
        </p:txBody>
      </p:sp>
      <p:sp>
        <p:nvSpPr>
          <p:cNvPr id="7" name="Rectangle 6"/>
          <p:cNvSpPr/>
          <p:nvPr/>
        </p:nvSpPr>
        <p:spPr>
          <a:xfrm>
            <a:off x="740228" y="6272258"/>
            <a:ext cx="1310808" cy="461665"/>
          </a:xfrm>
          <a:prstGeom prst="rect">
            <a:avLst/>
          </a:prstGeom>
        </p:spPr>
        <p:txBody>
          <a:bodyPr wrap="none">
            <a:spAutoFit/>
          </a:bodyPr>
          <a:lstStyle/>
          <a:p>
            <a:r>
              <a:rPr lang="en-US" sz="2400" dirty="0" smtClean="0">
                <a:solidFill>
                  <a:prstClr val="black"/>
                </a:solidFill>
                <a:latin typeface="Calibri"/>
                <a:hlinkClick r:id="rId2" action="ppaction://hlinkfile"/>
              </a:rPr>
              <a:t>Example</a:t>
            </a:r>
            <a:r>
              <a:rPr lang="en-US" sz="2400" dirty="0" smtClean="0">
                <a:solidFill>
                  <a:prstClr val="black"/>
                </a:solidFill>
                <a:latin typeface="Calibri"/>
              </a:rPr>
              <a:t> </a:t>
            </a:r>
            <a:endParaRPr lang="en-US" sz="2000" dirty="0"/>
          </a:p>
        </p:txBody>
      </p:sp>
      <p:sp>
        <p:nvSpPr>
          <p:cNvPr id="8" name="Rectangle 7"/>
          <p:cNvSpPr/>
          <p:nvPr/>
        </p:nvSpPr>
        <p:spPr>
          <a:xfrm>
            <a:off x="2206170" y="6333813"/>
            <a:ext cx="9666516" cy="400110"/>
          </a:xfrm>
          <a:prstGeom prst="rect">
            <a:avLst/>
          </a:prstGeom>
        </p:spPr>
        <p:txBody>
          <a:bodyPr wrap="square">
            <a:spAutoFit/>
          </a:bodyPr>
          <a:lstStyle/>
          <a:p>
            <a:pPr lvl="0">
              <a:spcBef>
                <a:spcPct val="20000"/>
              </a:spcBef>
            </a:pPr>
            <a:r>
              <a:rPr lang="en-US" sz="2000" i="1" dirty="0">
                <a:solidFill>
                  <a:prstClr val="black">
                    <a:lumMod val="65000"/>
                    <a:lumOff val="35000"/>
                  </a:prstClr>
                </a:solidFill>
                <a:latin typeface="Calibri"/>
              </a:rPr>
              <a:t>&lt;a </a:t>
            </a:r>
            <a:r>
              <a:rPr lang="en-US" sz="2000" i="1" dirty="0" err="1">
                <a:solidFill>
                  <a:prstClr val="black">
                    <a:lumMod val="65000"/>
                    <a:lumOff val="35000"/>
                  </a:prstClr>
                </a:solidFill>
                <a:latin typeface="Calibri"/>
              </a:rPr>
              <a:t>href</a:t>
            </a:r>
            <a:r>
              <a:rPr lang="en-US" sz="2000" i="1" dirty="0">
                <a:solidFill>
                  <a:prstClr val="black">
                    <a:lumMod val="65000"/>
                    <a:lumOff val="35000"/>
                  </a:prstClr>
                </a:solidFill>
                <a:latin typeface="Calibri"/>
              </a:rPr>
              <a:t>="http://www.w3schools.com" target="_blank"&gt;Visit W3Schools.com!&lt;/a&gt;</a:t>
            </a:r>
            <a:r>
              <a:rPr lang="en-US" sz="2000" dirty="0">
                <a:solidFill>
                  <a:prstClr val="black"/>
                </a:solidFill>
                <a:latin typeface="Calibri"/>
              </a:rPr>
              <a:t> </a:t>
            </a:r>
          </a:p>
        </p:txBody>
      </p:sp>
      <p:graphicFrame>
        <p:nvGraphicFramePr>
          <p:cNvPr id="9" name="Table 8"/>
          <p:cNvGraphicFramePr>
            <a:graphicFrameLocks noGrp="1"/>
          </p:cNvGraphicFramePr>
          <p:nvPr>
            <p:extLst>
              <p:ext uri="{D42A27DB-BD31-4B8C-83A1-F6EECF244321}">
                <p14:modId xmlns:p14="http://schemas.microsoft.com/office/powerpoint/2010/main" val="3568452211"/>
              </p:ext>
            </p:extLst>
          </p:nvPr>
        </p:nvGraphicFramePr>
        <p:xfrm>
          <a:off x="870857" y="2656110"/>
          <a:ext cx="8128000" cy="3505200"/>
        </p:xfrm>
        <a:graphic>
          <a:graphicData uri="http://schemas.openxmlformats.org/drawingml/2006/table">
            <a:tbl>
              <a:tblPr firstRow="1" bandRow="1">
                <a:tableStyleId>{69012ECD-51FC-41F1-AA8D-1B2483CD663E}</a:tableStyleId>
              </a:tblPr>
              <a:tblGrid>
                <a:gridCol w="4064000"/>
                <a:gridCol w="4064000"/>
              </a:tblGrid>
              <a:tr h="370840">
                <a:tc>
                  <a:txBody>
                    <a:bodyPr/>
                    <a:lstStyle/>
                    <a:p>
                      <a:pPr algn="l" fontAlgn="t">
                        <a:lnSpc>
                          <a:spcPct val="100000"/>
                        </a:lnSpc>
                      </a:pPr>
                      <a:r>
                        <a:rPr lang="en-US" sz="2000" dirty="0">
                          <a:effectLst/>
                        </a:rPr>
                        <a:t>Value</a:t>
                      </a:r>
                    </a:p>
                  </a:txBody>
                  <a:tcPr marL="76200" marR="76200" marT="76200" marB="76200"/>
                </a:tc>
                <a:tc>
                  <a:txBody>
                    <a:bodyPr/>
                    <a:lstStyle/>
                    <a:p>
                      <a:pPr algn="l" fontAlgn="t">
                        <a:lnSpc>
                          <a:spcPct val="100000"/>
                        </a:lnSpc>
                      </a:pPr>
                      <a:r>
                        <a:rPr lang="en-US" sz="2000" dirty="0">
                          <a:effectLst/>
                        </a:rPr>
                        <a:t>Description</a:t>
                      </a:r>
                    </a:p>
                  </a:txBody>
                  <a:tcPr marL="76200" marR="76200" marT="76200" marB="76200"/>
                </a:tc>
              </a:tr>
              <a:tr h="370840">
                <a:tc>
                  <a:txBody>
                    <a:bodyPr/>
                    <a:lstStyle/>
                    <a:p>
                      <a:pPr algn="l" fontAlgn="t">
                        <a:lnSpc>
                          <a:spcPct val="100000"/>
                        </a:lnSpc>
                      </a:pPr>
                      <a:r>
                        <a:rPr lang="en-US" sz="2000" b="1" dirty="0">
                          <a:effectLst/>
                        </a:rPr>
                        <a:t>_blank</a:t>
                      </a:r>
                    </a:p>
                  </a:txBody>
                  <a:tcPr marL="76200" marR="76200" marT="76200" marB="76200"/>
                </a:tc>
                <a:tc>
                  <a:txBody>
                    <a:bodyPr/>
                    <a:lstStyle/>
                    <a:p>
                      <a:pPr algn="l" fontAlgn="t">
                        <a:lnSpc>
                          <a:spcPct val="100000"/>
                        </a:lnSpc>
                      </a:pPr>
                      <a:r>
                        <a:rPr lang="en-US" sz="2000">
                          <a:effectLst/>
                        </a:rPr>
                        <a:t>Load in a new window</a:t>
                      </a:r>
                    </a:p>
                  </a:txBody>
                  <a:tcPr marL="76200" marR="76200" marT="76200" marB="76200"/>
                </a:tc>
              </a:tr>
              <a:tr h="370840">
                <a:tc>
                  <a:txBody>
                    <a:bodyPr/>
                    <a:lstStyle/>
                    <a:p>
                      <a:pPr algn="l" fontAlgn="t">
                        <a:lnSpc>
                          <a:spcPct val="100000"/>
                        </a:lnSpc>
                      </a:pPr>
                      <a:r>
                        <a:rPr lang="en-US" sz="2000" b="1" dirty="0">
                          <a:effectLst/>
                        </a:rPr>
                        <a:t>_self</a:t>
                      </a:r>
                    </a:p>
                  </a:txBody>
                  <a:tcPr marL="76200" marR="76200" marT="76200" marB="76200"/>
                </a:tc>
                <a:tc>
                  <a:txBody>
                    <a:bodyPr/>
                    <a:lstStyle/>
                    <a:p>
                      <a:pPr algn="l" fontAlgn="t">
                        <a:lnSpc>
                          <a:spcPct val="100000"/>
                        </a:lnSpc>
                      </a:pPr>
                      <a:r>
                        <a:rPr lang="en-US" sz="2000">
                          <a:effectLst/>
                        </a:rPr>
                        <a:t>Load in the same frame as it was clicked</a:t>
                      </a:r>
                    </a:p>
                  </a:txBody>
                  <a:tcPr marL="76200" marR="76200" marT="76200" marB="76200"/>
                </a:tc>
              </a:tr>
              <a:tr h="370840">
                <a:tc>
                  <a:txBody>
                    <a:bodyPr/>
                    <a:lstStyle/>
                    <a:p>
                      <a:pPr algn="l" fontAlgn="t">
                        <a:lnSpc>
                          <a:spcPct val="100000"/>
                        </a:lnSpc>
                      </a:pPr>
                      <a:r>
                        <a:rPr lang="en-US" sz="2000" b="1" dirty="0">
                          <a:effectLst/>
                        </a:rPr>
                        <a:t>_parent</a:t>
                      </a:r>
                    </a:p>
                  </a:txBody>
                  <a:tcPr marL="76200" marR="76200" marT="76200" marB="76200"/>
                </a:tc>
                <a:tc>
                  <a:txBody>
                    <a:bodyPr/>
                    <a:lstStyle/>
                    <a:p>
                      <a:pPr algn="l" fontAlgn="t">
                        <a:lnSpc>
                          <a:spcPct val="100000"/>
                        </a:lnSpc>
                      </a:pPr>
                      <a:r>
                        <a:rPr lang="en-US" sz="2000" dirty="0">
                          <a:effectLst/>
                        </a:rPr>
                        <a:t>Load in the parent frameset</a:t>
                      </a:r>
                    </a:p>
                  </a:txBody>
                  <a:tcPr marL="76200" marR="76200" marT="76200" marB="76200"/>
                </a:tc>
              </a:tr>
              <a:tr h="370840">
                <a:tc>
                  <a:txBody>
                    <a:bodyPr/>
                    <a:lstStyle/>
                    <a:p>
                      <a:pPr algn="l" fontAlgn="t">
                        <a:lnSpc>
                          <a:spcPct val="100000"/>
                        </a:lnSpc>
                      </a:pPr>
                      <a:r>
                        <a:rPr lang="en-US" sz="2000" b="1" dirty="0">
                          <a:effectLst/>
                        </a:rPr>
                        <a:t>_top</a:t>
                      </a:r>
                    </a:p>
                  </a:txBody>
                  <a:tcPr marL="76200" marR="76200" marT="76200" marB="76200"/>
                </a:tc>
                <a:tc>
                  <a:txBody>
                    <a:bodyPr/>
                    <a:lstStyle/>
                    <a:p>
                      <a:pPr algn="l" fontAlgn="t">
                        <a:lnSpc>
                          <a:spcPct val="100000"/>
                        </a:lnSpc>
                      </a:pPr>
                      <a:r>
                        <a:rPr lang="en-US" sz="2000" dirty="0">
                          <a:effectLst/>
                        </a:rPr>
                        <a:t>Load in the full body of the window</a:t>
                      </a:r>
                    </a:p>
                  </a:txBody>
                  <a:tcPr marL="76200" marR="76200" marT="76200" marB="76200"/>
                </a:tc>
              </a:tr>
              <a:tr h="370840">
                <a:tc>
                  <a:txBody>
                    <a:bodyPr/>
                    <a:lstStyle/>
                    <a:p>
                      <a:pPr algn="l" fontAlgn="t">
                        <a:lnSpc>
                          <a:spcPct val="100000"/>
                        </a:lnSpc>
                      </a:pPr>
                      <a:r>
                        <a:rPr lang="en-US" sz="2000" b="1" dirty="0" smtClean="0">
                          <a:effectLst/>
                        </a:rPr>
                        <a:t>_new</a:t>
                      </a:r>
                      <a:endParaRPr lang="en-US" sz="2000" b="1" dirty="0">
                        <a:effectLst/>
                      </a:endParaRPr>
                    </a:p>
                  </a:txBody>
                  <a:tcPr marL="76200" marR="76200" marT="76200" marB="76200"/>
                </a:tc>
                <a:tc>
                  <a:txBody>
                    <a:bodyPr/>
                    <a:lstStyle/>
                    <a:p>
                      <a:pPr algn="l" fontAlgn="t">
                        <a:lnSpc>
                          <a:spcPct val="100000"/>
                        </a:lnSpc>
                      </a:pPr>
                      <a:r>
                        <a:rPr lang="en-US" sz="2000" dirty="0">
                          <a:effectLst/>
                        </a:rPr>
                        <a:t>Load in a </a:t>
                      </a:r>
                      <a:r>
                        <a:rPr lang="en-US" sz="2000" dirty="0" smtClean="0">
                          <a:effectLst/>
                        </a:rPr>
                        <a:t>new</a:t>
                      </a:r>
                      <a:r>
                        <a:rPr lang="en-US" sz="2000" baseline="0" dirty="0" smtClean="0">
                          <a:effectLst/>
                        </a:rPr>
                        <a:t> window first time</a:t>
                      </a:r>
                      <a:endParaRPr lang="en-US" sz="2000" dirty="0">
                        <a:effectLst/>
                      </a:endParaRPr>
                    </a:p>
                  </a:txBody>
                  <a:tcPr marL="76200" marR="76200" marT="76200" marB="76200"/>
                </a:tc>
              </a:tr>
              <a:tr h="370840">
                <a:tc>
                  <a:txBody>
                    <a:bodyPr/>
                    <a:lstStyle/>
                    <a:p>
                      <a:pPr algn="l" fontAlgn="t">
                        <a:lnSpc>
                          <a:spcPct val="100000"/>
                        </a:lnSpc>
                      </a:pPr>
                      <a:r>
                        <a:rPr lang="en-US" sz="2000" b="1" dirty="0" err="1">
                          <a:effectLst/>
                        </a:rPr>
                        <a:t>framename</a:t>
                      </a:r>
                      <a:endParaRPr lang="en-US" sz="2000" b="1" dirty="0">
                        <a:effectLst/>
                      </a:endParaRPr>
                    </a:p>
                  </a:txBody>
                  <a:tcPr marL="76200" marR="76200" marT="76200" marB="76200"/>
                </a:tc>
                <a:tc>
                  <a:txBody>
                    <a:bodyPr/>
                    <a:lstStyle/>
                    <a:p>
                      <a:pPr algn="l" fontAlgn="t">
                        <a:lnSpc>
                          <a:spcPct val="100000"/>
                        </a:lnSpc>
                      </a:pPr>
                      <a:r>
                        <a:rPr lang="en-US" sz="2000" dirty="0">
                          <a:effectLst/>
                        </a:rPr>
                        <a:t>Load in a named frame</a:t>
                      </a:r>
                    </a:p>
                  </a:txBody>
                  <a:tcPr marL="76200" marR="76200" marT="76200" marB="76200"/>
                </a:tc>
              </a:tr>
            </a:tbl>
          </a:graphicData>
        </a:graphic>
      </p:graphicFrame>
    </p:spTree>
    <p:extLst>
      <p:ext uri="{BB962C8B-B14F-4D97-AF65-F5344CB8AC3E}">
        <p14:creationId xmlns:p14="http://schemas.microsoft.com/office/powerpoint/2010/main" val="1629915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4"/>
            <a:ext cx="11020926" cy="5364585"/>
          </a:xfrm>
        </p:spPr>
        <p:txBody>
          <a:bodyPr>
            <a:normAutofit/>
          </a:bodyPr>
          <a:lstStyle/>
          <a:p>
            <a:pPr marL="0" lvl="0" indent="0">
              <a:spcBef>
                <a:spcPct val="20000"/>
              </a:spcBef>
              <a:buClrTx/>
              <a:buNone/>
            </a:pPr>
            <a:r>
              <a:rPr lang="en-US" sz="2400" b="1" u="sng" dirty="0" smtClean="0">
                <a:solidFill>
                  <a:prstClr val="black"/>
                </a:solidFill>
                <a:latin typeface="Calibri"/>
              </a:rPr>
              <a:t>HTML </a:t>
            </a:r>
            <a:r>
              <a:rPr lang="en-US" sz="2400" b="1" u="sng" dirty="0">
                <a:solidFill>
                  <a:prstClr val="black"/>
                </a:solidFill>
                <a:latin typeface="Calibri"/>
              </a:rPr>
              <a:t>Links - The id Attribute</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The id attribute can be used to create a bookmark inside an HTML document.</a:t>
            </a:r>
          </a:p>
          <a:p>
            <a:pPr marL="0" lvl="0" indent="0">
              <a:spcBef>
                <a:spcPct val="20000"/>
              </a:spcBef>
              <a:buClrTx/>
              <a:buNone/>
            </a:pPr>
            <a:r>
              <a:rPr lang="en-US" sz="2400" b="1" dirty="0">
                <a:solidFill>
                  <a:prstClr val="black"/>
                </a:solidFill>
                <a:latin typeface="Calibri"/>
              </a:rPr>
              <a:t>Tip</a:t>
            </a:r>
            <a:r>
              <a:rPr lang="en-US" sz="2400" dirty="0">
                <a:solidFill>
                  <a:prstClr val="black"/>
                </a:solidFill>
                <a:latin typeface="Calibri"/>
              </a:rPr>
              <a:t>: Bookmarks are not displayed in any special way. They are invisible to the reader</a:t>
            </a:r>
            <a:r>
              <a:rPr lang="en-US" sz="2400" dirty="0" smtClean="0">
                <a:solidFill>
                  <a:prstClr val="black"/>
                </a:solidFill>
                <a:latin typeface="Calibri"/>
              </a:rPr>
              <a:t>.</a:t>
            </a:r>
            <a:endParaRPr lang="en-US" sz="2400" dirty="0">
              <a:solidFill>
                <a:prstClr val="black"/>
              </a:solidFill>
              <a:latin typeface="Calibri"/>
            </a:endParaRPr>
          </a:p>
          <a:p>
            <a:pPr marL="0" lvl="0" indent="0">
              <a:spcBef>
                <a:spcPct val="20000"/>
              </a:spcBef>
              <a:buClrTx/>
              <a:buNone/>
            </a:pPr>
            <a:r>
              <a:rPr lang="en-US" sz="2400" b="1" dirty="0">
                <a:solidFill>
                  <a:prstClr val="black"/>
                </a:solidFill>
                <a:latin typeface="Calibri"/>
              </a:rPr>
              <a:t>Example</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An anchor with an id inside an HTML document:</a:t>
            </a:r>
          </a:p>
          <a:p>
            <a:pPr marL="0" lvl="0" indent="0">
              <a:spcBef>
                <a:spcPct val="20000"/>
              </a:spcBef>
              <a:buClrTx/>
              <a:buNone/>
            </a:pPr>
            <a:r>
              <a:rPr lang="en-US" sz="2400" i="1" dirty="0">
                <a:solidFill>
                  <a:prstClr val="black">
                    <a:lumMod val="65000"/>
                    <a:lumOff val="35000"/>
                  </a:prstClr>
                </a:solidFill>
                <a:latin typeface="Calibri"/>
              </a:rPr>
              <a:t>&lt;a id="tips"&gt;Useful Tips Section&lt;/a&gt; </a:t>
            </a:r>
          </a:p>
          <a:p>
            <a:pPr marL="342900" lvl="0" indent="-342900">
              <a:spcBef>
                <a:spcPct val="20000"/>
              </a:spcBef>
              <a:buClrTx/>
            </a:pPr>
            <a:r>
              <a:rPr lang="en-US" sz="2400" dirty="0">
                <a:solidFill>
                  <a:prstClr val="black"/>
                </a:solidFill>
                <a:latin typeface="Calibri"/>
              </a:rPr>
              <a:t>Create a link to the "Useful Tips Section" inside the same document:</a:t>
            </a:r>
          </a:p>
          <a:p>
            <a:pPr marL="0" lvl="0" indent="0">
              <a:spcBef>
                <a:spcPct val="20000"/>
              </a:spcBef>
              <a:buClrTx/>
              <a:buNone/>
            </a:pPr>
            <a:r>
              <a:rPr lang="en-US" sz="2400" i="1" dirty="0">
                <a:solidFill>
                  <a:prstClr val="black">
                    <a:lumMod val="65000"/>
                    <a:lumOff val="35000"/>
                  </a:prstClr>
                </a:solidFill>
                <a:latin typeface="Calibri"/>
              </a:rPr>
              <a:t>&lt;a </a:t>
            </a:r>
            <a:r>
              <a:rPr lang="en-US" sz="2400" i="1" dirty="0" err="1">
                <a:solidFill>
                  <a:prstClr val="black">
                    <a:lumMod val="65000"/>
                    <a:lumOff val="35000"/>
                  </a:prstClr>
                </a:solidFill>
                <a:latin typeface="Calibri"/>
              </a:rPr>
              <a:t>href</a:t>
            </a:r>
            <a:r>
              <a:rPr lang="en-US" sz="2400" i="1" dirty="0">
                <a:solidFill>
                  <a:prstClr val="black">
                    <a:lumMod val="65000"/>
                    <a:lumOff val="35000"/>
                  </a:prstClr>
                </a:solidFill>
                <a:latin typeface="Calibri"/>
              </a:rPr>
              <a:t>="#tips"&gt;Visit the Useful Tips Section&lt;/a&gt;</a:t>
            </a:r>
            <a:r>
              <a:rPr lang="en-US" sz="2400" dirty="0">
                <a:solidFill>
                  <a:prstClr val="black"/>
                </a:solidFill>
                <a:latin typeface="Calibri"/>
              </a:rPr>
              <a:t> </a:t>
            </a:r>
          </a:p>
          <a:p>
            <a:pPr marL="342900" lvl="0" indent="-342900">
              <a:spcBef>
                <a:spcPct val="20000"/>
              </a:spcBef>
              <a:buClrTx/>
            </a:pPr>
            <a:r>
              <a:rPr lang="en-US" sz="2400" dirty="0">
                <a:solidFill>
                  <a:prstClr val="black"/>
                </a:solidFill>
                <a:latin typeface="Calibri"/>
              </a:rPr>
              <a:t>Or, create a link to the "Useful Tips Section" from another page:</a:t>
            </a:r>
          </a:p>
          <a:p>
            <a:pPr marL="0" lvl="0" indent="0">
              <a:spcBef>
                <a:spcPct val="20000"/>
              </a:spcBef>
              <a:buClrTx/>
              <a:buNone/>
            </a:pPr>
            <a:r>
              <a:rPr lang="en-US" sz="2400" i="1" dirty="0">
                <a:solidFill>
                  <a:prstClr val="black">
                    <a:lumMod val="65000"/>
                    <a:lumOff val="35000"/>
                  </a:prstClr>
                </a:solidFill>
                <a:latin typeface="Calibri"/>
              </a:rPr>
              <a:t>&lt;a </a:t>
            </a:r>
            <a:r>
              <a:rPr lang="en-US" sz="2400" i="1" dirty="0" err="1">
                <a:solidFill>
                  <a:prstClr val="black">
                    <a:lumMod val="65000"/>
                    <a:lumOff val="35000"/>
                  </a:prstClr>
                </a:solidFill>
                <a:latin typeface="Calibri"/>
              </a:rPr>
              <a:t>href</a:t>
            </a:r>
            <a:r>
              <a:rPr lang="en-US" sz="2400" i="1" dirty="0">
                <a:solidFill>
                  <a:prstClr val="black">
                    <a:lumMod val="65000"/>
                    <a:lumOff val="35000"/>
                  </a:prstClr>
                </a:solidFill>
                <a:latin typeface="Calibri"/>
              </a:rPr>
              <a:t>="http://www.w3schools.com/html_links.htm#tips"&gt;Visit the Useful Tips Section&lt;/a&gt; </a:t>
            </a:r>
          </a:p>
          <a:p>
            <a:pPr marL="0" lvl="0" indent="0">
              <a:spcBef>
                <a:spcPct val="20000"/>
              </a:spcBef>
              <a:buClrTx/>
              <a:buNone/>
            </a:pPr>
            <a:endParaRPr lang="en-US" sz="3200"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Link (Con)</a:t>
            </a:r>
            <a:endParaRPr lang="en-US" dirty="0">
              <a:solidFill>
                <a:srgbClr val="FF0000"/>
              </a:solidFill>
            </a:endParaRPr>
          </a:p>
        </p:txBody>
      </p:sp>
    </p:spTree>
    <p:extLst>
      <p:ext uri="{BB962C8B-B14F-4D97-AF65-F5344CB8AC3E}">
        <p14:creationId xmlns:p14="http://schemas.microsoft.com/office/powerpoint/2010/main" val="4235584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lnSpcReduction="10000"/>
          </a:bodyPr>
          <a:lstStyle/>
          <a:p>
            <a:pPr marL="0" lvl="0" indent="0">
              <a:spcBef>
                <a:spcPct val="20000"/>
              </a:spcBef>
              <a:buClrTx/>
              <a:buNone/>
            </a:pPr>
            <a:r>
              <a:rPr lang="en-US" sz="2400" u="sng" dirty="0">
                <a:solidFill>
                  <a:prstClr val="black"/>
                </a:solidFill>
                <a:latin typeface="Calibri"/>
                <a:hlinkClick r:id="rId3" action="ppaction://hlinkfile"/>
              </a:rPr>
              <a:t>HTML links</a:t>
            </a:r>
            <a:r>
              <a:rPr lang="en-US" sz="2400" dirty="0">
                <a:solidFill>
                  <a:prstClr val="black"/>
                </a:solidFill>
                <a:latin typeface="Calibri"/>
              </a:rPr>
              <a:t> : How to create links in an HTML document.</a:t>
            </a:r>
            <a:endParaRPr lang="en-US" sz="2400" u="sng" dirty="0">
              <a:solidFill>
                <a:prstClr val="black"/>
              </a:solidFill>
              <a:latin typeface="Calibri"/>
            </a:endParaRPr>
          </a:p>
          <a:p>
            <a:pPr marL="0" lvl="0" indent="0">
              <a:spcBef>
                <a:spcPct val="20000"/>
              </a:spcBef>
              <a:buClrTx/>
              <a:buNone/>
            </a:pPr>
            <a:endParaRPr lang="en-US" sz="2400" u="sng" dirty="0">
              <a:solidFill>
                <a:prstClr val="black"/>
              </a:solidFill>
              <a:latin typeface="Calibri"/>
            </a:endParaRPr>
          </a:p>
          <a:p>
            <a:pPr marL="0" lvl="0" indent="0">
              <a:spcBef>
                <a:spcPct val="20000"/>
              </a:spcBef>
              <a:buClrTx/>
              <a:buNone/>
            </a:pPr>
            <a:r>
              <a:rPr lang="en-US" sz="2400" u="sng" dirty="0">
                <a:solidFill>
                  <a:prstClr val="black"/>
                </a:solidFill>
                <a:latin typeface="Calibri"/>
                <a:hlinkClick r:id="rId4" action="ppaction://hlinkfile"/>
              </a:rPr>
              <a:t>An image as a link</a:t>
            </a:r>
            <a:r>
              <a:rPr lang="en-US" sz="2400" dirty="0">
                <a:solidFill>
                  <a:prstClr val="black"/>
                </a:solidFill>
                <a:latin typeface="Calibri"/>
              </a:rPr>
              <a:t> : How to use an image as a link.</a:t>
            </a:r>
          </a:p>
          <a:p>
            <a:pPr marL="0" lvl="0" indent="0">
              <a:spcBef>
                <a:spcPct val="20000"/>
              </a:spcBef>
              <a:buClrTx/>
              <a:buNone/>
            </a:pPr>
            <a:endParaRPr lang="en-US" sz="2400" u="sng" dirty="0">
              <a:solidFill>
                <a:prstClr val="black"/>
              </a:solidFill>
              <a:latin typeface="Calibri"/>
            </a:endParaRPr>
          </a:p>
          <a:p>
            <a:pPr marL="0" lvl="0" indent="0">
              <a:spcBef>
                <a:spcPct val="20000"/>
              </a:spcBef>
              <a:buClrTx/>
              <a:buNone/>
            </a:pPr>
            <a:r>
              <a:rPr lang="en-US" sz="2400" u="sng" dirty="0">
                <a:solidFill>
                  <a:prstClr val="black"/>
                </a:solidFill>
                <a:latin typeface="Calibri"/>
                <a:hlinkClick r:id="rId5" action="ppaction://hlinkfile"/>
              </a:rPr>
              <a:t>Link to a location on the same page</a:t>
            </a:r>
            <a:r>
              <a:rPr lang="en-US" sz="2400" dirty="0">
                <a:solidFill>
                  <a:prstClr val="black"/>
                </a:solidFill>
                <a:latin typeface="Calibri"/>
              </a:rPr>
              <a:t> : How to link to a bookmark.</a:t>
            </a:r>
          </a:p>
          <a:p>
            <a:pPr marL="0" lvl="0" indent="0">
              <a:spcBef>
                <a:spcPct val="20000"/>
              </a:spcBef>
              <a:buClrTx/>
              <a:buNone/>
            </a:pPr>
            <a:endParaRPr lang="en-US" sz="2400" u="sng" dirty="0">
              <a:solidFill>
                <a:prstClr val="black"/>
              </a:solidFill>
              <a:latin typeface="Calibri"/>
            </a:endParaRPr>
          </a:p>
          <a:p>
            <a:pPr marL="0" lvl="0" indent="0">
              <a:spcBef>
                <a:spcPct val="20000"/>
              </a:spcBef>
              <a:buClrTx/>
              <a:buNone/>
            </a:pPr>
            <a:r>
              <a:rPr lang="en-US" sz="2400" u="sng" dirty="0">
                <a:solidFill>
                  <a:prstClr val="black"/>
                </a:solidFill>
                <a:latin typeface="Calibri"/>
                <a:hlinkClick r:id="rId6" action="ppaction://hlinkfile"/>
              </a:rPr>
              <a:t>Break out of a frame</a:t>
            </a:r>
            <a:r>
              <a:rPr lang="en-US" sz="2400" dirty="0">
                <a:solidFill>
                  <a:prstClr val="black"/>
                </a:solidFill>
                <a:latin typeface="Calibri"/>
              </a:rPr>
              <a:t> : How to break out of a frame (if your site is locked in a frame).</a:t>
            </a:r>
          </a:p>
          <a:p>
            <a:pPr marL="0" lvl="0" indent="0">
              <a:spcBef>
                <a:spcPct val="20000"/>
              </a:spcBef>
              <a:buClrTx/>
              <a:buNone/>
            </a:pPr>
            <a:endParaRPr lang="en-US" sz="2400" u="sng" dirty="0">
              <a:solidFill>
                <a:prstClr val="black"/>
              </a:solidFill>
              <a:latin typeface="Calibri"/>
            </a:endParaRPr>
          </a:p>
          <a:p>
            <a:pPr marL="0" lvl="0" indent="0">
              <a:spcBef>
                <a:spcPct val="20000"/>
              </a:spcBef>
              <a:buClrTx/>
              <a:buNone/>
            </a:pPr>
            <a:r>
              <a:rPr lang="en-US" sz="2400" u="sng" dirty="0">
                <a:solidFill>
                  <a:prstClr val="black"/>
                </a:solidFill>
                <a:latin typeface="Calibri"/>
                <a:hlinkClick r:id="rId7" action="ppaction://hlinkfile"/>
              </a:rPr>
              <a:t>Create a mailto link</a:t>
            </a:r>
            <a:r>
              <a:rPr lang="en-US" sz="2400" dirty="0">
                <a:solidFill>
                  <a:prstClr val="black"/>
                </a:solidFill>
                <a:latin typeface="Calibri"/>
              </a:rPr>
              <a:t> : How to link to a mail message (will only work if you have mail installed).</a:t>
            </a:r>
          </a:p>
          <a:p>
            <a:pPr marL="0" lvl="0" indent="0">
              <a:spcBef>
                <a:spcPct val="20000"/>
              </a:spcBef>
              <a:buClrTx/>
              <a:buNone/>
            </a:pPr>
            <a:endParaRPr lang="en-US" b="1" u="sng" dirty="0">
              <a:solidFill>
                <a:prstClr val="black"/>
              </a:solidFill>
              <a:latin typeface="Calibri"/>
            </a:endParaRPr>
          </a:p>
          <a:p>
            <a:pPr marL="0" lvl="0" indent="0">
              <a:spcBef>
                <a:spcPct val="20000"/>
              </a:spcBef>
              <a:buClrTx/>
              <a:buNone/>
            </a:pPr>
            <a:r>
              <a:rPr lang="en-US" b="1" u="sng" dirty="0">
                <a:solidFill>
                  <a:prstClr val="black"/>
                </a:solidFill>
                <a:latin typeface="Calibri"/>
              </a:rPr>
              <a:t>HTML Link Tags (P. 22)</a:t>
            </a:r>
          </a:p>
          <a:p>
            <a:pPr marL="0" lvl="0" indent="0">
              <a:spcBef>
                <a:spcPct val="20000"/>
              </a:spcBef>
              <a:buClrTx/>
              <a:buNone/>
            </a:pPr>
            <a:endParaRPr lang="en-US"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Link (Con)</a:t>
            </a:r>
            <a:endParaRPr lang="en-US" dirty="0">
              <a:solidFill>
                <a:srgbClr val="FF0000"/>
              </a:solidFill>
            </a:endParaRPr>
          </a:p>
        </p:txBody>
      </p:sp>
    </p:spTree>
    <p:extLst>
      <p:ext uri="{BB962C8B-B14F-4D97-AF65-F5344CB8AC3E}">
        <p14:creationId xmlns:p14="http://schemas.microsoft.com/office/powerpoint/2010/main" val="3196345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35358"/>
            <a:ext cx="11020926" cy="5096071"/>
          </a:xfrm>
        </p:spPr>
        <p:txBody>
          <a:bodyPr>
            <a:noAutofit/>
          </a:bodyPr>
          <a:lstStyle/>
          <a:p>
            <a:pPr marL="0" lvl="0" indent="0">
              <a:spcBef>
                <a:spcPct val="20000"/>
              </a:spcBef>
              <a:buClrTx/>
              <a:buNone/>
            </a:pPr>
            <a:r>
              <a:rPr lang="en-US" sz="2000" b="1" u="sng" dirty="0">
                <a:solidFill>
                  <a:prstClr val="black"/>
                </a:solidFill>
                <a:latin typeface="Calibri"/>
              </a:rPr>
              <a:t>The HTML &lt;head&gt; Element</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The &lt;head&gt; element is a container for all the head elements. Elements inside &lt;head&gt; can include scripts, instruct the browser where to find style sheets, provide meta information, and more.</a:t>
            </a:r>
          </a:p>
          <a:p>
            <a:pPr marL="342900" lvl="0" indent="-342900">
              <a:spcBef>
                <a:spcPct val="20000"/>
              </a:spcBef>
              <a:buClrTx/>
            </a:pPr>
            <a:r>
              <a:rPr lang="en-US" sz="2000" dirty="0">
                <a:solidFill>
                  <a:prstClr val="black"/>
                </a:solidFill>
                <a:latin typeface="Calibri"/>
              </a:rPr>
              <a:t>The following tags can be added to the head section: </a:t>
            </a:r>
            <a:r>
              <a:rPr lang="en-US" sz="2000" b="1" dirty="0">
                <a:solidFill>
                  <a:prstClr val="black"/>
                </a:solidFill>
                <a:latin typeface="Calibri"/>
              </a:rPr>
              <a:t>&lt;title&gt;, &lt;style&gt;, &lt;meta&gt;, &lt;link&gt;, &lt;script&gt;, &lt;</a:t>
            </a:r>
            <a:r>
              <a:rPr lang="en-US" sz="2000" b="1" dirty="0" err="1">
                <a:solidFill>
                  <a:prstClr val="black"/>
                </a:solidFill>
                <a:latin typeface="Calibri"/>
              </a:rPr>
              <a:t>noscript</a:t>
            </a:r>
            <a:r>
              <a:rPr lang="en-US" sz="2000" b="1" dirty="0">
                <a:solidFill>
                  <a:prstClr val="black"/>
                </a:solidFill>
                <a:latin typeface="Calibri"/>
              </a:rPr>
              <a:t>&gt;</a:t>
            </a:r>
            <a:r>
              <a:rPr lang="en-US" sz="2000" dirty="0">
                <a:solidFill>
                  <a:prstClr val="black"/>
                </a:solidFill>
                <a:latin typeface="Calibri"/>
              </a:rPr>
              <a:t>, and </a:t>
            </a:r>
            <a:r>
              <a:rPr lang="en-US" sz="2000" b="1" dirty="0">
                <a:solidFill>
                  <a:prstClr val="black"/>
                </a:solidFill>
                <a:latin typeface="Calibri"/>
              </a:rPr>
              <a:t>&lt;base</a:t>
            </a:r>
            <a:r>
              <a:rPr lang="en-US" sz="2000" b="1" dirty="0" smtClean="0">
                <a:solidFill>
                  <a:prstClr val="black"/>
                </a:solidFill>
                <a:latin typeface="Calibri"/>
              </a:rPr>
              <a:t>&gt;</a:t>
            </a:r>
            <a:r>
              <a:rPr lang="en-US" sz="2000" dirty="0" smtClean="0">
                <a:solidFill>
                  <a:prstClr val="black"/>
                </a:solidFill>
                <a:latin typeface="Calibri"/>
              </a:rPr>
              <a:t>.</a:t>
            </a:r>
            <a:endParaRPr lang="en-US" sz="2000" dirty="0">
              <a:solidFill>
                <a:prstClr val="black"/>
              </a:solidFill>
              <a:latin typeface="Calibri"/>
            </a:endParaRPr>
          </a:p>
          <a:p>
            <a:pPr marL="0" lvl="0" indent="0">
              <a:spcBef>
                <a:spcPct val="20000"/>
              </a:spcBef>
              <a:buClrTx/>
              <a:buNone/>
            </a:pPr>
            <a:r>
              <a:rPr lang="en-US" sz="2000" b="1" u="sng" dirty="0">
                <a:solidFill>
                  <a:prstClr val="black"/>
                </a:solidFill>
                <a:latin typeface="Calibri"/>
              </a:rPr>
              <a:t>The HTML &lt;title&gt; Element</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The &lt;title&gt; tag defines the title of the document.</a:t>
            </a:r>
          </a:p>
          <a:p>
            <a:pPr marL="342900" lvl="0" indent="-342900">
              <a:spcBef>
                <a:spcPct val="20000"/>
              </a:spcBef>
              <a:buClrTx/>
            </a:pPr>
            <a:r>
              <a:rPr lang="en-US" sz="2000" dirty="0">
                <a:solidFill>
                  <a:prstClr val="black"/>
                </a:solidFill>
                <a:latin typeface="Calibri"/>
              </a:rPr>
              <a:t>The &lt;title&gt; element is required in all HTML/XHTML documents.</a:t>
            </a:r>
          </a:p>
          <a:p>
            <a:pPr marL="342900" lvl="0" indent="-342900">
              <a:spcBef>
                <a:spcPct val="20000"/>
              </a:spcBef>
              <a:buClrTx/>
            </a:pPr>
            <a:r>
              <a:rPr lang="en-US" sz="2000" dirty="0">
                <a:solidFill>
                  <a:prstClr val="black"/>
                </a:solidFill>
                <a:latin typeface="Calibri"/>
              </a:rPr>
              <a:t>The &lt;title&gt; element:</a:t>
            </a:r>
          </a:p>
          <a:p>
            <a:pPr marL="742950" lvl="1" indent="-285750">
              <a:spcBef>
                <a:spcPct val="20000"/>
              </a:spcBef>
              <a:buClrTx/>
              <a:buFont typeface="Arial" pitchFamily="34" charset="0"/>
              <a:buChar char="–"/>
            </a:pPr>
            <a:r>
              <a:rPr lang="en-US" dirty="0">
                <a:solidFill>
                  <a:prstClr val="black"/>
                </a:solidFill>
                <a:latin typeface="Calibri"/>
              </a:rPr>
              <a:t>defines a title in the browser toolbar</a:t>
            </a:r>
          </a:p>
          <a:p>
            <a:pPr marL="742950" lvl="1" indent="-285750">
              <a:spcBef>
                <a:spcPct val="20000"/>
              </a:spcBef>
              <a:buClrTx/>
              <a:buFont typeface="Arial" pitchFamily="34" charset="0"/>
              <a:buChar char="–"/>
            </a:pPr>
            <a:r>
              <a:rPr lang="en-US" dirty="0">
                <a:solidFill>
                  <a:prstClr val="black"/>
                </a:solidFill>
                <a:latin typeface="Calibri"/>
              </a:rPr>
              <a:t>provides a title for the page when it is added to favorites</a:t>
            </a:r>
          </a:p>
          <a:p>
            <a:pPr marL="742950" lvl="1" indent="-285750">
              <a:spcBef>
                <a:spcPct val="20000"/>
              </a:spcBef>
              <a:buClrTx/>
              <a:buFont typeface="Arial" pitchFamily="34" charset="0"/>
              <a:buChar char="–"/>
            </a:pPr>
            <a:r>
              <a:rPr lang="en-US" dirty="0">
                <a:solidFill>
                  <a:prstClr val="black"/>
                </a:solidFill>
                <a:latin typeface="Calibri"/>
              </a:rPr>
              <a:t>displays a title for the page in search-engine results</a:t>
            </a:r>
          </a:p>
          <a:p>
            <a:pPr marL="57150" lvl="0" indent="0">
              <a:spcBef>
                <a:spcPct val="20000"/>
              </a:spcBef>
              <a:buClrTx/>
              <a:buNone/>
            </a:pPr>
            <a:r>
              <a:rPr lang="en-US" sz="2400" i="1" dirty="0">
                <a:solidFill>
                  <a:prstClr val="black">
                    <a:lumMod val="65000"/>
                    <a:lumOff val="35000"/>
                  </a:prstClr>
                </a:solidFill>
                <a:latin typeface="Calibri"/>
              </a:rPr>
              <a:t>&lt;head&gt;</a:t>
            </a:r>
            <a:br>
              <a:rPr lang="en-US" sz="2400" i="1" dirty="0">
                <a:solidFill>
                  <a:prstClr val="black">
                    <a:lumMod val="65000"/>
                    <a:lumOff val="35000"/>
                  </a:prstClr>
                </a:solidFill>
                <a:latin typeface="Calibri"/>
              </a:rPr>
            </a:br>
            <a:r>
              <a:rPr lang="en-US" sz="2400" i="1" dirty="0">
                <a:solidFill>
                  <a:prstClr val="black">
                    <a:lumMod val="65000"/>
                    <a:lumOff val="35000"/>
                  </a:prstClr>
                </a:solidFill>
                <a:latin typeface="Calibri"/>
              </a:rPr>
              <a:t>&lt;title&gt;Title of the document&lt;/title&gt;</a:t>
            </a:r>
            <a:br>
              <a:rPr lang="en-US" sz="2400" i="1" dirty="0">
                <a:solidFill>
                  <a:prstClr val="black">
                    <a:lumMod val="65000"/>
                    <a:lumOff val="35000"/>
                  </a:prstClr>
                </a:solidFill>
                <a:latin typeface="Calibri"/>
              </a:rPr>
            </a:br>
            <a:r>
              <a:rPr lang="en-US" sz="2400" i="1" dirty="0">
                <a:solidFill>
                  <a:prstClr val="black">
                    <a:lumMod val="65000"/>
                    <a:lumOff val="35000"/>
                  </a:prstClr>
                </a:solidFill>
                <a:latin typeface="Calibri"/>
              </a:rPr>
              <a:t>&lt;/head&gt;</a:t>
            </a:r>
          </a:p>
          <a:p>
            <a:pPr marL="0" lvl="0" indent="0">
              <a:spcBef>
                <a:spcPct val="20000"/>
              </a:spcBef>
              <a:buClrTx/>
              <a:buNone/>
            </a:pPr>
            <a:endParaRPr lang="en-US" sz="2000"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Head</a:t>
            </a:r>
            <a:endParaRPr lang="en-US" dirty="0">
              <a:solidFill>
                <a:srgbClr val="FF0000"/>
              </a:solidFill>
            </a:endParaRPr>
          </a:p>
        </p:txBody>
      </p:sp>
    </p:spTree>
    <p:extLst>
      <p:ext uri="{BB962C8B-B14F-4D97-AF65-F5344CB8AC3E}">
        <p14:creationId xmlns:p14="http://schemas.microsoft.com/office/powerpoint/2010/main" val="3918897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fontScale="77500" lnSpcReduction="20000"/>
          </a:bodyPr>
          <a:lstStyle/>
          <a:p>
            <a:pPr marL="0" lvl="0" indent="0">
              <a:spcBef>
                <a:spcPct val="20000"/>
              </a:spcBef>
              <a:buClrTx/>
              <a:buNone/>
            </a:pPr>
            <a:r>
              <a:rPr lang="en-US" sz="2400" b="1" u="sng" dirty="0">
                <a:solidFill>
                  <a:prstClr val="black"/>
                </a:solidFill>
                <a:latin typeface="Calibri"/>
              </a:rPr>
              <a:t>The HTML &lt;base&gt; Element</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The &lt;base&gt; tag specifies the base URL/target for all relative URLs in a page:</a:t>
            </a:r>
          </a:p>
          <a:p>
            <a:pPr marL="0" lvl="0" indent="0">
              <a:spcBef>
                <a:spcPct val="20000"/>
              </a:spcBef>
              <a:buClrTx/>
              <a:buNone/>
            </a:pPr>
            <a:r>
              <a:rPr lang="en-US" sz="2600" i="1" dirty="0">
                <a:solidFill>
                  <a:prstClr val="black">
                    <a:lumMod val="65000"/>
                    <a:lumOff val="35000"/>
                  </a:prstClr>
                </a:solidFill>
                <a:latin typeface="Calibri"/>
              </a:rPr>
              <a:t>&lt;head&gt;</a:t>
            </a:r>
            <a:br>
              <a:rPr lang="en-US" sz="2600" i="1" dirty="0">
                <a:solidFill>
                  <a:prstClr val="black">
                    <a:lumMod val="65000"/>
                    <a:lumOff val="35000"/>
                  </a:prstClr>
                </a:solidFill>
                <a:latin typeface="Calibri"/>
              </a:rPr>
            </a:br>
            <a:r>
              <a:rPr lang="en-US" sz="2600" i="1" dirty="0">
                <a:solidFill>
                  <a:prstClr val="black">
                    <a:lumMod val="65000"/>
                    <a:lumOff val="35000"/>
                  </a:prstClr>
                </a:solidFill>
                <a:latin typeface="Calibri"/>
              </a:rPr>
              <a:t>&lt;base </a:t>
            </a:r>
            <a:r>
              <a:rPr lang="en-US" sz="2600" i="1" dirty="0" err="1">
                <a:solidFill>
                  <a:prstClr val="black">
                    <a:lumMod val="65000"/>
                    <a:lumOff val="35000"/>
                  </a:prstClr>
                </a:solidFill>
                <a:latin typeface="Calibri"/>
              </a:rPr>
              <a:t>href</a:t>
            </a:r>
            <a:r>
              <a:rPr lang="en-US" sz="2600" i="1" dirty="0">
                <a:solidFill>
                  <a:prstClr val="black">
                    <a:lumMod val="65000"/>
                    <a:lumOff val="35000"/>
                  </a:prstClr>
                </a:solidFill>
                <a:latin typeface="Calibri"/>
              </a:rPr>
              <a:t>="http://www.w3schools.com/images/" target="_blank"&gt;</a:t>
            </a:r>
            <a:br>
              <a:rPr lang="en-US" sz="2600" i="1" dirty="0">
                <a:solidFill>
                  <a:prstClr val="black">
                    <a:lumMod val="65000"/>
                    <a:lumOff val="35000"/>
                  </a:prstClr>
                </a:solidFill>
                <a:latin typeface="Calibri"/>
              </a:rPr>
            </a:br>
            <a:r>
              <a:rPr lang="en-US" sz="2600" i="1" dirty="0">
                <a:solidFill>
                  <a:prstClr val="black">
                    <a:lumMod val="65000"/>
                    <a:lumOff val="35000"/>
                  </a:prstClr>
                </a:solidFill>
                <a:latin typeface="Calibri"/>
              </a:rPr>
              <a:t>&lt;/head&gt; </a:t>
            </a:r>
          </a:p>
          <a:p>
            <a:pPr marL="0" lvl="0" indent="0">
              <a:spcBef>
                <a:spcPct val="20000"/>
              </a:spcBef>
              <a:buClrTx/>
              <a:buNone/>
            </a:pPr>
            <a:endParaRPr lang="en-US" sz="2400" b="1" u="sng" dirty="0">
              <a:solidFill>
                <a:prstClr val="black"/>
              </a:solidFill>
              <a:latin typeface="Calibri"/>
            </a:endParaRPr>
          </a:p>
          <a:p>
            <a:pPr marL="0" lvl="0" indent="0">
              <a:spcBef>
                <a:spcPct val="20000"/>
              </a:spcBef>
              <a:buClrTx/>
              <a:buNone/>
            </a:pPr>
            <a:r>
              <a:rPr lang="en-US" sz="2400" b="1" u="sng" dirty="0">
                <a:solidFill>
                  <a:prstClr val="black"/>
                </a:solidFill>
                <a:latin typeface="Calibri"/>
              </a:rPr>
              <a:t>The HTML &lt;link&gt; Element</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The &lt;link&gt; tag defines the relationship between a document and an external resource.</a:t>
            </a:r>
          </a:p>
          <a:p>
            <a:pPr marL="342900" lvl="0" indent="-342900">
              <a:spcBef>
                <a:spcPct val="20000"/>
              </a:spcBef>
              <a:buClrTx/>
            </a:pPr>
            <a:r>
              <a:rPr lang="en-US" sz="2400" dirty="0">
                <a:solidFill>
                  <a:prstClr val="black"/>
                </a:solidFill>
                <a:latin typeface="Calibri"/>
              </a:rPr>
              <a:t>The &lt;link&gt; tag is most used to link to style sheets:</a:t>
            </a:r>
          </a:p>
          <a:p>
            <a:pPr marL="0" lvl="0" indent="0">
              <a:spcBef>
                <a:spcPct val="20000"/>
              </a:spcBef>
              <a:buClrTx/>
              <a:buNone/>
            </a:pPr>
            <a:r>
              <a:rPr lang="en-US" sz="2600" i="1" dirty="0">
                <a:solidFill>
                  <a:prstClr val="black">
                    <a:lumMod val="65000"/>
                    <a:lumOff val="35000"/>
                  </a:prstClr>
                </a:solidFill>
                <a:latin typeface="Calibri"/>
              </a:rPr>
              <a:t>&lt;head&gt;</a:t>
            </a:r>
            <a:br>
              <a:rPr lang="en-US" sz="2600" i="1" dirty="0">
                <a:solidFill>
                  <a:prstClr val="black">
                    <a:lumMod val="65000"/>
                    <a:lumOff val="35000"/>
                  </a:prstClr>
                </a:solidFill>
                <a:latin typeface="Calibri"/>
              </a:rPr>
            </a:br>
            <a:r>
              <a:rPr lang="en-US" sz="2600" i="1" dirty="0">
                <a:solidFill>
                  <a:prstClr val="black">
                    <a:lumMod val="65000"/>
                    <a:lumOff val="35000"/>
                  </a:prstClr>
                </a:solidFill>
                <a:latin typeface="Calibri"/>
              </a:rPr>
              <a:t>&lt;link </a:t>
            </a:r>
            <a:r>
              <a:rPr lang="en-US" sz="2600" i="1" dirty="0" err="1">
                <a:solidFill>
                  <a:prstClr val="black">
                    <a:lumMod val="65000"/>
                    <a:lumOff val="35000"/>
                  </a:prstClr>
                </a:solidFill>
                <a:latin typeface="Calibri"/>
              </a:rPr>
              <a:t>rel</a:t>
            </a:r>
            <a:r>
              <a:rPr lang="en-US" sz="2600" i="1" dirty="0">
                <a:solidFill>
                  <a:prstClr val="black">
                    <a:lumMod val="65000"/>
                    <a:lumOff val="35000"/>
                  </a:prstClr>
                </a:solidFill>
                <a:latin typeface="Calibri"/>
              </a:rPr>
              <a:t>="stylesheet" type="text/</a:t>
            </a:r>
            <a:r>
              <a:rPr lang="en-US" sz="2600" i="1" dirty="0" err="1">
                <a:solidFill>
                  <a:prstClr val="black">
                    <a:lumMod val="65000"/>
                    <a:lumOff val="35000"/>
                  </a:prstClr>
                </a:solidFill>
                <a:latin typeface="Calibri"/>
              </a:rPr>
              <a:t>css</a:t>
            </a:r>
            <a:r>
              <a:rPr lang="en-US" sz="2600" i="1" dirty="0">
                <a:solidFill>
                  <a:prstClr val="black">
                    <a:lumMod val="65000"/>
                    <a:lumOff val="35000"/>
                  </a:prstClr>
                </a:solidFill>
                <a:latin typeface="Calibri"/>
              </a:rPr>
              <a:t>" </a:t>
            </a:r>
            <a:r>
              <a:rPr lang="en-US" sz="2600" i="1" dirty="0" err="1">
                <a:solidFill>
                  <a:prstClr val="black">
                    <a:lumMod val="65000"/>
                    <a:lumOff val="35000"/>
                  </a:prstClr>
                </a:solidFill>
                <a:latin typeface="Calibri"/>
              </a:rPr>
              <a:t>href</a:t>
            </a:r>
            <a:r>
              <a:rPr lang="en-US" sz="2600" i="1" dirty="0">
                <a:solidFill>
                  <a:prstClr val="black">
                    <a:lumMod val="65000"/>
                    <a:lumOff val="35000"/>
                  </a:prstClr>
                </a:solidFill>
                <a:latin typeface="Calibri"/>
              </a:rPr>
              <a:t>="mystyle.css</a:t>
            </a:r>
            <a:r>
              <a:rPr lang="en-US" sz="2600" i="1" dirty="0" smtClean="0">
                <a:solidFill>
                  <a:prstClr val="black">
                    <a:lumMod val="65000"/>
                    <a:lumOff val="35000"/>
                  </a:prstClr>
                </a:solidFill>
                <a:latin typeface="Calibri"/>
              </a:rPr>
              <a:t>"&gt;</a:t>
            </a:r>
          </a:p>
          <a:p>
            <a:pPr marL="0" lvl="0" indent="0">
              <a:spcBef>
                <a:spcPct val="20000"/>
              </a:spcBef>
              <a:buClrTx/>
              <a:buNone/>
            </a:pPr>
            <a:r>
              <a:rPr lang="en-US" sz="2600" i="1" dirty="0" smtClean="0">
                <a:solidFill>
                  <a:prstClr val="black">
                    <a:lumMod val="65000"/>
                    <a:lumOff val="35000"/>
                  </a:prstClr>
                </a:solidFill>
                <a:latin typeface="Calibri"/>
              </a:rPr>
              <a:t>	&lt;!--&lt;style type=“text/</a:t>
            </a:r>
            <a:r>
              <a:rPr lang="en-US" sz="2600" i="1" dirty="0" err="1" smtClean="0">
                <a:solidFill>
                  <a:prstClr val="black">
                    <a:lumMod val="65000"/>
                    <a:lumOff val="35000"/>
                  </a:prstClr>
                </a:solidFill>
                <a:latin typeface="Calibri"/>
              </a:rPr>
              <a:t>css</a:t>
            </a:r>
            <a:r>
              <a:rPr lang="en-US" sz="2600" i="1" dirty="0" smtClean="0">
                <a:solidFill>
                  <a:prstClr val="black">
                    <a:lumMod val="65000"/>
                    <a:lumOff val="35000"/>
                  </a:prstClr>
                </a:solidFill>
                <a:latin typeface="Calibri"/>
              </a:rPr>
              <a:t>”&gt;</a:t>
            </a:r>
          </a:p>
          <a:p>
            <a:pPr marL="0" lvl="0" indent="0">
              <a:spcBef>
                <a:spcPct val="20000"/>
              </a:spcBef>
              <a:buClrTx/>
              <a:buNone/>
            </a:pPr>
            <a:r>
              <a:rPr lang="en-US" sz="2600" i="1" dirty="0" smtClean="0">
                <a:solidFill>
                  <a:prstClr val="black">
                    <a:lumMod val="65000"/>
                    <a:lumOff val="35000"/>
                  </a:prstClr>
                </a:solidFill>
                <a:latin typeface="Calibri"/>
              </a:rPr>
              <a:t>	</a:t>
            </a:r>
            <a:r>
              <a:rPr lang="en-US" sz="2600" i="1" dirty="0">
                <a:solidFill>
                  <a:prstClr val="black">
                    <a:lumMod val="65000"/>
                    <a:lumOff val="35000"/>
                  </a:prstClr>
                </a:solidFill>
                <a:latin typeface="Calibri"/>
              </a:rPr>
              <a:t>	</a:t>
            </a:r>
            <a:r>
              <a:rPr lang="en-US" sz="2600" i="1" dirty="0" smtClean="0">
                <a:solidFill>
                  <a:prstClr val="black">
                    <a:lumMod val="65000"/>
                    <a:lumOff val="35000"/>
                  </a:prstClr>
                </a:solidFill>
                <a:latin typeface="Calibri"/>
              </a:rPr>
              <a:t>@import </a:t>
            </a:r>
            <a:r>
              <a:rPr lang="en-US" sz="2600" i="1" dirty="0" err="1" smtClean="0">
                <a:solidFill>
                  <a:prstClr val="black">
                    <a:lumMod val="65000"/>
                    <a:lumOff val="35000"/>
                  </a:prstClr>
                </a:solidFill>
                <a:latin typeface="Calibri"/>
              </a:rPr>
              <a:t>url</a:t>
            </a:r>
            <a:r>
              <a:rPr lang="en-US" sz="2600" i="1" dirty="0" smtClean="0">
                <a:solidFill>
                  <a:prstClr val="black">
                    <a:lumMod val="65000"/>
                    <a:lumOff val="35000"/>
                  </a:prstClr>
                </a:solidFill>
                <a:latin typeface="Calibri"/>
              </a:rPr>
              <a:t>(“mystyle.css”)</a:t>
            </a:r>
          </a:p>
          <a:p>
            <a:pPr marL="0" lvl="0" indent="0">
              <a:spcBef>
                <a:spcPct val="20000"/>
              </a:spcBef>
              <a:buClrTx/>
              <a:buNone/>
            </a:pPr>
            <a:r>
              <a:rPr lang="en-US" sz="2600" i="1" dirty="0" smtClean="0">
                <a:solidFill>
                  <a:prstClr val="black">
                    <a:lumMod val="65000"/>
                    <a:lumOff val="35000"/>
                  </a:prstClr>
                </a:solidFill>
                <a:latin typeface="Calibri"/>
              </a:rPr>
              <a:t>	&lt;/style&gt;	</a:t>
            </a:r>
            <a:r>
              <a:rPr lang="en-US" sz="2600" i="1" dirty="0" smtClean="0">
                <a:solidFill>
                  <a:prstClr val="black">
                    <a:lumMod val="65000"/>
                    <a:lumOff val="35000"/>
                  </a:prstClr>
                </a:solidFill>
                <a:latin typeface="Calibri"/>
                <a:sym typeface="Wingdings" panose="05000000000000000000" pitchFamily="2" charset="2"/>
              </a:rPr>
              <a:t></a:t>
            </a:r>
            <a:r>
              <a:rPr lang="en-US" sz="2600" i="1" dirty="0">
                <a:solidFill>
                  <a:prstClr val="black">
                    <a:lumMod val="65000"/>
                    <a:lumOff val="35000"/>
                  </a:prstClr>
                </a:solidFill>
                <a:latin typeface="Calibri"/>
              </a:rPr>
              <a:t/>
            </a:r>
            <a:br>
              <a:rPr lang="en-US" sz="2600" i="1" dirty="0">
                <a:solidFill>
                  <a:prstClr val="black">
                    <a:lumMod val="65000"/>
                    <a:lumOff val="35000"/>
                  </a:prstClr>
                </a:solidFill>
                <a:latin typeface="Calibri"/>
              </a:rPr>
            </a:br>
            <a:r>
              <a:rPr lang="en-US" sz="2600" i="1" dirty="0">
                <a:solidFill>
                  <a:prstClr val="black">
                    <a:lumMod val="65000"/>
                    <a:lumOff val="35000"/>
                  </a:prstClr>
                </a:solidFill>
                <a:latin typeface="Calibri"/>
              </a:rPr>
              <a:t>&lt;/head&gt; </a:t>
            </a:r>
          </a:p>
          <a:p>
            <a:pPr marL="0" lvl="0" indent="0">
              <a:spcBef>
                <a:spcPct val="20000"/>
              </a:spcBef>
              <a:buClrTx/>
              <a:buNone/>
            </a:pPr>
            <a:r>
              <a:rPr lang="en-US" sz="2400" dirty="0">
                <a:solidFill>
                  <a:prstClr val="black"/>
                </a:solidFill>
                <a:latin typeface="Calibri"/>
              </a:rPr>
              <a:t> </a:t>
            </a:r>
          </a:p>
          <a:p>
            <a:pPr marL="0" lvl="0" indent="0">
              <a:spcBef>
                <a:spcPct val="20000"/>
              </a:spcBef>
              <a:buClrTx/>
              <a:buNone/>
            </a:pPr>
            <a:endParaRPr lang="en-US"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Head(Con)</a:t>
            </a:r>
            <a:endParaRPr lang="en-US" dirty="0">
              <a:solidFill>
                <a:srgbClr val="FF0000"/>
              </a:solidFill>
            </a:endParaRPr>
          </a:p>
        </p:txBody>
      </p:sp>
    </p:spTree>
    <p:extLst>
      <p:ext uri="{BB962C8B-B14F-4D97-AF65-F5344CB8AC3E}">
        <p14:creationId xmlns:p14="http://schemas.microsoft.com/office/powerpoint/2010/main" val="329050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lnSpcReduction="10000"/>
          </a:bodyPr>
          <a:lstStyle/>
          <a:p>
            <a:pPr marL="0" indent="0">
              <a:buNone/>
            </a:pPr>
            <a:r>
              <a:rPr lang="en-US" sz="2400" b="1" u="sng" dirty="0"/>
              <a:t>The HTML &lt;style&gt; Element</a:t>
            </a:r>
            <a:endParaRPr lang="en-US" sz="2400" dirty="0"/>
          </a:p>
          <a:p>
            <a:r>
              <a:rPr lang="en-US" sz="2400" dirty="0"/>
              <a:t>The &lt;style&gt; tag is used to define style information for an HTML document.</a:t>
            </a:r>
          </a:p>
          <a:p>
            <a:r>
              <a:rPr lang="en-US" sz="2400" dirty="0"/>
              <a:t>Inside the &lt;style&gt; element you specify how HTML elements should render in a browser:</a:t>
            </a:r>
          </a:p>
          <a:p>
            <a:pPr marL="0" indent="0">
              <a:buNone/>
            </a:pPr>
            <a:r>
              <a:rPr lang="en-US" sz="2400" i="1" dirty="0">
                <a:solidFill>
                  <a:schemeClr val="tx1">
                    <a:lumMod val="65000"/>
                    <a:lumOff val="35000"/>
                  </a:schemeClr>
                </a:solidFill>
              </a:rPr>
              <a:t>&lt;head&gt;</a:t>
            </a:r>
            <a:br>
              <a:rPr lang="en-US" sz="2400" i="1" dirty="0">
                <a:solidFill>
                  <a:schemeClr val="tx1">
                    <a:lumMod val="65000"/>
                    <a:lumOff val="35000"/>
                  </a:schemeClr>
                </a:solidFill>
              </a:rPr>
            </a:br>
            <a:r>
              <a:rPr lang="en-US" sz="2400" i="1" dirty="0">
                <a:solidFill>
                  <a:schemeClr val="tx1">
                    <a:lumMod val="65000"/>
                    <a:lumOff val="35000"/>
                  </a:schemeClr>
                </a:solidFill>
              </a:rPr>
              <a:t> </a:t>
            </a:r>
            <a:r>
              <a:rPr lang="en-US" sz="2400" i="1" dirty="0" smtClean="0">
                <a:solidFill>
                  <a:schemeClr val="tx1">
                    <a:lumMod val="65000"/>
                    <a:lumOff val="35000"/>
                  </a:schemeClr>
                </a:solidFill>
              </a:rPr>
              <a:t>  &lt;</a:t>
            </a:r>
            <a:r>
              <a:rPr lang="en-US" sz="2400" i="1" dirty="0">
                <a:solidFill>
                  <a:schemeClr val="tx1">
                    <a:lumMod val="65000"/>
                    <a:lumOff val="35000"/>
                  </a:schemeClr>
                </a:solidFill>
              </a:rPr>
              <a:t>style type="text/</a:t>
            </a:r>
            <a:r>
              <a:rPr lang="en-US" sz="2400" i="1" dirty="0" err="1">
                <a:solidFill>
                  <a:schemeClr val="tx1">
                    <a:lumMod val="65000"/>
                    <a:lumOff val="35000"/>
                  </a:schemeClr>
                </a:solidFill>
              </a:rPr>
              <a:t>css</a:t>
            </a:r>
            <a:r>
              <a:rPr lang="en-US" sz="2400" i="1" dirty="0">
                <a:solidFill>
                  <a:schemeClr val="tx1">
                    <a:lumMod val="65000"/>
                    <a:lumOff val="35000"/>
                  </a:schemeClr>
                </a:solidFill>
              </a:rPr>
              <a:t>"&gt;</a:t>
            </a:r>
            <a:br>
              <a:rPr lang="en-US" sz="2400" i="1" dirty="0">
                <a:solidFill>
                  <a:schemeClr val="tx1">
                    <a:lumMod val="65000"/>
                    <a:lumOff val="35000"/>
                  </a:schemeClr>
                </a:solidFill>
              </a:rPr>
            </a:br>
            <a:r>
              <a:rPr lang="en-US" sz="2400" i="1" dirty="0" smtClean="0">
                <a:solidFill>
                  <a:schemeClr val="tx1">
                    <a:lumMod val="65000"/>
                    <a:lumOff val="35000"/>
                  </a:schemeClr>
                </a:solidFill>
              </a:rPr>
              <a:t>	body </a:t>
            </a:r>
            <a:r>
              <a:rPr lang="en-US" sz="2400" i="1" dirty="0">
                <a:solidFill>
                  <a:schemeClr val="tx1">
                    <a:lumMod val="65000"/>
                    <a:lumOff val="35000"/>
                  </a:schemeClr>
                </a:solidFill>
              </a:rPr>
              <a:t>{</a:t>
            </a:r>
            <a:r>
              <a:rPr lang="en-US" sz="2400" i="1" dirty="0" err="1">
                <a:solidFill>
                  <a:schemeClr val="tx1">
                    <a:lumMod val="65000"/>
                    <a:lumOff val="35000"/>
                  </a:schemeClr>
                </a:solidFill>
              </a:rPr>
              <a:t>background-color:yellow</a:t>
            </a:r>
            <a:r>
              <a:rPr lang="en-US" sz="2400" i="1" dirty="0">
                <a:solidFill>
                  <a:schemeClr val="tx1">
                    <a:lumMod val="65000"/>
                    <a:lumOff val="35000"/>
                  </a:schemeClr>
                </a:solidFill>
              </a:rPr>
              <a:t>;}</a:t>
            </a:r>
            <a:br>
              <a:rPr lang="en-US" sz="2400" i="1" dirty="0">
                <a:solidFill>
                  <a:schemeClr val="tx1">
                    <a:lumMod val="65000"/>
                    <a:lumOff val="35000"/>
                  </a:schemeClr>
                </a:solidFill>
              </a:rPr>
            </a:br>
            <a:r>
              <a:rPr lang="en-US" sz="2400" i="1" dirty="0" smtClean="0">
                <a:solidFill>
                  <a:schemeClr val="tx1">
                    <a:lumMod val="65000"/>
                    <a:lumOff val="35000"/>
                  </a:schemeClr>
                </a:solidFill>
              </a:rPr>
              <a:t>	p </a:t>
            </a:r>
            <a:r>
              <a:rPr lang="en-US" sz="2400" i="1" dirty="0">
                <a:solidFill>
                  <a:schemeClr val="tx1">
                    <a:lumMod val="65000"/>
                    <a:lumOff val="35000"/>
                  </a:schemeClr>
                </a:solidFill>
              </a:rPr>
              <a:t>{</a:t>
            </a:r>
            <a:r>
              <a:rPr lang="en-US" sz="2400" i="1" dirty="0" err="1">
                <a:solidFill>
                  <a:schemeClr val="tx1">
                    <a:lumMod val="65000"/>
                    <a:lumOff val="35000"/>
                  </a:schemeClr>
                </a:solidFill>
              </a:rPr>
              <a:t>color:blue</a:t>
            </a:r>
            <a:r>
              <a:rPr lang="en-US" sz="2400" i="1" dirty="0">
                <a:solidFill>
                  <a:schemeClr val="tx1">
                    <a:lumMod val="65000"/>
                    <a:lumOff val="35000"/>
                  </a:schemeClr>
                </a:solidFill>
              </a:rPr>
              <a:t>;}</a:t>
            </a:r>
            <a:br>
              <a:rPr lang="en-US" sz="2400" i="1" dirty="0">
                <a:solidFill>
                  <a:schemeClr val="tx1">
                    <a:lumMod val="65000"/>
                    <a:lumOff val="35000"/>
                  </a:schemeClr>
                </a:solidFill>
              </a:rPr>
            </a:br>
            <a:r>
              <a:rPr lang="en-US" sz="2400" i="1" dirty="0" smtClean="0">
                <a:solidFill>
                  <a:schemeClr val="tx1">
                    <a:lumMod val="65000"/>
                    <a:lumOff val="35000"/>
                  </a:schemeClr>
                </a:solidFill>
              </a:rPr>
              <a:t>   &lt;/</a:t>
            </a:r>
            <a:r>
              <a:rPr lang="en-US" sz="2400" i="1" dirty="0">
                <a:solidFill>
                  <a:schemeClr val="tx1">
                    <a:lumMod val="65000"/>
                    <a:lumOff val="35000"/>
                  </a:schemeClr>
                </a:solidFill>
              </a:rPr>
              <a:t>style&gt;</a:t>
            </a:r>
            <a:br>
              <a:rPr lang="en-US" sz="2400" i="1" dirty="0">
                <a:solidFill>
                  <a:schemeClr val="tx1">
                    <a:lumMod val="65000"/>
                    <a:lumOff val="35000"/>
                  </a:schemeClr>
                </a:solidFill>
              </a:rPr>
            </a:br>
            <a:r>
              <a:rPr lang="en-US" sz="2400" i="1" dirty="0">
                <a:solidFill>
                  <a:schemeClr val="tx1">
                    <a:lumMod val="65000"/>
                    <a:lumOff val="35000"/>
                  </a:schemeClr>
                </a:solidFill>
              </a:rPr>
              <a:t>&lt;/head&gt; </a:t>
            </a:r>
          </a:p>
          <a:p>
            <a:pPr marL="0" lvl="0" indent="0">
              <a:spcBef>
                <a:spcPct val="20000"/>
              </a:spcBef>
              <a:buClrTx/>
              <a:buNone/>
            </a:pPr>
            <a:r>
              <a:rPr lang="en-US" sz="2400" dirty="0">
                <a:solidFill>
                  <a:prstClr val="black"/>
                </a:solidFill>
                <a:latin typeface="Calibri"/>
              </a:rPr>
              <a:t> </a:t>
            </a:r>
          </a:p>
          <a:p>
            <a:pPr marL="0" lvl="0" indent="0">
              <a:spcBef>
                <a:spcPct val="20000"/>
              </a:spcBef>
              <a:buClrTx/>
              <a:buNone/>
            </a:pPr>
            <a:endParaRPr lang="en-US"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Head(Con)</a:t>
            </a:r>
            <a:endParaRPr lang="en-US" dirty="0">
              <a:solidFill>
                <a:srgbClr val="FF0000"/>
              </a:solidFill>
            </a:endParaRPr>
          </a:p>
        </p:txBody>
      </p:sp>
    </p:spTree>
    <p:extLst>
      <p:ext uri="{BB962C8B-B14F-4D97-AF65-F5344CB8AC3E}">
        <p14:creationId xmlns:p14="http://schemas.microsoft.com/office/powerpoint/2010/main" val="1629239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4"/>
            <a:ext cx="11020926" cy="5604071"/>
          </a:xfrm>
        </p:spPr>
        <p:txBody>
          <a:bodyPr>
            <a:normAutofit/>
          </a:bodyPr>
          <a:lstStyle/>
          <a:p>
            <a:pPr marL="0" lvl="0" indent="0">
              <a:spcBef>
                <a:spcPct val="20000"/>
              </a:spcBef>
              <a:buClrTx/>
              <a:buNone/>
            </a:pPr>
            <a:r>
              <a:rPr lang="en-US" sz="2000" b="1" u="sng" dirty="0">
                <a:solidFill>
                  <a:prstClr val="black"/>
                </a:solidFill>
                <a:latin typeface="Calibri"/>
              </a:rPr>
              <a:t>The HTML &lt;meta&gt; Element</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Metadata is data (information) about data.</a:t>
            </a:r>
          </a:p>
          <a:p>
            <a:pPr marL="342900" lvl="0" indent="-342900">
              <a:spcBef>
                <a:spcPct val="20000"/>
              </a:spcBef>
              <a:buClrTx/>
            </a:pPr>
            <a:r>
              <a:rPr lang="en-US" sz="2000" dirty="0" smtClean="0">
                <a:solidFill>
                  <a:prstClr val="black"/>
                </a:solidFill>
                <a:latin typeface="Calibri"/>
              </a:rPr>
              <a:t>Meta </a:t>
            </a:r>
            <a:r>
              <a:rPr lang="en-US" sz="2000" dirty="0">
                <a:solidFill>
                  <a:prstClr val="black"/>
                </a:solidFill>
                <a:latin typeface="Calibri"/>
              </a:rPr>
              <a:t>elements are typically used to specify page description, keywords, author of the document, last modified, and other metadata.</a:t>
            </a:r>
          </a:p>
          <a:p>
            <a:pPr marL="342900" lvl="0" indent="-342900">
              <a:spcBef>
                <a:spcPct val="20000"/>
              </a:spcBef>
              <a:buClrTx/>
            </a:pPr>
            <a:r>
              <a:rPr lang="en-US" sz="2000" dirty="0" smtClean="0">
                <a:solidFill>
                  <a:prstClr val="black"/>
                </a:solidFill>
                <a:latin typeface="Calibri"/>
              </a:rPr>
              <a:t>&lt;</a:t>
            </a:r>
            <a:r>
              <a:rPr lang="en-US" sz="2000" dirty="0">
                <a:solidFill>
                  <a:prstClr val="black"/>
                </a:solidFill>
                <a:latin typeface="Calibri"/>
              </a:rPr>
              <a:t>meta&gt; tags always go inside the &lt;head&gt; element</a:t>
            </a:r>
            <a:r>
              <a:rPr lang="en-US" sz="2000" dirty="0" smtClean="0">
                <a:solidFill>
                  <a:prstClr val="black"/>
                </a:solidFill>
                <a:latin typeface="Calibri"/>
              </a:rPr>
              <a:t>.</a:t>
            </a:r>
            <a:endParaRPr lang="en-US" sz="2000" dirty="0">
              <a:solidFill>
                <a:prstClr val="black"/>
              </a:solidFill>
              <a:latin typeface="Calibri"/>
            </a:endParaRPr>
          </a:p>
          <a:p>
            <a:pPr marL="0" lvl="0" indent="0">
              <a:spcBef>
                <a:spcPct val="20000"/>
              </a:spcBef>
              <a:buClrTx/>
              <a:buNone/>
            </a:pPr>
            <a:r>
              <a:rPr lang="en-US" sz="2000" b="1" dirty="0">
                <a:solidFill>
                  <a:prstClr val="black"/>
                </a:solidFill>
                <a:latin typeface="Calibri"/>
              </a:rPr>
              <a:t>&lt;meta&gt; Tags - Examples of Use</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Define keywords for search engines:</a:t>
            </a:r>
          </a:p>
          <a:p>
            <a:pPr marL="0" lvl="0" indent="0">
              <a:spcBef>
                <a:spcPct val="20000"/>
              </a:spcBef>
              <a:buClrTx/>
              <a:buNone/>
            </a:pPr>
            <a:r>
              <a:rPr lang="en-US" sz="2000" i="1" dirty="0">
                <a:solidFill>
                  <a:prstClr val="black">
                    <a:lumMod val="65000"/>
                    <a:lumOff val="35000"/>
                  </a:prstClr>
                </a:solidFill>
                <a:latin typeface="Calibri"/>
              </a:rPr>
              <a:t>&lt;meta name="keywords" content="HTML, CSS, XML, XHTML, JavaScript"&gt;</a:t>
            </a:r>
          </a:p>
          <a:p>
            <a:pPr marL="342900" lvl="0" indent="-342900">
              <a:spcBef>
                <a:spcPct val="20000"/>
              </a:spcBef>
              <a:buClrTx/>
            </a:pPr>
            <a:r>
              <a:rPr lang="en-US" sz="2000" dirty="0">
                <a:solidFill>
                  <a:prstClr val="black"/>
                </a:solidFill>
                <a:latin typeface="Calibri"/>
              </a:rPr>
              <a:t>Define a description of your web page:</a:t>
            </a:r>
          </a:p>
          <a:p>
            <a:pPr marL="0" lvl="0" indent="0">
              <a:spcBef>
                <a:spcPct val="20000"/>
              </a:spcBef>
              <a:buClrTx/>
              <a:buNone/>
            </a:pPr>
            <a:r>
              <a:rPr lang="en-US" sz="2000" i="1" dirty="0">
                <a:solidFill>
                  <a:prstClr val="black">
                    <a:lumMod val="65000"/>
                    <a:lumOff val="35000"/>
                  </a:prstClr>
                </a:solidFill>
                <a:latin typeface="Calibri"/>
              </a:rPr>
              <a:t>&lt;meta name="description" content="Free Web tutorials on HTML and CSS"&gt;</a:t>
            </a:r>
          </a:p>
          <a:p>
            <a:pPr marL="342900" lvl="0" indent="-342900">
              <a:spcBef>
                <a:spcPct val="20000"/>
              </a:spcBef>
              <a:buClrTx/>
            </a:pPr>
            <a:r>
              <a:rPr lang="en-US" sz="2000" dirty="0">
                <a:solidFill>
                  <a:prstClr val="black"/>
                </a:solidFill>
                <a:latin typeface="Calibri"/>
              </a:rPr>
              <a:t>Define the author of a page:</a:t>
            </a:r>
          </a:p>
          <a:p>
            <a:pPr marL="0" lvl="0" indent="0">
              <a:spcBef>
                <a:spcPct val="20000"/>
              </a:spcBef>
              <a:buClrTx/>
              <a:buNone/>
            </a:pPr>
            <a:r>
              <a:rPr lang="en-US" sz="2000" i="1" dirty="0">
                <a:solidFill>
                  <a:prstClr val="black">
                    <a:lumMod val="65000"/>
                    <a:lumOff val="35000"/>
                  </a:prstClr>
                </a:solidFill>
                <a:latin typeface="Calibri"/>
              </a:rPr>
              <a:t>&lt;meta name="author" content="</a:t>
            </a:r>
            <a:r>
              <a:rPr lang="en-US" sz="2000" i="1" dirty="0" err="1">
                <a:solidFill>
                  <a:prstClr val="black">
                    <a:lumMod val="65000"/>
                    <a:lumOff val="35000"/>
                  </a:prstClr>
                </a:solidFill>
                <a:latin typeface="Calibri"/>
              </a:rPr>
              <a:t>Hege</a:t>
            </a:r>
            <a:r>
              <a:rPr lang="en-US" sz="2000" i="1" dirty="0">
                <a:solidFill>
                  <a:prstClr val="black">
                    <a:lumMod val="65000"/>
                    <a:lumOff val="35000"/>
                  </a:prstClr>
                </a:solidFill>
                <a:latin typeface="Calibri"/>
              </a:rPr>
              <a:t> </a:t>
            </a:r>
            <a:r>
              <a:rPr lang="en-US" sz="2000" i="1" dirty="0" err="1">
                <a:solidFill>
                  <a:prstClr val="black">
                    <a:lumMod val="65000"/>
                    <a:lumOff val="35000"/>
                  </a:prstClr>
                </a:solidFill>
                <a:latin typeface="Calibri"/>
              </a:rPr>
              <a:t>Refsnes</a:t>
            </a:r>
            <a:r>
              <a:rPr lang="en-US" sz="2000" i="1" dirty="0">
                <a:solidFill>
                  <a:prstClr val="black">
                    <a:lumMod val="65000"/>
                    <a:lumOff val="35000"/>
                  </a:prstClr>
                </a:solidFill>
                <a:latin typeface="Calibri"/>
              </a:rPr>
              <a:t>"&gt;</a:t>
            </a:r>
          </a:p>
          <a:p>
            <a:pPr marL="342900" lvl="0" indent="-342900">
              <a:spcBef>
                <a:spcPct val="20000"/>
              </a:spcBef>
              <a:buClrTx/>
            </a:pPr>
            <a:r>
              <a:rPr lang="en-US" sz="2000" dirty="0">
                <a:solidFill>
                  <a:prstClr val="black"/>
                </a:solidFill>
                <a:latin typeface="Calibri"/>
              </a:rPr>
              <a:t>Refresh document every 30 seconds:</a:t>
            </a:r>
          </a:p>
          <a:p>
            <a:pPr marL="0" lvl="0" indent="0">
              <a:spcBef>
                <a:spcPct val="20000"/>
              </a:spcBef>
              <a:buClrTx/>
              <a:buNone/>
            </a:pPr>
            <a:r>
              <a:rPr lang="en-US" sz="2000" i="1" dirty="0">
                <a:solidFill>
                  <a:prstClr val="black">
                    <a:lumMod val="65000"/>
                    <a:lumOff val="35000"/>
                  </a:prstClr>
                </a:solidFill>
                <a:latin typeface="Calibri"/>
              </a:rPr>
              <a:t>&lt;meta http-</a:t>
            </a:r>
            <a:r>
              <a:rPr lang="en-US" sz="2000" i="1" dirty="0" err="1">
                <a:solidFill>
                  <a:prstClr val="black">
                    <a:lumMod val="65000"/>
                    <a:lumOff val="35000"/>
                  </a:prstClr>
                </a:solidFill>
                <a:latin typeface="Calibri"/>
              </a:rPr>
              <a:t>equiv</a:t>
            </a:r>
            <a:r>
              <a:rPr lang="en-US" sz="2000" i="1" dirty="0">
                <a:solidFill>
                  <a:prstClr val="black">
                    <a:lumMod val="65000"/>
                    <a:lumOff val="35000"/>
                  </a:prstClr>
                </a:solidFill>
                <a:latin typeface="Calibri"/>
              </a:rPr>
              <a:t>="refresh" content="30"&gt;</a:t>
            </a:r>
          </a:p>
          <a:p>
            <a:pPr marL="0" lvl="0" indent="0">
              <a:spcBef>
                <a:spcPct val="20000"/>
              </a:spcBef>
              <a:buClrTx/>
              <a:buNone/>
            </a:pPr>
            <a:r>
              <a:rPr lang="en-US" sz="2000" dirty="0">
                <a:solidFill>
                  <a:prstClr val="black"/>
                </a:solidFill>
                <a:latin typeface="Calibri"/>
              </a:rPr>
              <a:t> </a:t>
            </a:r>
          </a:p>
          <a:p>
            <a:pPr marL="0" lvl="0" indent="0">
              <a:spcBef>
                <a:spcPct val="20000"/>
              </a:spcBef>
              <a:buClrTx/>
              <a:buNone/>
            </a:pPr>
            <a:endParaRPr lang="en-US" sz="2000"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Head(Con)</a:t>
            </a:r>
            <a:endParaRPr lang="en-US" dirty="0">
              <a:solidFill>
                <a:srgbClr val="FF0000"/>
              </a:solidFill>
            </a:endParaRPr>
          </a:p>
        </p:txBody>
      </p:sp>
    </p:spTree>
    <p:extLst>
      <p:ext uri="{BB962C8B-B14F-4D97-AF65-F5344CB8AC3E}">
        <p14:creationId xmlns:p14="http://schemas.microsoft.com/office/powerpoint/2010/main" val="1563834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5850814"/>
          </a:xfrm>
        </p:spPr>
        <p:txBody>
          <a:bodyPr>
            <a:normAutofit/>
          </a:bodyPr>
          <a:lstStyle/>
          <a:p>
            <a:pPr marL="0" lvl="0" indent="0">
              <a:spcBef>
                <a:spcPct val="20000"/>
              </a:spcBef>
              <a:buClrTx/>
              <a:buNone/>
            </a:pPr>
            <a:r>
              <a:rPr lang="en-US" b="1" u="sng" dirty="0">
                <a:solidFill>
                  <a:prstClr val="black"/>
                </a:solidFill>
                <a:latin typeface="Calibri"/>
              </a:rPr>
              <a:t>The HTML &lt;script&gt; Element</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The &lt;script&gt; tag is used to define a client-side script, such as a JavaScript.</a:t>
            </a:r>
          </a:p>
          <a:p>
            <a:pPr marL="342900" lvl="0" indent="-342900">
              <a:spcBef>
                <a:spcPct val="20000"/>
              </a:spcBef>
              <a:buClrTx/>
            </a:pPr>
            <a:r>
              <a:rPr lang="en-US" dirty="0">
                <a:solidFill>
                  <a:prstClr val="black"/>
                </a:solidFill>
                <a:latin typeface="Calibri"/>
              </a:rPr>
              <a:t>The &lt;script&gt; element will be explained in a later chapter</a:t>
            </a:r>
            <a:r>
              <a:rPr lang="en-US" dirty="0" smtClean="0">
                <a:solidFill>
                  <a:prstClr val="black"/>
                </a:solidFill>
                <a:latin typeface="Calibri"/>
              </a:rPr>
              <a:t>.</a:t>
            </a:r>
          </a:p>
          <a:p>
            <a:pPr marL="0" indent="0">
              <a:spcBef>
                <a:spcPct val="20000"/>
              </a:spcBef>
              <a:buClrTx/>
              <a:buNone/>
            </a:pPr>
            <a:r>
              <a:rPr lang="en-US" sz="2000" i="1" dirty="0">
                <a:solidFill>
                  <a:schemeClr val="tx1">
                    <a:lumMod val="65000"/>
                    <a:lumOff val="35000"/>
                  </a:schemeClr>
                </a:solidFill>
              </a:rPr>
              <a:t>&lt;head&gt;</a:t>
            </a:r>
            <a:br>
              <a:rPr lang="en-US" sz="2000" i="1" dirty="0">
                <a:solidFill>
                  <a:schemeClr val="tx1">
                    <a:lumMod val="65000"/>
                    <a:lumOff val="35000"/>
                  </a:schemeClr>
                </a:solidFill>
              </a:rPr>
            </a:br>
            <a:r>
              <a:rPr lang="en-US" sz="2000" i="1" dirty="0">
                <a:solidFill>
                  <a:schemeClr val="tx1">
                    <a:lumMod val="65000"/>
                    <a:lumOff val="35000"/>
                  </a:schemeClr>
                </a:solidFill>
              </a:rPr>
              <a:t>   </a:t>
            </a:r>
            <a:r>
              <a:rPr lang="en-US" sz="2000" i="1" dirty="0" smtClean="0">
                <a:solidFill>
                  <a:schemeClr val="tx1">
                    <a:lumMod val="65000"/>
                    <a:lumOff val="35000"/>
                  </a:schemeClr>
                </a:solidFill>
              </a:rPr>
              <a:t>	&lt;script&gt;</a:t>
            </a:r>
          </a:p>
          <a:p>
            <a:pPr marL="0" indent="0">
              <a:spcBef>
                <a:spcPct val="20000"/>
              </a:spcBef>
              <a:buClrTx/>
              <a:buNone/>
            </a:pPr>
            <a:r>
              <a:rPr lang="en-US" sz="2000" i="1" dirty="0">
                <a:solidFill>
                  <a:schemeClr val="tx1">
                    <a:lumMod val="65000"/>
                    <a:lumOff val="35000"/>
                  </a:schemeClr>
                </a:solidFill>
              </a:rPr>
              <a:t>	</a:t>
            </a:r>
            <a:r>
              <a:rPr lang="en-US" sz="2000" i="1" dirty="0" smtClean="0">
                <a:solidFill>
                  <a:schemeClr val="tx1">
                    <a:lumMod val="65000"/>
                    <a:lumOff val="35000"/>
                  </a:schemeClr>
                </a:solidFill>
              </a:rPr>
              <a:t>	…………………….</a:t>
            </a:r>
            <a:r>
              <a:rPr lang="en-US" sz="2000" i="1" dirty="0">
                <a:solidFill>
                  <a:schemeClr val="tx1">
                    <a:lumMod val="65000"/>
                    <a:lumOff val="35000"/>
                  </a:schemeClr>
                </a:solidFill>
              </a:rPr>
              <a:t/>
            </a:r>
            <a:br>
              <a:rPr lang="en-US" sz="2000" i="1" dirty="0">
                <a:solidFill>
                  <a:schemeClr val="tx1">
                    <a:lumMod val="65000"/>
                    <a:lumOff val="35000"/>
                  </a:schemeClr>
                </a:solidFill>
              </a:rPr>
            </a:br>
            <a:r>
              <a:rPr lang="en-US" sz="2000" i="1" dirty="0" smtClean="0">
                <a:solidFill>
                  <a:schemeClr val="tx1">
                    <a:lumMod val="65000"/>
                    <a:lumOff val="35000"/>
                  </a:schemeClr>
                </a:solidFill>
              </a:rPr>
              <a:t>   	&lt;/script&gt;</a:t>
            </a:r>
            <a:r>
              <a:rPr lang="en-US" sz="2000" i="1" dirty="0">
                <a:solidFill>
                  <a:schemeClr val="tx1">
                    <a:lumMod val="65000"/>
                    <a:lumOff val="35000"/>
                  </a:schemeClr>
                </a:solidFill>
              </a:rPr>
              <a:t/>
            </a:r>
            <a:br>
              <a:rPr lang="en-US" sz="2000" i="1" dirty="0">
                <a:solidFill>
                  <a:schemeClr val="tx1">
                    <a:lumMod val="65000"/>
                    <a:lumOff val="35000"/>
                  </a:schemeClr>
                </a:solidFill>
              </a:rPr>
            </a:br>
            <a:r>
              <a:rPr lang="en-US" sz="2000" i="1" dirty="0">
                <a:solidFill>
                  <a:schemeClr val="tx1">
                    <a:lumMod val="65000"/>
                    <a:lumOff val="35000"/>
                  </a:schemeClr>
                </a:solidFill>
              </a:rPr>
              <a:t>&lt;/head&gt; </a:t>
            </a:r>
            <a:endParaRPr lang="en-US" sz="2000" i="1" dirty="0" smtClean="0">
              <a:solidFill>
                <a:schemeClr val="tx1">
                  <a:lumMod val="65000"/>
                  <a:lumOff val="35000"/>
                </a:schemeClr>
              </a:solidFill>
            </a:endParaRPr>
          </a:p>
          <a:p>
            <a:pPr marL="0" indent="0">
              <a:spcBef>
                <a:spcPct val="20000"/>
              </a:spcBef>
              <a:buClrTx/>
              <a:buNone/>
            </a:pPr>
            <a:r>
              <a:rPr lang="en-US" sz="2000" i="1" dirty="0" smtClean="0">
                <a:solidFill>
                  <a:schemeClr val="tx1">
                    <a:lumMod val="65000"/>
                    <a:lumOff val="35000"/>
                  </a:schemeClr>
                </a:solidFill>
              </a:rPr>
              <a:t>&lt;body&gt;</a:t>
            </a:r>
          </a:p>
          <a:p>
            <a:pPr marL="0" indent="0">
              <a:spcBef>
                <a:spcPct val="20000"/>
              </a:spcBef>
              <a:buClrTx/>
              <a:buNone/>
            </a:pPr>
            <a:r>
              <a:rPr lang="en-US" sz="2000" i="1" dirty="0" smtClean="0">
                <a:solidFill>
                  <a:schemeClr val="tx1">
                    <a:lumMod val="65000"/>
                    <a:lumOff val="35000"/>
                  </a:schemeClr>
                </a:solidFill>
              </a:rPr>
              <a:t>	&lt;script&gt;…………………………&lt;/script&gt;</a:t>
            </a:r>
            <a:endParaRPr lang="en-US" sz="2000" i="1" dirty="0">
              <a:solidFill>
                <a:schemeClr val="tx1">
                  <a:lumMod val="65000"/>
                  <a:lumOff val="35000"/>
                </a:schemeClr>
              </a:solidFill>
            </a:endParaRPr>
          </a:p>
          <a:p>
            <a:pPr marL="0" indent="0">
              <a:spcBef>
                <a:spcPct val="20000"/>
              </a:spcBef>
              <a:buClrTx/>
              <a:buNone/>
            </a:pPr>
            <a:r>
              <a:rPr lang="en-US" sz="2000" i="1" dirty="0" smtClean="0">
                <a:solidFill>
                  <a:schemeClr val="tx1">
                    <a:lumMod val="65000"/>
                    <a:lumOff val="35000"/>
                  </a:schemeClr>
                </a:solidFill>
              </a:rPr>
              <a:t>&lt;/body&gt;</a:t>
            </a:r>
          </a:p>
          <a:p>
            <a:pPr marL="0" indent="0">
              <a:spcBef>
                <a:spcPct val="20000"/>
              </a:spcBef>
              <a:buClrTx/>
              <a:buNone/>
            </a:pPr>
            <a:endParaRPr lang="en-US" dirty="0">
              <a:solidFill>
                <a:prstClr val="black"/>
              </a:solidFill>
              <a:latin typeface="Calibri"/>
            </a:endParaRPr>
          </a:p>
          <a:p>
            <a:pPr marL="0" lvl="0" indent="0">
              <a:spcBef>
                <a:spcPct val="20000"/>
              </a:spcBef>
              <a:buClrTx/>
              <a:buNone/>
            </a:pPr>
            <a:r>
              <a:rPr lang="en-US" b="1" u="sng" dirty="0">
                <a:solidFill>
                  <a:prstClr val="black"/>
                </a:solidFill>
                <a:latin typeface="Calibri"/>
              </a:rPr>
              <a:t>HTML head Elements (P. 25)</a:t>
            </a:r>
            <a:endParaRPr lang="en-US" dirty="0">
              <a:solidFill>
                <a:prstClr val="black"/>
              </a:solidFill>
              <a:latin typeface="Calibri"/>
            </a:endParaRPr>
          </a:p>
          <a:p>
            <a:pPr marL="0" lvl="0" indent="0">
              <a:spcBef>
                <a:spcPct val="20000"/>
              </a:spcBef>
              <a:buClrTx/>
              <a:buNone/>
            </a:pPr>
            <a:r>
              <a:rPr lang="en-US" sz="2400" dirty="0">
                <a:solidFill>
                  <a:prstClr val="black"/>
                </a:solidFill>
                <a:latin typeface="Calibri"/>
              </a:rPr>
              <a:t> </a:t>
            </a:r>
          </a:p>
          <a:p>
            <a:pPr marL="0" lvl="0" indent="0">
              <a:spcBef>
                <a:spcPct val="20000"/>
              </a:spcBef>
              <a:buClrTx/>
              <a:buNone/>
            </a:pPr>
            <a:endParaRPr lang="en-US"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Head(Con)</a:t>
            </a:r>
            <a:endParaRPr lang="en-US" dirty="0">
              <a:solidFill>
                <a:srgbClr val="FF0000"/>
              </a:solidFill>
            </a:endParaRPr>
          </a:p>
        </p:txBody>
      </p:sp>
    </p:spTree>
    <p:extLst>
      <p:ext uri="{BB962C8B-B14F-4D97-AF65-F5344CB8AC3E}">
        <p14:creationId xmlns:p14="http://schemas.microsoft.com/office/powerpoint/2010/main" val="2459345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Autofit/>
          </a:bodyPr>
          <a:lstStyle/>
          <a:p>
            <a:pPr marL="0" lvl="0" indent="0">
              <a:spcBef>
                <a:spcPct val="20000"/>
              </a:spcBef>
              <a:buClrTx/>
              <a:buNone/>
            </a:pPr>
            <a:r>
              <a:rPr lang="en-US" sz="2400" b="1" u="sng" dirty="0">
                <a:solidFill>
                  <a:prstClr val="black"/>
                </a:solidFill>
                <a:latin typeface="Calibri"/>
              </a:rPr>
              <a:t>HTML Images - The &lt;</a:t>
            </a:r>
            <a:r>
              <a:rPr lang="en-US" sz="2400" b="1" u="sng" dirty="0" err="1">
                <a:solidFill>
                  <a:prstClr val="black"/>
                </a:solidFill>
                <a:latin typeface="Calibri"/>
              </a:rPr>
              <a:t>img</a:t>
            </a:r>
            <a:r>
              <a:rPr lang="en-US" sz="2400" b="1" u="sng" dirty="0">
                <a:solidFill>
                  <a:prstClr val="black"/>
                </a:solidFill>
                <a:latin typeface="Calibri"/>
              </a:rPr>
              <a:t>&gt; Tag and the </a:t>
            </a:r>
            <a:r>
              <a:rPr lang="en-US" sz="2400" b="1" u="sng" dirty="0" err="1">
                <a:solidFill>
                  <a:prstClr val="black"/>
                </a:solidFill>
                <a:latin typeface="Calibri"/>
              </a:rPr>
              <a:t>Src</a:t>
            </a:r>
            <a:r>
              <a:rPr lang="en-US" sz="2400" b="1" u="sng" dirty="0">
                <a:solidFill>
                  <a:prstClr val="black"/>
                </a:solidFill>
                <a:latin typeface="Calibri"/>
              </a:rPr>
              <a:t> Attribute</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In HTML, images are defined with the &lt;</a:t>
            </a:r>
            <a:r>
              <a:rPr lang="en-US" sz="2400" dirty="0" err="1">
                <a:solidFill>
                  <a:prstClr val="black"/>
                </a:solidFill>
                <a:latin typeface="Calibri"/>
              </a:rPr>
              <a:t>img</a:t>
            </a:r>
            <a:r>
              <a:rPr lang="en-US" sz="2400" dirty="0">
                <a:solidFill>
                  <a:prstClr val="black"/>
                </a:solidFill>
                <a:latin typeface="Calibri"/>
              </a:rPr>
              <a:t>&gt; tag.</a:t>
            </a:r>
          </a:p>
          <a:p>
            <a:pPr marL="342900" lvl="0" indent="-342900">
              <a:spcBef>
                <a:spcPct val="20000"/>
              </a:spcBef>
              <a:buClrTx/>
            </a:pPr>
            <a:r>
              <a:rPr lang="en-US" sz="2400" dirty="0">
                <a:solidFill>
                  <a:prstClr val="black"/>
                </a:solidFill>
                <a:latin typeface="Calibri"/>
              </a:rPr>
              <a:t>The &lt;</a:t>
            </a:r>
            <a:r>
              <a:rPr lang="en-US" sz="2400" dirty="0" err="1">
                <a:solidFill>
                  <a:prstClr val="black"/>
                </a:solidFill>
                <a:latin typeface="Calibri"/>
              </a:rPr>
              <a:t>img</a:t>
            </a:r>
            <a:r>
              <a:rPr lang="en-US" sz="2400" dirty="0">
                <a:solidFill>
                  <a:prstClr val="black"/>
                </a:solidFill>
                <a:latin typeface="Calibri"/>
              </a:rPr>
              <a:t>&gt; tag is empty, which means that it contains attributes only, and has no closing tag.</a:t>
            </a:r>
          </a:p>
          <a:p>
            <a:pPr marL="342900" lvl="0" indent="-342900">
              <a:spcBef>
                <a:spcPct val="20000"/>
              </a:spcBef>
              <a:buClrTx/>
            </a:pPr>
            <a:r>
              <a:rPr lang="en-US" sz="2400" dirty="0">
                <a:solidFill>
                  <a:prstClr val="black"/>
                </a:solidFill>
                <a:latin typeface="Calibri"/>
              </a:rPr>
              <a:t>To display an image on a page, you need to use the </a:t>
            </a:r>
            <a:r>
              <a:rPr lang="en-US" sz="2400" b="1" dirty="0" err="1">
                <a:solidFill>
                  <a:prstClr val="black"/>
                </a:solidFill>
                <a:latin typeface="Calibri"/>
              </a:rPr>
              <a:t>src</a:t>
            </a:r>
            <a:r>
              <a:rPr lang="en-US" sz="2400" dirty="0">
                <a:solidFill>
                  <a:prstClr val="black"/>
                </a:solidFill>
                <a:latin typeface="Calibri"/>
              </a:rPr>
              <a:t> attribute. </a:t>
            </a:r>
            <a:r>
              <a:rPr lang="en-US" sz="2400" b="1" dirty="0" err="1" smtClean="0">
                <a:solidFill>
                  <a:prstClr val="black"/>
                </a:solidFill>
                <a:latin typeface="Calibri"/>
              </a:rPr>
              <a:t>src</a:t>
            </a:r>
            <a:r>
              <a:rPr lang="en-US" sz="2400" dirty="0" smtClean="0">
                <a:solidFill>
                  <a:prstClr val="black"/>
                </a:solidFill>
                <a:latin typeface="Calibri"/>
              </a:rPr>
              <a:t> </a:t>
            </a:r>
            <a:r>
              <a:rPr lang="en-US" sz="2400" dirty="0">
                <a:solidFill>
                  <a:prstClr val="black"/>
                </a:solidFill>
                <a:latin typeface="Calibri"/>
              </a:rPr>
              <a:t>stands for "source". The value of the </a:t>
            </a:r>
            <a:r>
              <a:rPr lang="en-US" sz="2400" dirty="0" err="1">
                <a:solidFill>
                  <a:prstClr val="black"/>
                </a:solidFill>
                <a:latin typeface="Calibri"/>
              </a:rPr>
              <a:t>src</a:t>
            </a:r>
            <a:r>
              <a:rPr lang="en-US" sz="2400" dirty="0">
                <a:solidFill>
                  <a:prstClr val="black"/>
                </a:solidFill>
                <a:latin typeface="Calibri"/>
              </a:rPr>
              <a:t> attribute is the URL of the image you want to display.</a:t>
            </a:r>
          </a:p>
          <a:p>
            <a:pPr marL="0" lvl="0" indent="0">
              <a:spcBef>
                <a:spcPct val="20000"/>
              </a:spcBef>
              <a:buClrTx/>
              <a:buNone/>
            </a:pP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Syntax for defining an image:</a:t>
            </a:r>
          </a:p>
          <a:p>
            <a:pPr marL="0" lvl="0" indent="0">
              <a:spcBef>
                <a:spcPct val="20000"/>
              </a:spcBef>
              <a:buClrTx/>
              <a:buNone/>
            </a:pPr>
            <a:r>
              <a:rPr lang="en-US" sz="2400" i="1" dirty="0">
                <a:solidFill>
                  <a:prstClr val="black">
                    <a:lumMod val="65000"/>
                    <a:lumOff val="35000"/>
                  </a:prstClr>
                </a:solidFill>
                <a:latin typeface="Calibri"/>
              </a:rPr>
              <a:t>&lt;</a:t>
            </a:r>
            <a:r>
              <a:rPr lang="en-US" sz="2400" i="1" dirty="0" err="1">
                <a:solidFill>
                  <a:prstClr val="black">
                    <a:lumMod val="65000"/>
                    <a:lumOff val="35000"/>
                  </a:prstClr>
                </a:solidFill>
                <a:latin typeface="Calibri"/>
              </a:rPr>
              <a:t>img</a:t>
            </a:r>
            <a:r>
              <a:rPr lang="en-US" sz="2400" i="1" dirty="0">
                <a:solidFill>
                  <a:prstClr val="black">
                    <a:lumMod val="65000"/>
                    <a:lumOff val="35000"/>
                  </a:prstClr>
                </a:solidFill>
                <a:latin typeface="Calibri"/>
              </a:rPr>
              <a:t> </a:t>
            </a:r>
            <a:r>
              <a:rPr lang="en-US" sz="2400" i="1" dirty="0" err="1">
                <a:solidFill>
                  <a:prstClr val="black">
                    <a:lumMod val="65000"/>
                    <a:lumOff val="35000"/>
                  </a:prstClr>
                </a:solidFill>
                <a:latin typeface="Calibri"/>
              </a:rPr>
              <a:t>src</a:t>
            </a:r>
            <a:r>
              <a:rPr lang="en-US" sz="2400" i="1" dirty="0">
                <a:solidFill>
                  <a:prstClr val="black">
                    <a:lumMod val="65000"/>
                    <a:lumOff val="35000"/>
                  </a:prstClr>
                </a:solidFill>
                <a:latin typeface="Calibri"/>
              </a:rPr>
              <a:t>="</a:t>
            </a:r>
            <a:r>
              <a:rPr lang="en-US" sz="2400" i="1" dirty="0" err="1">
                <a:solidFill>
                  <a:prstClr val="black">
                    <a:lumMod val="65000"/>
                    <a:lumOff val="35000"/>
                  </a:prstClr>
                </a:solidFill>
                <a:latin typeface="Calibri"/>
              </a:rPr>
              <a:t>url</a:t>
            </a:r>
            <a:r>
              <a:rPr lang="en-US" sz="2400" i="1" dirty="0">
                <a:solidFill>
                  <a:prstClr val="black">
                    <a:lumMod val="65000"/>
                    <a:lumOff val="35000"/>
                  </a:prstClr>
                </a:solidFill>
                <a:latin typeface="Calibri"/>
              </a:rPr>
              <a:t>" alt="</a:t>
            </a:r>
            <a:r>
              <a:rPr lang="en-US" sz="2400" i="1" dirty="0" err="1">
                <a:solidFill>
                  <a:prstClr val="black">
                    <a:lumMod val="65000"/>
                    <a:lumOff val="35000"/>
                  </a:prstClr>
                </a:solidFill>
                <a:latin typeface="Calibri"/>
              </a:rPr>
              <a:t>some_text</a:t>
            </a:r>
            <a:r>
              <a:rPr lang="en-US" sz="2400" i="1" dirty="0">
                <a:solidFill>
                  <a:prstClr val="black">
                    <a:lumMod val="65000"/>
                    <a:lumOff val="35000"/>
                  </a:prstClr>
                </a:solidFill>
                <a:latin typeface="Calibri"/>
              </a:rPr>
              <a:t>"&gt;</a:t>
            </a:r>
          </a:p>
          <a:p>
            <a:pPr marL="342900" lvl="0" indent="-342900">
              <a:spcBef>
                <a:spcPct val="20000"/>
              </a:spcBef>
              <a:buClrTx/>
            </a:pPr>
            <a:r>
              <a:rPr lang="en-US" sz="2400" dirty="0" smtClean="0">
                <a:solidFill>
                  <a:prstClr val="black"/>
                </a:solidFill>
                <a:latin typeface="Calibri"/>
              </a:rPr>
              <a:t>The </a:t>
            </a:r>
            <a:r>
              <a:rPr lang="en-US" sz="2400" dirty="0">
                <a:solidFill>
                  <a:prstClr val="black"/>
                </a:solidFill>
                <a:latin typeface="Calibri"/>
              </a:rPr>
              <a:t>browser displays the image where the &lt;</a:t>
            </a:r>
            <a:r>
              <a:rPr lang="en-US" sz="2400" dirty="0" err="1">
                <a:solidFill>
                  <a:prstClr val="black"/>
                </a:solidFill>
                <a:latin typeface="Calibri"/>
              </a:rPr>
              <a:t>img</a:t>
            </a:r>
            <a:r>
              <a:rPr lang="en-US" sz="2400" dirty="0">
                <a:solidFill>
                  <a:prstClr val="black"/>
                </a:solidFill>
                <a:latin typeface="Calibri"/>
              </a:rPr>
              <a:t>&gt; tag occurs in the document. If you put an image tag between two paragraphs, the browser shows the first paragraph, then the image, and then the second paragraph.</a:t>
            </a: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Image</a:t>
            </a:r>
            <a:endParaRPr lang="en-US" dirty="0">
              <a:solidFill>
                <a:srgbClr val="FF0000"/>
              </a:solidFill>
            </a:endParaRPr>
          </a:p>
        </p:txBody>
      </p:sp>
    </p:spTree>
    <p:extLst>
      <p:ext uri="{BB962C8B-B14F-4D97-AF65-F5344CB8AC3E}">
        <p14:creationId xmlns:p14="http://schemas.microsoft.com/office/powerpoint/2010/main" val="3204047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15775" y="1952906"/>
            <a:ext cx="11020926" cy="3794751"/>
          </a:xfrm>
        </p:spPr>
        <p:txBody>
          <a:bodyPr>
            <a:normAutofit/>
          </a:bodyPr>
          <a:lstStyle/>
          <a:p>
            <a:r>
              <a:rPr lang="en-US" sz="2400" dirty="0"/>
              <a:t>The </a:t>
            </a:r>
            <a:r>
              <a:rPr lang="en-US" sz="2400" b="1" dirty="0"/>
              <a:t>DOCTYPE</a:t>
            </a:r>
            <a:r>
              <a:rPr lang="en-US" sz="2400" dirty="0"/>
              <a:t> declaration defines the document type to be HTML</a:t>
            </a:r>
          </a:p>
          <a:p>
            <a:r>
              <a:rPr lang="en-US" sz="2400" dirty="0"/>
              <a:t>The text between </a:t>
            </a:r>
            <a:r>
              <a:rPr lang="en-US" sz="2400" b="1" dirty="0"/>
              <a:t>&lt;html&gt;</a:t>
            </a:r>
            <a:r>
              <a:rPr lang="en-US" sz="2400" dirty="0"/>
              <a:t> and </a:t>
            </a:r>
            <a:r>
              <a:rPr lang="en-US" sz="2400" b="1" dirty="0"/>
              <a:t>&lt;/html&gt;</a:t>
            </a:r>
            <a:r>
              <a:rPr lang="en-US" sz="2400" dirty="0"/>
              <a:t> describes an HTML document</a:t>
            </a:r>
          </a:p>
          <a:p>
            <a:r>
              <a:rPr lang="en-US" sz="2400" dirty="0"/>
              <a:t>The text between </a:t>
            </a:r>
            <a:r>
              <a:rPr lang="en-US" sz="2400" b="1" dirty="0"/>
              <a:t>&lt;head&gt;</a:t>
            </a:r>
            <a:r>
              <a:rPr lang="en-US" sz="2400" dirty="0"/>
              <a:t> and </a:t>
            </a:r>
            <a:r>
              <a:rPr lang="en-US" sz="2400" b="1" dirty="0"/>
              <a:t>&lt;/head&gt;</a:t>
            </a:r>
            <a:r>
              <a:rPr lang="en-US" sz="2400" dirty="0"/>
              <a:t> provides information about the document</a:t>
            </a:r>
          </a:p>
          <a:p>
            <a:r>
              <a:rPr lang="en-US" sz="2400" dirty="0"/>
              <a:t>The text between </a:t>
            </a:r>
            <a:r>
              <a:rPr lang="en-US" sz="2400" b="1" dirty="0"/>
              <a:t>&lt;title&gt;</a:t>
            </a:r>
            <a:r>
              <a:rPr lang="en-US" sz="2400" dirty="0"/>
              <a:t> and </a:t>
            </a:r>
            <a:r>
              <a:rPr lang="en-US" sz="2400" b="1" dirty="0"/>
              <a:t>&lt;/title&gt;</a:t>
            </a:r>
            <a:r>
              <a:rPr lang="en-US" sz="2400" dirty="0"/>
              <a:t> provides a title for the document</a:t>
            </a:r>
          </a:p>
          <a:p>
            <a:r>
              <a:rPr lang="en-US" sz="2400" dirty="0"/>
              <a:t>The text between </a:t>
            </a:r>
            <a:r>
              <a:rPr lang="en-US" sz="2400" b="1" dirty="0"/>
              <a:t>&lt;body&gt;</a:t>
            </a:r>
            <a:r>
              <a:rPr lang="en-US" sz="2400" dirty="0"/>
              <a:t> and </a:t>
            </a:r>
            <a:r>
              <a:rPr lang="en-US" sz="2400" b="1" dirty="0"/>
              <a:t>&lt;/body&gt;</a:t>
            </a:r>
            <a:r>
              <a:rPr lang="en-US" sz="2400" dirty="0"/>
              <a:t> describes the visible page content</a:t>
            </a:r>
          </a:p>
          <a:p>
            <a:pPr marL="0" indent="0">
              <a:buNone/>
            </a:pPr>
            <a:endParaRPr lang="en-US" sz="2400" dirty="0"/>
          </a:p>
        </p:txBody>
      </p:sp>
      <p:sp>
        <p:nvSpPr>
          <p:cNvPr id="4" name="Title 1"/>
          <p:cNvSpPr>
            <a:spLocks noGrp="1"/>
          </p:cNvSpPr>
          <p:nvPr>
            <p:ph type="title"/>
          </p:nvPr>
        </p:nvSpPr>
        <p:spPr/>
        <p:txBody>
          <a:bodyPr>
            <a:normAutofit/>
          </a:bodyPr>
          <a:lstStyle/>
          <a:p>
            <a:r>
              <a:rPr lang="en-US" sz="3200" dirty="0">
                <a:solidFill>
                  <a:srgbClr val="FF0000"/>
                </a:solidFill>
              </a:rPr>
              <a:t>HTML Introduction (Cont.)</a:t>
            </a:r>
          </a:p>
        </p:txBody>
      </p:sp>
    </p:spTree>
    <p:extLst>
      <p:ext uri="{BB962C8B-B14F-4D97-AF65-F5344CB8AC3E}">
        <p14:creationId xmlns:p14="http://schemas.microsoft.com/office/powerpoint/2010/main" val="424762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4"/>
            <a:ext cx="11020926" cy="5197671"/>
          </a:xfrm>
        </p:spPr>
        <p:txBody>
          <a:bodyPr>
            <a:normAutofit/>
          </a:bodyPr>
          <a:lstStyle/>
          <a:p>
            <a:pPr marL="0" lvl="0" indent="0">
              <a:spcBef>
                <a:spcPct val="20000"/>
              </a:spcBef>
              <a:buClrTx/>
              <a:buNone/>
            </a:pPr>
            <a:r>
              <a:rPr lang="en-US" sz="1800" b="1" u="sng" dirty="0">
                <a:solidFill>
                  <a:prstClr val="black"/>
                </a:solidFill>
                <a:latin typeface="Calibri"/>
              </a:rPr>
              <a:t>HTML Images - The Alt Attribute</a:t>
            </a:r>
            <a:endParaRPr lang="en-US" sz="1800" dirty="0">
              <a:solidFill>
                <a:prstClr val="black"/>
              </a:solidFill>
              <a:latin typeface="Calibri"/>
            </a:endParaRPr>
          </a:p>
          <a:p>
            <a:pPr marL="342900" lvl="0" indent="-342900">
              <a:spcBef>
                <a:spcPct val="20000"/>
              </a:spcBef>
              <a:buClrTx/>
            </a:pPr>
            <a:r>
              <a:rPr lang="en-US" sz="1800" dirty="0">
                <a:solidFill>
                  <a:prstClr val="black"/>
                </a:solidFill>
                <a:latin typeface="Calibri"/>
              </a:rPr>
              <a:t>The required alt attribute specifies an alternate text for an image, if the image cannot be displayed.</a:t>
            </a:r>
          </a:p>
          <a:p>
            <a:pPr marL="342900" lvl="0" indent="-342900">
              <a:spcBef>
                <a:spcPct val="20000"/>
              </a:spcBef>
              <a:buClrTx/>
            </a:pPr>
            <a:r>
              <a:rPr lang="en-US" sz="1800" dirty="0">
                <a:solidFill>
                  <a:prstClr val="black"/>
                </a:solidFill>
                <a:latin typeface="Calibri"/>
              </a:rPr>
              <a:t>The value of the alt attribute is an author-defined text:</a:t>
            </a:r>
          </a:p>
          <a:p>
            <a:pPr marL="0" lvl="0" indent="0">
              <a:spcBef>
                <a:spcPct val="20000"/>
              </a:spcBef>
              <a:buClrTx/>
              <a:buNone/>
            </a:pPr>
            <a:r>
              <a:rPr lang="en-US" sz="1800" i="1" dirty="0">
                <a:solidFill>
                  <a:prstClr val="black">
                    <a:lumMod val="65000"/>
                    <a:lumOff val="35000"/>
                  </a:prstClr>
                </a:solidFill>
                <a:latin typeface="Calibri"/>
              </a:rPr>
              <a:t>&lt;</a:t>
            </a:r>
            <a:r>
              <a:rPr lang="en-US" sz="1800" i="1" dirty="0" err="1">
                <a:solidFill>
                  <a:prstClr val="black">
                    <a:lumMod val="65000"/>
                    <a:lumOff val="35000"/>
                  </a:prstClr>
                </a:solidFill>
                <a:latin typeface="Calibri"/>
              </a:rPr>
              <a:t>img</a:t>
            </a:r>
            <a:r>
              <a:rPr lang="en-US" sz="1800" i="1" dirty="0">
                <a:solidFill>
                  <a:prstClr val="black">
                    <a:lumMod val="65000"/>
                    <a:lumOff val="35000"/>
                  </a:prstClr>
                </a:solidFill>
                <a:latin typeface="Calibri"/>
              </a:rPr>
              <a:t> </a:t>
            </a:r>
            <a:r>
              <a:rPr lang="en-US" sz="1800" i="1" dirty="0" err="1">
                <a:solidFill>
                  <a:prstClr val="black">
                    <a:lumMod val="65000"/>
                    <a:lumOff val="35000"/>
                  </a:prstClr>
                </a:solidFill>
                <a:latin typeface="Calibri"/>
              </a:rPr>
              <a:t>src</a:t>
            </a:r>
            <a:r>
              <a:rPr lang="en-US" sz="1800" i="1" dirty="0">
                <a:solidFill>
                  <a:prstClr val="black">
                    <a:lumMod val="65000"/>
                    <a:lumOff val="35000"/>
                  </a:prstClr>
                </a:solidFill>
                <a:latin typeface="Calibri"/>
              </a:rPr>
              <a:t>="smiley.gif" alt="Smiley face"&gt;</a:t>
            </a:r>
          </a:p>
          <a:p>
            <a:pPr marL="342900" lvl="0" indent="-342900">
              <a:spcBef>
                <a:spcPct val="20000"/>
              </a:spcBef>
              <a:buClrTx/>
            </a:pPr>
            <a:r>
              <a:rPr lang="en-US" sz="1800" dirty="0">
                <a:solidFill>
                  <a:prstClr val="black"/>
                </a:solidFill>
                <a:latin typeface="Calibri"/>
              </a:rPr>
              <a:t>The alt attribute provides alternative information for an image if a user for some reason cannot view it (because of slow connection, an error in the </a:t>
            </a:r>
            <a:r>
              <a:rPr lang="en-US" sz="1800" dirty="0" err="1">
                <a:solidFill>
                  <a:prstClr val="black"/>
                </a:solidFill>
                <a:latin typeface="Calibri"/>
              </a:rPr>
              <a:t>src</a:t>
            </a:r>
            <a:r>
              <a:rPr lang="en-US" sz="1800" dirty="0">
                <a:solidFill>
                  <a:prstClr val="black"/>
                </a:solidFill>
                <a:latin typeface="Calibri"/>
              </a:rPr>
              <a:t> attribute, or if the user uses a screen reader).</a:t>
            </a:r>
          </a:p>
          <a:p>
            <a:pPr marL="0" lvl="0" indent="0">
              <a:spcBef>
                <a:spcPct val="20000"/>
              </a:spcBef>
              <a:buClrTx/>
              <a:buNone/>
            </a:pPr>
            <a:r>
              <a:rPr lang="en-US" sz="1800" dirty="0">
                <a:solidFill>
                  <a:prstClr val="black"/>
                </a:solidFill>
                <a:latin typeface="Calibri"/>
              </a:rPr>
              <a:t> </a:t>
            </a:r>
          </a:p>
          <a:p>
            <a:pPr marL="0" lvl="0" indent="0">
              <a:spcBef>
                <a:spcPct val="20000"/>
              </a:spcBef>
              <a:buClrTx/>
              <a:buNone/>
            </a:pPr>
            <a:r>
              <a:rPr lang="en-US" sz="1800" b="1" u="sng" dirty="0">
                <a:solidFill>
                  <a:prstClr val="black"/>
                </a:solidFill>
                <a:latin typeface="Calibri"/>
              </a:rPr>
              <a:t>HTML Images - Set Height and Width of an Image</a:t>
            </a:r>
            <a:endParaRPr lang="en-US" sz="1800" dirty="0">
              <a:solidFill>
                <a:prstClr val="black"/>
              </a:solidFill>
              <a:latin typeface="Calibri"/>
            </a:endParaRPr>
          </a:p>
          <a:p>
            <a:pPr marL="342900" lvl="0" indent="-342900">
              <a:spcBef>
                <a:spcPct val="20000"/>
              </a:spcBef>
              <a:buClrTx/>
            </a:pPr>
            <a:r>
              <a:rPr lang="en-US" sz="1800" dirty="0">
                <a:solidFill>
                  <a:prstClr val="black"/>
                </a:solidFill>
                <a:latin typeface="Calibri"/>
              </a:rPr>
              <a:t>The height and width attributes are used to specify the height and width of an image.</a:t>
            </a:r>
          </a:p>
          <a:p>
            <a:pPr marL="342900" lvl="0" indent="-342900">
              <a:spcBef>
                <a:spcPct val="20000"/>
              </a:spcBef>
              <a:buClrTx/>
            </a:pPr>
            <a:r>
              <a:rPr lang="en-US" sz="1800" dirty="0">
                <a:solidFill>
                  <a:prstClr val="black"/>
                </a:solidFill>
                <a:latin typeface="Calibri"/>
              </a:rPr>
              <a:t>The attribute values are specified in pixels by default:</a:t>
            </a:r>
          </a:p>
          <a:p>
            <a:pPr marL="0" lvl="0" indent="0">
              <a:spcBef>
                <a:spcPct val="20000"/>
              </a:spcBef>
              <a:buClrTx/>
              <a:buNone/>
            </a:pPr>
            <a:r>
              <a:rPr lang="en-US" sz="1800" i="1" dirty="0">
                <a:solidFill>
                  <a:prstClr val="black">
                    <a:lumMod val="65000"/>
                    <a:lumOff val="35000"/>
                  </a:prstClr>
                </a:solidFill>
                <a:latin typeface="Calibri"/>
              </a:rPr>
              <a:t>&lt;</a:t>
            </a:r>
            <a:r>
              <a:rPr lang="en-US" sz="1800" i="1" dirty="0" err="1">
                <a:solidFill>
                  <a:prstClr val="black">
                    <a:lumMod val="65000"/>
                    <a:lumOff val="35000"/>
                  </a:prstClr>
                </a:solidFill>
                <a:latin typeface="Calibri"/>
              </a:rPr>
              <a:t>img</a:t>
            </a:r>
            <a:r>
              <a:rPr lang="en-US" sz="1800" i="1" dirty="0">
                <a:solidFill>
                  <a:prstClr val="black">
                    <a:lumMod val="65000"/>
                    <a:lumOff val="35000"/>
                  </a:prstClr>
                </a:solidFill>
                <a:latin typeface="Calibri"/>
              </a:rPr>
              <a:t> </a:t>
            </a:r>
            <a:r>
              <a:rPr lang="en-US" sz="1800" i="1" dirty="0" err="1">
                <a:solidFill>
                  <a:prstClr val="black">
                    <a:lumMod val="65000"/>
                    <a:lumOff val="35000"/>
                  </a:prstClr>
                </a:solidFill>
                <a:latin typeface="Calibri"/>
              </a:rPr>
              <a:t>src</a:t>
            </a:r>
            <a:r>
              <a:rPr lang="en-US" sz="1800" i="1" dirty="0">
                <a:solidFill>
                  <a:prstClr val="black">
                    <a:lumMod val="65000"/>
                    <a:lumOff val="35000"/>
                  </a:prstClr>
                </a:solidFill>
                <a:latin typeface="Calibri"/>
              </a:rPr>
              <a:t>="smiley.gif" alt="Smiley face" width="42" height="42"&gt;</a:t>
            </a:r>
          </a:p>
          <a:p>
            <a:pPr marL="0" lvl="0" indent="0">
              <a:spcBef>
                <a:spcPct val="20000"/>
              </a:spcBef>
              <a:buClrTx/>
              <a:buNone/>
            </a:pPr>
            <a:endParaRPr lang="en-US" sz="1800" dirty="0">
              <a:solidFill>
                <a:prstClr val="black"/>
              </a:solidFill>
              <a:latin typeface="Calibri"/>
            </a:endParaRPr>
          </a:p>
          <a:p>
            <a:pPr marL="0" lvl="0" indent="0">
              <a:spcBef>
                <a:spcPct val="20000"/>
              </a:spcBef>
              <a:buClrTx/>
              <a:buNone/>
            </a:pPr>
            <a:r>
              <a:rPr lang="en-US" sz="1800" b="1" dirty="0">
                <a:solidFill>
                  <a:prstClr val="black"/>
                </a:solidFill>
                <a:latin typeface="Calibri"/>
              </a:rPr>
              <a:t>Tip</a:t>
            </a:r>
            <a:r>
              <a:rPr lang="en-US" sz="1800" dirty="0">
                <a:solidFill>
                  <a:prstClr val="black"/>
                </a:solidFill>
                <a:latin typeface="Calibri"/>
              </a:rPr>
              <a:t>: It is a good practice to specify both the height and width attributes for an image. If these attributes are set, the space required for the image is reserved when the page is loaded. However, without these attributes, the browser does not know the size of the image. The effect will be that the page layout will change during loading (while the images load).</a:t>
            </a: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Image (Con)</a:t>
            </a:r>
            <a:endParaRPr lang="en-US" dirty="0">
              <a:solidFill>
                <a:srgbClr val="FF0000"/>
              </a:solidFill>
            </a:endParaRPr>
          </a:p>
        </p:txBody>
      </p:sp>
    </p:spTree>
    <p:extLst>
      <p:ext uri="{BB962C8B-B14F-4D97-AF65-F5344CB8AC3E}">
        <p14:creationId xmlns:p14="http://schemas.microsoft.com/office/powerpoint/2010/main" val="2621315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0" lvl="0" indent="0" algn="just">
              <a:spcBef>
                <a:spcPct val="20000"/>
              </a:spcBef>
              <a:buClrTx/>
              <a:buNone/>
            </a:pPr>
            <a:r>
              <a:rPr lang="en-US" sz="2400" b="1" u="sng" dirty="0">
                <a:solidFill>
                  <a:prstClr val="black"/>
                </a:solidFill>
                <a:latin typeface="Calibri"/>
              </a:rPr>
              <a:t>Basic Notes - Useful Tips</a:t>
            </a:r>
            <a:endParaRPr lang="en-US" sz="2400" dirty="0">
              <a:solidFill>
                <a:prstClr val="black"/>
              </a:solidFill>
              <a:latin typeface="Calibri"/>
            </a:endParaRPr>
          </a:p>
          <a:p>
            <a:pPr marL="0" lvl="0" indent="0" algn="just">
              <a:spcBef>
                <a:spcPct val="20000"/>
              </a:spcBef>
              <a:buClrTx/>
              <a:buNone/>
            </a:pPr>
            <a:r>
              <a:rPr lang="en-US" sz="2400" b="1" dirty="0">
                <a:solidFill>
                  <a:prstClr val="black"/>
                </a:solidFill>
                <a:latin typeface="Calibri"/>
              </a:rPr>
              <a:t>Note</a:t>
            </a:r>
            <a:r>
              <a:rPr lang="en-US" sz="2400" dirty="0">
                <a:solidFill>
                  <a:prstClr val="black"/>
                </a:solidFill>
                <a:latin typeface="Calibri"/>
              </a:rPr>
              <a:t>: If an HTML file contains ten images - eleven files are required to display the page right. Loading images takes time, so my best advice is: Use images carefully.</a:t>
            </a:r>
          </a:p>
          <a:p>
            <a:pPr marL="0" lvl="0" indent="0" algn="just">
              <a:spcBef>
                <a:spcPct val="20000"/>
              </a:spcBef>
              <a:buClrTx/>
              <a:buNone/>
            </a:pPr>
            <a:endParaRPr lang="en-US" sz="2400" dirty="0">
              <a:solidFill>
                <a:prstClr val="black"/>
              </a:solidFill>
              <a:latin typeface="Calibri"/>
            </a:endParaRPr>
          </a:p>
          <a:p>
            <a:pPr marL="0" lvl="0" indent="0" algn="just">
              <a:spcBef>
                <a:spcPct val="20000"/>
              </a:spcBef>
              <a:buClrTx/>
              <a:buNone/>
            </a:pPr>
            <a:r>
              <a:rPr lang="en-US" sz="2400" b="1" dirty="0">
                <a:solidFill>
                  <a:prstClr val="black"/>
                </a:solidFill>
                <a:latin typeface="Calibri"/>
              </a:rPr>
              <a:t>Note</a:t>
            </a:r>
            <a:r>
              <a:rPr lang="en-US" sz="2400" dirty="0">
                <a:solidFill>
                  <a:prstClr val="black"/>
                </a:solidFill>
                <a:latin typeface="Calibri"/>
              </a:rPr>
              <a:t>: When a web page is loaded, it is the browser, at that moment, that actually gets the image from a web server and inserts it into the page. Therefore, make sure that the images actually stay in the same spot in relation to the web page, otherwise your visitors will get a broken link icon. The broken link icon is shown if the browser cannot find the image.</a:t>
            </a: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Image (Con)</a:t>
            </a:r>
            <a:endParaRPr lang="en-US" dirty="0">
              <a:solidFill>
                <a:srgbClr val="FF0000"/>
              </a:solidFill>
            </a:endParaRPr>
          </a:p>
        </p:txBody>
      </p:sp>
    </p:spTree>
    <p:extLst>
      <p:ext uri="{BB962C8B-B14F-4D97-AF65-F5344CB8AC3E}">
        <p14:creationId xmlns:p14="http://schemas.microsoft.com/office/powerpoint/2010/main" val="507347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0" lvl="0" indent="0">
              <a:spcBef>
                <a:spcPct val="20000"/>
              </a:spcBef>
              <a:buClrTx/>
              <a:buNone/>
            </a:pPr>
            <a:r>
              <a:rPr lang="en-US" u="sng" dirty="0">
                <a:solidFill>
                  <a:prstClr val="black"/>
                </a:solidFill>
                <a:latin typeface="Calibri"/>
                <a:hlinkClick r:id="rId3" action="ppaction://hlinkfile"/>
              </a:rPr>
              <a:t>Let an image float to the left and to the right</a:t>
            </a:r>
            <a:r>
              <a:rPr lang="en-US" dirty="0">
                <a:solidFill>
                  <a:prstClr val="black"/>
                </a:solidFill>
                <a:latin typeface="Calibri"/>
              </a:rPr>
              <a:t> : How to let an image float to the left or right of a paragraph.</a:t>
            </a:r>
          </a:p>
          <a:p>
            <a:pPr marL="0" lvl="0" indent="0">
              <a:spcBef>
                <a:spcPct val="20000"/>
              </a:spcBef>
              <a:buClrTx/>
              <a:buNone/>
            </a:pPr>
            <a:endParaRPr lang="en-US" u="sng" dirty="0">
              <a:solidFill>
                <a:prstClr val="black"/>
              </a:solidFill>
              <a:latin typeface="Calibri"/>
            </a:endParaRPr>
          </a:p>
          <a:p>
            <a:pPr marL="0" lvl="0" indent="0">
              <a:spcBef>
                <a:spcPct val="20000"/>
              </a:spcBef>
              <a:buClrTx/>
              <a:buNone/>
            </a:pPr>
            <a:r>
              <a:rPr lang="en-US" u="sng" dirty="0">
                <a:solidFill>
                  <a:prstClr val="black"/>
                </a:solidFill>
                <a:latin typeface="Calibri"/>
                <a:hlinkClick r:id="rId4" action="ppaction://hlinkfile"/>
              </a:rPr>
              <a:t>Make a hyperlink of an image</a:t>
            </a:r>
            <a:r>
              <a:rPr lang="en-US" dirty="0">
                <a:solidFill>
                  <a:prstClr val="black"/>
                </a:solidFill>
                <a:latin typeface="Calibri"/>
              </a:rPr>
              <a:t> : How to use an image as a link.</a:t>
            </a:r>
          </a:p>
          <a:p>
            <a:pPr marL="0" lvl="0" indent="0">
              <a:spcBef>
                <a:spcPct val="20000"/>
              </a:spcBef>
              <a:buClrTx/>
              <a:buNone/>
            </a:pPr>
            <a:endParaRPr lang="en-US" u="sng" dirty="0">
              <a:solidFill>
                <a:prstClr val="black"/>
              </a:solidFill>
              <a:latin typeface="Calibri"/>
            </a:endParaRPr>
          </a:p>
          <a:p>
            <a:pPr marL="0" lvl="0" indent="0">
              <a:spcBef>
                <a:spcPct val="20000"/>
              </a:spcBef>
              <a:buClrTx/>
              <a:buNone/>
            </a:pPr>
            <a:r>
              <a:rPr lang="en-US" u="sng" dirty="0">
                <a:solidFill>
                  <a:prstClr val="black"/>
                </a:solidFill>
                <a:latin typeface="Calibri"/>
                <a:hlinkClick r:id="rId5" action="ppaction://hlinkfile"/>
              </a:rPr>
              <a:t>Create an image map</a:t>
            </a:r>
            <a:r>
              <a:rPr lang="en-US" dirty="0">
                <a:solidFill>
                  <a:prstClr val="black"/>
                </a:solidFill>
                <a:latin typeface="Calibri"/>
              </a:rPr>
              <a:t> : How to create an image map, with clickable regions, Each region is a hyperlink.</a:t>
            </a:r>
          </a:p>
          <a:p>
            <a:pPr marL="0" lvl="0" indent="0">
              <a:spcBef>
                <a:spcPct val="20000"/>
              </a:spcBef>
              <a:buClrTx/>
              <a:buNone/>
            </a:pPr>
            <a:endParaRPr lang="en-US" b="1" u="sng" dirty="0">
              <a:solidFill>
                <a:prstClr val="black"/>
              </a:solidFill>
              <a:latin typeface="Calibri"/>
            </a:endParaRPr>
          </a:p>
          <a:p>
            <a:pPr marL="0" lvl="0" indent="0">
              <a:spcBef>
                <a:spcPct val="20000"/>
              </a:spcBef>
              <a:buClrTx/>
              <a:buNone/>
            </a:pPr>
            <a:r>
              <a:rPr lang="en-US" b="1" u="sng" dirty="0">
                <a:solidFill>
                  <a:prstClr val="black"/>
                </a:solidFill>
                <a:latin typeface="Calibri"/>
              </a:rPr>
              <a:t>HTML Image Tags (P. 31)</a:t>
            </a:r>
            <a:endParaRPr lang="en-US" dirty="0">
              <a:solidFill>
                <a:prstClr val="black"/>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Image (Con)</a:t>
            </a:r>
            <a:endParaRPr lang="en-US" dirty="0">
              <a:solidFill>
                <a:srgbClr val="FF0000"/>
              </a:solidFill>
            </a:endParaRPr>
          </a:p>
        </p:txBody>
      </p:sp>
    </p:spTree>
    <p:extLst>
      <p:ext uri="{BB962C8B-B14F-4D97-AF65-F5344CB8AC3E}">
        <p14:creationId xmlns:p14="http://schemas.microsoft.com/office/powerpoint/2010/main" val="3968638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fontScale="92500" lnSpcReduction="10000"/>
          </a:bodyPr>
          <a:lstStyle/>
          <a:p>
            <a:pPr marL="0" indent="0">
              <a:buNone/>
            </a:pPr>
            <a:r>
              <a:rPr lang="en-US" b="1" u="sng" dirty="0"/>
              <a:t>HTML Tables</a:t>
            </a:r>
            <a:endParaRPr lang="en-US" dirty="0"/>
          </a:p>
          <a:p>
            <a:r>
              <a:rPr lang="en-US" dirty="0"/>
              <a:t>Tables are defined with the </a:t>
            </a:r>
            <a:r>
              <a:rPr lang="en-US" b="1" dirty="0"/>
              <a:t>&lt;table&gt;</a:t>
            </a:r>
            <a:r>
              <a:rPr lang="en-US" dirty="0"/>
              <a:t> tag.</a:t>
            </a:r>
          </a:p>
          <a:p>
            <a:r>
              <a:rPr lang="en-US" dirty="0"/>
              <a:t>A table is divided into rows with the </a:t>
            </a:r>
            <a:r>
              <a:rPr lang="en-US" b="1" dirty="0"/>
              <a:t>&lt;</a:t>
            </a:r>
            <a:r>
              <a:rPr lang="en-US" b="1" dirty="0" err="1"/>
              <a:t>tr</a:t>
            </a:r>
            <a:r>
              <a:rPr lang="en-US" b="1" dirty="0"/>
              <a:t>&gt;</a:t>
            </a:r>
            <a:r>
              <a:rPr lang="en-US" dirty="0"/>
              <a:t> tag. (</a:t>
            </a:r>
            <a:r>
              <a:rPr lang="en-US" dirty="0" err="1"/>
              <a:t>tr</a:t>
            </a:r>
            <a:r>
              <a:rPr lang="en-US" dirty="0"/>
              <a:t> stands for table row)</a:t>
            </a:r>
          </a:p>
          <a:p>
            <a:r>
              <a:rPr lang="en-US" dirty="0"/>
              <a:t>A row is divided into data cells with the </a:t>
            </a:r>
            <a:r>
              <a:rPr lang="en-US" b="1" dirty="0"/>
              <a:t>&lt;td&gt;</a:t>
            </a:r>
            <a:r>
              <a:rPr lang="en-US" dirty="0"/>
              <a:t> tag. (td stands for table data)</a:t>
            </a:r>
          </a:p>
          <a:p>
            <a:r>
              <a:rPr lang="en-US" dirty="0"/>
              <a:t>A row can also be divided into headings with the </a:t>
            </a:r>
            <a:r>
              <a:rPr lang="en-US" b="1" dirty="0"/>
              <a:t>&lt;</a:t>
            </a:r>
            <a:r>
              <a:rPr lang="en-US" b="1" dirty="0" err="1"/>
              <a:t>th</a:t>
            </a:r>
            <a:r>
              <a:rPr lang="en-US" b="1" dirty="0"/>
              <a:t>&gt;</a:t>
            </a:r>
            <a:r>
              <a:rPr lang="en-US" dirty="0"/>
              <a:t> tag. (</a:t>
            </a:r>
            <a:r>
              <a:rPr lang="en-US" dirty="0" err="1"/>
              <a:t>th</a:t>
            </a:r>
            <a:r>
              <a:rPr lang="en-US" dirty="0"/>
              <a:t> stands for table heading)</a:t>
            </a:r>
          </a:p>
          <a:p>
            <a:r>
              <a:rPr lang="en-US" dirty="0"/>
              <a:t>The &lt;td&gt; elements are the data containers in the table. </a:t>
            </a:r>
          </a:p>
          <a:p>
            <a:r>
              <a:rPr lang="en-US" dirty="0"/>
              <a:t>The &lt;td&gt; elements can contain all sorts of HTML elements like text, images, lists, other tables, etc.</a:t>
            </a:r>
          </a:p>
          <a:p>
            <a:r>
              <a:rPr lang="en-US" dirty="0"/>
              <a:t>The width of a table can be defined using CSS.</a:t>
            </a: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Table</a:t>
            </a:r>
            <a:endParaRPr lang="en-US" dirty="0">
              <a:solidFill>
                <a:srgbClr val="FF0000"/>
              </a:solidFill>
            </a:endParaRPr>
          </a:p>
        </p:txBody>
      </p:sp>
    </p:spTree>
    <p:extLst>
      <p:ext uri="{BB962C8B-B14F-4D97-AF65-F5344CB8AC3E}">
        <p14:creationId xmlns:p14="http://schemas.microsoft.com/office/powerpoint/2010/main" val="3486827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5255728"/>
          </a:xfrm>
        </p:spPr>
        <p:txBody>
          <a:bodyPr>
            <a:normAutofit fontScale="92500" lnSpcReduction="20000"/>
          </a:bodyPr>
          <a:lstStyle/>
          <a:p>
            <a:pPr marL="0" lvl="0" indent="0">
              <a:spcBef>
                <a:spcPct val="20000"/>
              </a:spcBef>
              <a:buClrTx/>
              <a:buNone/>
            </a:pPr>
            <a:r>
              <a:rPr lang="en-US" sz="2100" b="1" u="sng" dirty="0">
                <a:solidFill>
                  <a:prstClr val="black"/>
                </a:solidFill>
                <a:latin typeface="Calibri"/>
              </a:rPr>
              <a:t>An HTML Table with a Border Attribute</a:t>
            </a:r>
            <a:endParaRPr lang="en-US" sz="2100" dirty="0">
              <a:solidFill>
                <a:prstClr val="black"/>
              </a:solidFill>
              <a:latin typeface="Calibri"/>
            </a:endParaRPr>
          </a:p>
          <a:p>
            <a:pPr marL="342900" lvl="0" indent="-342900">
              <a:spcBef>
                <a:spcPct val="20000"/>
              </a:spcBef>
              <a:buClrTx/>
            </a:pPr>
            <a:r>
              <a:rPr lang="en-US" sz="2100" dirty="0">
                <a:solidFill>
                  <a:prstClr val="black"/>
                </a:solidFill>
                <a:latin typeface="Calibri"/>
              </a:rPr>
              <a:t>If you do not specify a border for the table, it will be displayed without borders. </a:t>
            </a:r>
          </a:p>
          <a:p>
            <a:pPr marL="342900" lvl="0" indent="-342900">
              <a:spcBef>
                <a:spcPct val="20000"/>
              </a:spcBef>
              <a:buClrTx/>
            </a:pPr>
            <a:r>
              <a:rPr lang="en-US" sz="2100" dirty="0">
                <a:solidFill>
                  <a:prstClr val="black"/>
                </a:solidFill>
                <a:latin typeface="Calibri"/>
              </a:rPr>
              <a:t>A border can be added using the border attribute:</a:t>
            </a:r>
          </a:p>
          <a:p>
            <a:pPr marL="0" lvl="0" indent="0">
              <a:spcBef>
                <a:spcPct val="20000"/>
              </a:spcBef>
              <a:buClrTx/>
              <a:buNone/>
            </a:pPr>
            <a:r>
              <a:rPr lang="en-US" sz="2100" dirty="0">
                <a:solidFill>
                  <a:prstClr val="black"/>
                </a:solidFill>
                <a:latin typeface="Calibri"/>
                <a:hlinkClick r:id="rId3" action="ppaction://hlinkfile"/>
              </a:rPr>
              <a:t>Example</a:t>
            </a:r>
            <a:endParaRPr lang="en-US" sz="2100" dirty="0">
              <a:solidFill>
                <a:prstClr val="black"/>
              </a:solidFill>
              <a:latin typeface="Calibri"/>
            </a:endParaRPr>
          </a:p>
          <a:p>
            <a:pPr marL="0" lvl="0" indent="0">
              <a:spcBef>
                <a:spcPct val="20000"/>
              </a:spcBef>
              <a:buClrTx/>
              <a:buNone/>
            </a:pPr>
            <a:r>
              <a:rPr lang="en-US" i="1" dirty="0">
                <a:solidFill>
                  <a:prstClr val="black">
                    <a:lumMod val="65000"/>
                    <a:lumOff val="35000"/>
                  </a:prstClr>
                </a:solidFill>
                <a:latin typeface="Calibri"/>
              </a:rPr>
              <a:t>&lt;table border="1" style="width:300px"&gt;</a:t>
            </a:r>
          </a:p>
          <a:p>
            <a:pPr marL="0" lvl="0" indent="0">
              <a:spcBef>
                <a:spcPct val="20000"/>
              </a:spcBef>
              <a:buClrTx/>
              <a:buNone/>
            </a:pPr>
            <a:r>
              <a:rPr lang="en-US" i="1" dirty="0">
                <a:solidFill>
                  <a:prstClr val="black">
                    <a:lumMod val="65000"/>
                    <a:lumOff val="35000"/>
                  </a:prstClr>
                </a:solidFill>
                <a:latin typeface="Calibri"/>
              </a:rPr>
              <a:t>&lt;</a:t>
            </a:r>
            <a:r>
              <a:rPr lang="en-US" i="1" dirty="0" err="1">
                <a:solidFill>
                  <a:prstClr val="black">
                    <a:lumMod val="65000"/>
                    <a:lumOff val="35000"/>
                  </a:prstClr>
                </a:solidFill>
                <a:latin typeface="Calibri"/>
              </a:rPr>
              <a:t>tr</a:t>
            </a:r>
            <a:r>
              <a:rPr lang="en-US" i="1" dirty="0">
                <a:solidFill>
                  <a:prstClr val="black">
                    <a:lumMod val="65000"/>
                    <a:lumOff val="35000"/>
                  </a:prstClr>
                </a:solidFill>
                <a:latin typeface="Calibri"/>
              </a:rPr>
              <a:t>&gt;</a:t>
            </a:r>
          </a:p>
          <a:p>
            <a:pPr marL="0" lvl="0" indent="0">
              <a:spcBef>
                <a:spcPct val="20000"/>
              </a:spcBef>
              <a:buClrTx/>
              <a:buNone/>
            </a:pPr>
            <a:r>
              <a:rPr lang="en-US" i="1" dirty="0">
                <a:solidFill>
                  <a:prstClr val="black">
                    <a:lumMod val="65000"/>
                    <a:lumOff val="35000"/>
                  </a:prstClr>
                </a:solidFill>
                <a:latin typeface="Calibri"/>
              </a:rPr>
              <a:t>  &lt;td&gt;Jill&lt;/td&gt;</a:t>
            </a:r>
          </a:p>
          <a:p>
            <a:pPr marL="0" lvl="0" indent="0">
              <a:spcBef>
                <a:spcPct val="20000"/>
              </a:spcBef>
              <a:buClrTx/>
              <a:buNone/>
            </a:pPr>
            <a:r>
              <a:rPr lang="en-US" i="1" dirty="0">
                <a:solidFill>
                  <a:prstClr val="black">
                    <a:lumMod val="65000"/>
                    <a:lumOff val="35000"/>
                  </a:prstClr>
                </a:solidFill>
                <a:latin typeface="Calibri"/>
              </a:rPr>
              <a:t>  &lt;td&gt;Smith&lt;/td&gt;		</a:t>
            </a:r>
          </a:p>
          <a:p>
            <a:pPr marL="0" lvl="0" indent="0">
              <a:spcBef>
                <a:spcPct val="20000"/>
              </a:spcBef>
              <a:buClrTx/>
              <a:buNone/>
            </a:pPr>
            <a:r>
              <a:rPr lang="en-US" i="1" dirty="0">
                <a:solidFill>
                  <a:prstClr val="black">
                    <a:lumMod val="65000"/>
                    <a:lumOff val="35000"/>
                  </a:prstClr>
                </a:solidFill>
                <a:latin typeface="Calibri"/>
              </a:rPr>
              <a:t>  &lt;td&gt;50&lt;/td&gt;</a:t>
            </a:r>
          </a:p>
          <a:p>
            <a:pPr marL="0" lvl="0" indent="0">
              <a:spcBef>
                <a:spcPct val="20000"/>
              </a:spcBef>
              <a:buClrTx/>
              <a:buNone/>
            </a:pPr>
            <a:r>
              <a:rPr lang="en-US" i="1" dirty="0">
                <a:solidFill>
                  <a:prstClr val="black">
                    <a:lumMod val="65000"/>
                    <a:lumOff val="35000"/>
                  </a:prstClr>
                </a:solidFill>
                <a:latin typeface="Calibri"/>
              </a:rPr>
              <a:t>  &lt;/</a:t>
            </a:r>
            <a:r>
              <a:rPr lang="en-US" i="1" dirty="0" err="1">
                <a:solidFill>
                  <a:prstClr val="black">
                    <a:lumMod val="65000"/>
                    <a:lumOff val="35000"/>
                  </a:prstClr>
                </a:solidFill>
                <a:latin typeface="Calibri"/>
              </a:rPr>
              <a:t>tr</a:t>
            </a:r>
            <a:r>
              <a:rPr lang="en-US" i="1" dirty="0">
                <a:solidFill>
                  <a:prstClr val="black">
                    <a:lumMod val="65000"/>
                    <a:lumOff val="35000"/>
                  </a:prstClr>
                </a:solidFill>
                <a:latin typeface="Calibri"/>
              </a:rPr>
              <a:t>&gt;</a:t>
            </a:r>
          </a:p>
          <a:p>
            <a:pPr marL="0" lvl="0" indent="0">
              <a:spcBef>
                <a:spcPct val="20000"/>
              </a:spcBef>
              <a:buClrTx/>
              <a:buNone/>
            </a:pPr>
            <a:r>
              <a:rPr lang="en-US" i="1" dirty="0">
                <a:solidFill>
                  <a:prstClr val="black">
                    <a:lumMod val="65000"/>
                    <a:lumOff val="35000"/>
                  </a:prstClr>
                </a:solidFill>
                <a:latin typeface="Calibri"/>
              </a:rPr>
              <a:t>&lt;</a:t>
            </a:r>
            <a:r>
              <a:rPr lang="en-US" i="1" dirty="0" err="1">
                <a:solidFill>
                  <a:prstClr val="black">
                    <a:lumMod val="65000"/>
                    <a:lumOff val="35000"/>
                  </a:prstClr>
                </a:solidFill>
                <a:latin typeface="Calibri"/>
              </a:rPr>
              <a:t>tr</a:t>
            </a:r>
            <a:r>
              <a:rPr lang="en-US" i="1" dirty="0">
                <a:solidFill>
                  <a:prstClr val="black">
                    <a:lumMod val="65000"/>
                    <a:lumOff val="35000"/>
                  </a:prstClr>
                </a:solidFill>
                <a:latin typeface="Calibri"/>
              </a:rPr>
              <a:t>&gt;</a:t>
            </a:r>
          </a:p>
          <a:p>
            <a:pPr marL="0" lvl="0" indent="0">
              <a:spcBef>
                <a:spcPct val="20000"/>
              </a:spcBef>
              <a:buClrTx/>
              <a:buNone/>
            </a:pPr>
            <a:r>
              <a:rPr lang="en-US" i="1" dirty="0">
                <a:solidFill>
                  <a:prstClr val="black">
                    <a:lumMod val="65000"/>
                    <a:lumOff val="35000"/>
                  </a:prstClr>
                </a:solidFill>
                <a:latin typeface="Calibri"/>
              </a:rPr>
              <a:t>  &lt;td&gt;Eve&lt;/td&gt;</a:t>
            </a:r>
          </a:p>
          <a:p>
            <a:pPr marL="0" lvl="0" indent="0">
              <a:spcBef>
                <a:spcPct val="20000"/>
              </a:spcBef>
              <a:buClrTx/>
              <a:buNone/>
            </a:pPr>
            <a:r>
              <a:rPr lang="en-US" i="1" dirty="0">
                <a:solidFill>
                  <a:prstClr val="black">
                    <a:lumMod val="65000"/>
                    <a:lumOff val="35000"/>
                  </a:prstClr>
                </a:solidFill>
                <a:latin typeface="Calibri"/>
              </a:rPr>
              <a:t>  &lt;td&gt;Jackson&lt;/td&gt;		</a:t>
            </a:r>
          </a:p>
          <a:p>
            <a:pPr marL="0" lvl="0" indent="0">
              <a:spcBef>
                <a:spcPct val="20000"/>
              </a:spcBef>
              <a:buClrTx/>
              <a:buNone/>
            </a:pPr>
            <a:r>
              <a:rPr lang="en-US" i="1" dirty="0">
                <a:solidFill>
                  <a:prstClr val="black">
                    <a:lumMod val="65000"/>
                    <a:lumOff val="35000"/>
                  </a:prstClr>
                </a:solidFill>
                <a:latin typeface="Calibri"/>
              </a:rPr>
              <a:t>  &lt;td&gt;94&lt;/td&gt;</a:t>
            </a:r>
          </a:p>
          <a:p>
            <a:pPr marL="0" lvl="0" indent="0">
              <a:spcBef>
                <a:spcPct val="20000"/>
              </a:spcBef>
              <a:buClrTx/>
              <a:buNone/>
            </a:pPr>
            <a:r>
              <a:rPr lang="en-US" i="1" dirty="0">
                <a:solidFill>
                  <a:prstClr val="black">
                    <a:lumMod val="65000"/>
                    <a:lumOff val="35000"/>
                  </a:prstClr>
                </a:solidFill>
                <a:latin typeface="Calibri"/>
              </a:rPr>
              <a:t>&lt;/</a:t>
            </a:r>
            <a:r>
              <a:rPr lang="en-US" i="1" dirty="0" err="1">
                <a:solidFill>
                  <a:prstClr val="black">
                    <a:lumMod val="65000"/>
                    <a:lumOff val="35000"/>
                  </a:prstClr>
                </a:solidFill>
                <a:latin typeface="Calibri"/>
              </a:rPr>
              <a:t>tr</a:t>
            </a:r>
            <a:r>
              <a:rPr lang="en-US" i="1" dirty="0">
                <a:solidFill>
                  <a:prstClr val="black">
                    <a:lumMod val="65000"/>
                    <a:lumOff val="35000"/>
                  </a:prstClr>
                </a:solidFill>
                <a:latin typeface="Calibri"/>
              </a:rPr>
              <a:t>&gt;</a:t>
            </a:r>
          </a:p>
          <a:p>
            <a:pPr marL="0" lvl="0" indent="0">
              <a:spcBef>
                <a:spcPct val="20000"/>
              </a:spcBef>
              <a:buClrTx/>
              <a:buNone/>
            </a:pPr>
            <a:r>
              <a:rPr lang="en-US" i="1" dirty="0">
                <a:solidFill>
                  <a:prstClr val="black">
                    <a:lumMod val="65000"/>
                    <a:lumOff val="35000"/>
                  </a:prstClr>
                </a:solidFill>
                <a:latin typeface="Calibri"/>
              </a:rPr>
              <a:t>&lt;/table&gt;</a:t>
            </a: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Table (Con)</a:t>
            </a:r>
            <a:endParaRPr lang="en-US" dirty="0">
              <a:solidFill>
                <a:srgbClr val="FF0000"/>
              </a:solidFill>
            </a:endParaRPr>
          </a:p>
        </p:txBody>
      </p:sp>
    </p:spTree>
    <p:extLst>
      <p:ext uri="{BB962C8B-B14F-4D97-AF65-F5344CB8AC3E}">
        <p14:creationId xmlns:p14="http://schemas.microsoft.com/office/powerpoint/2010/main" val="2271578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0" lvl="0" indent="0">
              <a:spcBef>
                <a:spcPct val="20000"/>
              </a:spcBef>
              <a:buClrTx/>
              <a:buNone/>
            </a:pPr>
            <a:r>
              <a:rPr lang="en-US" b="1" dirty="0">
                <a:solidFill>
                  <a:prstClr val="black"/>
                </a:solidFill>
                <a:latin typeface="Calibri"/>
              </a:rPr>
              <a:t>Note</a:t>
            </a:r>
          </a:p>
          <a:p>
            <a:pPr marL="342900" lvl="0" indent="-342900">
              <a:spcBef>
                <a:spcPct val="20000"/>
              </a:spcBef>
              <a:buClrTx/>
            </a:pPr>
            <a:r>
              <a:rPr lang="en-US" dirty="0">
                <a:solidFill>
                  <a:prstClr val="black"/>
                </a:solidFill>
                <a:latin typeface="Calibri"/>
              </a:rPr>
              <a:t>However, the border attribute is on its way out of the HTML standard</a:t>
            </a:r>
            <a:r>
              <a:rPr lang="en-US" dirty="0" smtClean="0">
                <a:solidFill>
                  <a:prstClr val="black"/>
                </a:solidFill>
                <a:latin typeface="Calibri"/>
              </a:rPr>
              <a:t>!</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It is better to use CSS.</a:t>
            </a:r>
          </a:p>
          <a:p>
            <a:pPr marL="0" lvl="0" indent="0">
              <a:spcBef>
                <a:spcPct val="20000"/>
              </a:spcBef>
              <a:buClrTx/>
              <a:buNone/>
            </a:pPr>
            <a:r>
              <a:rPr lang="en-US" dirty="0">
                <a:solidFill>
                  <a:prstClr val="black"/>
                </a:solidFill>
                <a:latin typeface="Calibri"/>
                <a:hlinkClick r:id="rId3" action="ppaction://hlinkfile"/>
              </a:rPr>
              <a:t>Example</a:t>
            </a:r>
            <a:endParaRPr lang="en-US" dirty="0">
              <a:solidFill>
                <a:prstClr val="black"/>
              </a:solidFill>
              <a:latin typeface="Calibri"/>
            </a:endParaRPr>
          </a:p>
          <a:p>
            <a:pPr marL="0" lvl="0" indent="0">
              <a:spcBef>
                <a:spcPct val="20000"/>
              </a:spcBef>
              <a:buClrTx/>
              <a:buNone/>
            </a:pPr>
            <a:r>
              <a:rPr lang="en-US" i="1" dirty="0">
                <a:solidFill>
                  <a:prstClr val="black">
                    <a:lumMod val="65000"/>
                    <a:lumOff val="35000"/>
                  </a:prstClr>
                </a:solidFill>
                <a:latin typeface="Calibri"/>
              </a:rPr>
              <a:t>&lt;style&gt;</a:t>
            </a:r>
          </a:p>
          <a:p>
            <a:pPr marL="0" lvl="0" indent="0">
              <a:spcBef>
                <a:spcPct val="20000"/>
              </a:spcBef>
              <a:buClrTx/>
              <a:buNone/>
            </a:pPr>
            <a:r>
              <a:rPr lang="en-US" i="1" dirty="0" err="1" smtClean="0">
                <a:solidFill>
                  <a:prstClr val="black">
                    <a:lumMod val="65000"/>
                    <a:lumOff val="35000"/>
                  </a:prstClr>
                </a:solidFill>
                <a:latin typeface="Calibri"/>
              </a:rPr>
              <a:t>table,th,td</a:t>
            </a:r>
            <a:endParaRPr lang="en-US" i="1" dirty="0" smtClean="0">
              <a:solidFill>
                <a:prstClr val="black">
                  <a:lumMod val="65000"/>
                  <a:lumOff val="35000"/>
                </a:prstClr>
              </a:solidFill>
              <a:latin typeface="Calibri"/>
            </a:endParaRPr>
          </a:p>
          <a:p>
            <a:pPr marL="0" lvl="0" indent="0">
              <a:spcBef>
                <a:spcPct val="20000"/>
              </a:spcBef>
              <a:buClrTx/>
              <a:buNone/>
            </a:pPr>
            <a:r>
              <a:rPr lang="en-US" i="1" dirty="0" smtClean="0">
                <a:solidFill>
                  <a:prstClr val="black">
                    <a:lumMod val="65000"/>
                    <a:lumOff val="35000"/>
                  </a:prstClr>
                </a:solidFill>
                <a:latin typeface="Calibri"/>
              </a:rPr>
              <a:t>{</a:t>
            </a:r>
            <a:endParaRPr lang="en-US" i="1" dirty="0">
              <a:solidFill>
                <a:prstClr val="black">
                  <a:lumMod val="65000"/>
                  <a:lumOff val="35000"/>
                </a:prstClr>
              </a:solidFill>
              <a:latin typeface="Calibri"/>
            </a:endParaRPr>
          </a:p>
          <a:p>
            <a:pPr marL="0" lvl="0" indent="0">
              <a:spcBef>
                <a:spcPct val="20000"/>
              </a:spcBef>
              <a:buClrTx/>
              <a:buNone/>
            </a:pPr>
            <a:r>
              <a:rPr lang="en-US" i="1" dirty="0" smtClean="0">
                <a:solidFill>
                  <a:prstClr val="black">
                    <a:lumMod val="65000"/>
                    <a:lumOff val="35000"/>
                  </a:prstClr>
                </a:solidFill>
                <a:latin typeface="Calibri"/>
              </a:rPr>
              <a:t>border:1px solid black;</a:t>
            </a:r>
          </a:p>
          <a:p>
            <a:pPr marL="0" lvl="0" indent="0">
              <a:spcBef>
                <a:spcPct val="20000"/>
              </a:spcBef>
              <a:buClrTx/>
              <a:buNone/>
            </a:pPr>
            <a:r>
              <a:rPr lang="en-US" i="1" dirty="0" smtClean="0">
                <a:solidFill>
                  <a:prstClr val="black">
                    <a:lumMod val="65000"/>
                    <a:lumOff val="35000"/>
                  </a:prstClr>
                </a:solidFill>
                <a:latin typeface="Calibri"/>
              </a:rPr>
              <a:t>}</a:t>
            </a:r>
          </a:p>
          <a:p>
            <a:pPr marL="0" lvl="0" indent="0">
              <a:spcBef>
                <a:spcPct val="20000"/>
              </a:spcBef>
              <a:buClrTx/>
              <a:buNone/>
            </a:pPr>
            <a:r>
              <a:rPr lang="en-US" i="1" dirty="0" smtClean="0">
                <a:solidFill>
                  <a:prstClr val="black">
                    <a:lumMod val="65000"/>
                    <a:lumOff val="35000"/>
                  </a:prstClr>
                </a:solidFill>
                <a:latin typeface="Calibri"/>
              </a:rPr>
              <a:t>&lt;/style&gt;</a:t>
            </a:r>
          </a:p>
          <a:p>
            <a:pPr marL="0" lvl="0" indent="0">
              <a:spcBef>
                <a:spcPct val="20000"/>
              </a:spcBef>
              <a:buClrTx/>
              <a:buNone/>
            </a:pPr>
            <a:r>
              <a:rPr lang="en-US" dirty="0" smtClean="0">
                <a:solidFill>
                  <a:prstClr val="black"/>
                </a:solidFill>
                <a:latin typeface="Calibri"/>
              </a:rPr>
              <a:t>Remember </a:t>
            </a:r>
            <a:r>
              <a:rPr lang="en-US" dirty="0">
                <a:solidFill>
                  <a:prstClr val="black"/>
                </a:solidFill>
                <a:latin typeface="Calibri"/>
              </a:rPr>
              <a:t>to define borders for both the table and the table cells.</a:t>
            </a: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Table (Con)</a:t>
            </a:r>
            <a:endParaRPr lang="en-US" dirty="0">
              <a:solidFill>
                <a:srgbClr val="FF0000"/>
              </a:solidFill>
            </a:endParaRPr>
          </a:p>
        </p:txBody>
      </p:sp>
    </p:spTree>
    <p:extLst>
      <p:ext uri="{BB962C8B-B14F-4D97-AF65-F5344CB8AC3E}">
        <p14:creationId xmlns:p14="http://schemas.microsoft.com/office/powerpoint/2010/main" val="8749699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5241214"/>
          </a:xfrm>
        </p:spPr>
        <p:txBody>
          <a:bodyPr>
            <a:normAutofit fontScale="92500" lnSpcReduction="20000"/>
          </a:bodyPr>
          <a:lstStyle/>
          <a:p>
            <a:pPr marL="0" lvl="0" indent="0">
              <a:spcBef>
                <a:spcPct val="20000"/>
              </a:spcBef>
              <a:buClrTx/>
              <a:buNone/>
            </a:pPr>
            <a:r>
              <a:rPr lang="en-US" sz="1700" b="1" u="sng" dirty="0">
                <a:solidFill>
                  <a:prstClr val="black"/>
                </a:solidFill>
                <a:latin typeface="Calibri"/>
              </a:rPr>
              <a:t>An HTML Table with Collapsed Borders</a:t>
            </a:r>
            <a:endParaRPr lang="en-US" sz="1700" dirty="0">
              <a:solidFill>
                <a:prstClr val="black"/>
              </a:solidFill>
              <a:latin typeface="Calibri"/>
            </a:endParaRPr>
          </a:p>
          <a:p>
            <a:pPr marL="342900" lvl="0" indent="-342900">
              <a:spcBef>
                <a:spcPct val="20000"/>
              </a:spcBef>
              <a:buClrTx/>
            </a:pPr>
            <a:r>
              <a:rPr lang="en-US" sz="1700" dirty="0">
                <a:solidFill>
                  <a:prstClr val="black"/>
                </a:solidFill>
                <a:latin typeface="Calibri"/>
              </a:rPr>
              <a:t>If you want the borders to collapse into one border, add border-collapse to your CSS:</a:t>
            </a:r>
          </a:p>
          <a:p>
            <a:pPr marL="0" lvl="0" indent="0">
              <a:spcBef>
                <a:spcPct val="20000"/>
              </a:spcBef>
              <a:buClrTx/>
              <a:buNone/>
            </a:pPr>
            <a:r>
              <a:rPr lang="en-US" sz="1700" dirty="0">
                <a:solidFill>
                  <a:prstClr val="black"/>
                </a:solidFill>
                <a:latin typeface="Calibri"/>
                <a:hlinkClick r:id="rId3" action="ppaction://hlinkfile"/>
              </a:rPr>
              <a:t>Example</a:t>
            </a:r>
            <a:endParaRPr lang="en-US" sz="1700" dirty="0">
              <a:solidFill>
                <a:prstClr val="black"/>
              </a:solidFill>
              <a:latin typeface="Calibri"/>
            </a:endParaRPr>
          </a:p>
          <a:p>
            <a:pPr marL="0" lvl="0" indent="0">
              <a:spcBef>
                <a:spcPct val="20000"/>
              </a:spcBef>
              <a:buClrTx/>
              <a:buNone/>
            </a:pPr>
            <a:r>
              <a:rPr lang="en-US" sz="1900" i="1" dirty="0">
                <a:solidFill>
                  <a:prstClr val="black">
                    <a:lumMod val="65000"/>
                    <a:lumOff val="35000"/>
                  </a:prstClr>
                </a:solidFill>
                <a:latin typeface="Calibri"/>
              </a:rPr>
              <a:t>&lt;style&gt;</a:t>
            </a:r>
          </a:p>
          <a:p>
            <a:pPr marL="0" lvl="0" indent="0">
              <a:spcBef>
                <a:spcPct val="20000"/>
              </a:spcBef>
              <a:buClrTx/>
              <a:buNone/>
            </a:pPr>
            <a:r>
              <a:rPr lang="en-US" sz="1900" i="1" dirty="0" err="1">
                <a:solidFill>
                  <a:prstClr val="black">
                    <a:lumMod val="65000"/>
                    <a:lumOff val="35000"/>
                  </a:prstClr>
                </a:solidFill>
                <a:latin typeface="Calibri"/>
              </a:rPr>
              <a:t>table,th,td</a:t>
            </a:r>
            <a:endParaRPr lang="en-US" sz="1900" i="1" dirty="0">
              <a:solidFill>
                <a:prstClr val="black">
                  <a:lumMod val="65000"/>
                  <a:lumOff val="35000"/>
                </a:prstClr>
              </a:solidFill>
              <a:latin typeface="Calibri"/>
            </a:endParaRPr>
          </a:p>
          <a:p>
            <a:pPr marL="0" lvl="0" indent="0">
              <a:spcBef>
                <a:spcPct val="20000"/>
              </a:spcBef>
              <a:buClrTx/>
              <a:buNone/>
            </a:pPr>
            <a:r>
              <a:rPr lang="en-US" sz="1900" i="1" dirty="0">
                <a:solidFill>
                  <a:prstClr val="black">
                    <a:lumMod val="65000"/>
                    <a:lumOff val="35000"/>
                  </a:prstClr>
                </a:solidFill>
                <a:latin typeface="Calibri"/>
              </a:rPr>
              <a:t>{</a:t>
            </a:r>
          </a:p>
          <a:p>
            <a:pPr marL="0" lvl="0" indent="0">
              <a:spcBef>
                <a:spcPct val="20000"/>
              </a:spcBef>
              <a:buClrTx/>
              <a:buNone/>
            </a:pPr>
            <a:r>
              <a:rPr lang="en-US" sz="1900" i="1" dirty="0">
                <a:solidFill>
                  <a:prstClr val="black">
                    <a:lumMod val="65000"/>
                    <a:lumOff val="35000"/>
                  </a:prstClr>
                </a:solidFill>
                <a:latin typeface="Calibri"/>
              </a:rPr>
              <a:t>border:1px solid black;</a:t>
            </a:r>
          </a:p>
          <a:p>
            <a:pPr marL="0" lvl="0" indent="0">
              <a:spcBef>
                <a:spcPct val="20000"/>
              </a:spcBef>
              <a:buClrTx/>
              <a:buNone/>
            </a:pPr>
            <a:r>
              <a:rPr lang="en-US" sz="1900" i="1" dirty="0" err="1">
                <a:solidFill>
                  <a:prstClr val="black">
                    <a:lumMod val="65000"/>
                    <a:lumOff val="35000"/>
                  </a:prstClr>
                </a:solidFill>
                <a:latin typeface="Calibri"/>
              </a:rPr>
              <a:t>border-collapse:collapse</a:t>
            </a:r>
            <a:r>
              <a:rPr lang="en-US" sz="1900" i="1" dirty="0">
                <a:solidFill>
                  <a:prstClr val="black">
                    <a:lumMod val="65000"/>
                    <a:lumOff val="35000"/>
                  </a:prstClr>
                </a:solidFill>
                <a:latin typeface="Calibri"/>
              </a:rPr>
              <a:t>;</a:t>
            </a:r>
          </a:p>
          <a:p>
            <a:pPr marL="0" lvl="0" indent="0">
              <a:spcBef>
                <a:spcPct val="20000"/>
              </a:spcBef>
              <a:buClrTx/>
              <a:buNone/>
            </a:pPr>
            <a:r>
              <a:rPr lang="en-US" sz="1900" i="1" dirty="0">
                <a:solidFill>
                  <a:prstClr val="black">
                    <a:lumMod val="65000"/>
                    <a:lumOff val="35000"/>
                  </a:prstClr>
                </a:solidFill>
                <a:latin typeface="Calibri"/>
              </a:rPr>
              <a:t>}</a:t>
            </a:r>
          </a:p>
          <a:p>
            <a:pPr marL="0" lvl="0" indent="0">
              <a:spcBef>
                <a:spcPct val="20000"/>
              </a:spcBef>
              <a:buClrTx/>
              <a:buNone/>
            </a:pPr>
            <a:r>
              <a:rPr lang="en-US" sz="1900" dirty="0">
                <a:solidFill>
                  <a:prstClr val="black"/>
                </a:solidFill>
                <a:latin typeface="Calibri"/>
              </a:rPr>
              <a:t> </a:t>
            </a:r>
          </a:p>
          <a:p>
            <a:pPr marL="0" lvl="0" indent="0">
              <a:spcBef>
                <a:spcPct val="20000"/>
              </a:spcBef>
              <a:buClrTx/>
              <a:buNone/>
            </a:pPr>
            <a:r>
              <a:rPr lang="en-US" sz="1700" b="1" u="sng" dirty="0">
                <a:solidFill>
                  <a:prstClr val="black"/>
                </a:solidFill>
                <a:latin typeface="Calibri"/>
              </a:rPr>
              <a:t>An HTML Table with Cell Padding</a:t>
            </a:r>
            <a:endParaRPr lang="en-US" sz="1700" dirty="0">
              <a:solidFill>
                <a:prstClr val="black"/>
              </a:solidFill>
              <a:latin typeface="Calibri"/>
            </a:endParaRPr>
          </a:p>
          <a:p>
            <a:pPr marL="342900" lvl="0" indent="-342900">
              <a:spcBef>
                <a:spcPct val="20000"/>
              </a:spcBef>
              <a:buClrTx/>
            </a:pPr>
            <a:r>
              <a:rPr lang="en-US" sz="1700" dirty="0">
                <a:solidFill>
                  <a:prstClr val="black"/>
                </a:solidFill>
                <a:latin typeface="Calibri"/>
              </a:rPr>
              <a:t>Cell padding specifies the space between the cell content and its borders.</a:t>
            </a:r>
          </a:p>
          <a:p>
            <a:pPr marL="342900" lvl="0" indent="-342900">
              <a:spcBef>
                <a:spcPct val="20000"/>
              </a:spcBef>
              <a:buClrTx/>
            </a:pPr>
            <a:r>
              <a:rPr lang="en-US" sz="1700" dirty="0">
                <a:solidFill>
                  <a:prstClr val="black"/>
                </a:solidFill>
                <a:latin typeface="Calibri"/>
              </a:rPr>
              <a:t>If you do not specify a padding, the table cells will be displayed without padding. </a:t>
            </a:r>
          </a:p>
          <a:p>
            <a:pPr marL="342900" lvl="0" indent="-342900">
              <a:spcBef>
                <a:spcPct val="20000"/>
              </a:spcBef>
              <a:buClrTx/>
            </a:pPr>
            <a:r>
              <a:rPr lang="en-US" sz="1700" dirty="0">
                <a:solidFill>
                  <a:prstClr val="black"/>
                </a:solidFill>
                <a:latin typeface="Calibri"/>
              </a:rPr>
              <a:t>To set the padding, use the CSS padding property:</a:t>
            </a:r>
          </a:p>
          <a:p>
            <a:pPr marL="0" lvl="0" indent="0">
              <a:spcBef>
                <a:spcPct val="20000"/>
              </a:spcBef>
              <a:buClrTx/>
              <a:buNone/>
            </a:pPr>
            <a:r>
              <a:rPr lang="en-US" sz="1700" dirty="0">
                <a:solidFill>
                  <a:prstClr val="black"/>
                </a:solidFill>
                <a:latin typeface="Calibri"/>
                <a:hlinkClick r:id="rId4" action="ppaction://hlinkfile"/>
              </a:rPr>
              <a:t>Example</a:t>
            </a:r>
            <a:endParaRPr lang="en-US" sz="1700" dirty="0">
              <a:solidFill>
                <a:prstClr val="black"/>
              </a:solidFill>
              <a:latin typeface="Calibri"/>
            </a:endParaRPr>
          </a:p>
          <a:p>
            <a:pPr marL="0" lvl="0" indent="0">
              <a:spcBef>
                <a:spcPct val="20000"/>
              </a:spcBef>
              <a:buClrTx/>
              <a:buNone/>
            </a:pPr>
            <a:r>
              <a:rPr lang="en-US" sz="1900" i="1" dirty="0" err="1">
                <a:solidFill>
                  <a:prstClr val="black">
                    <a:lumMod val="65000"/>
                    <a:lumOff val="35000"/>
                  </a:prstClr>
                </a:solidFill>
                <a:latin typeface="Calibri"/>
              </a:rPr>
              <a:t>th</a:t>
            </a:r>
            <a:r>
              <a:rPr lang="en-US" sz="1900" i="1" dirty="0">
                <a:solidFill>
                  <a:prstClr val="black">
                    <a:lumMod val="65000"/>
                    <a:lumOff val="35000"/>
                  </a:prstClr>
                </a:solidFill>
                <a:latin typeface="Calibri"/>
              </a:rPr>
              <a:t>, td</a:t>
            </a:r>
          </a:p>
          <a:p>
            <a:pPr marL="0" lvl="0" indent="0">
              <a:spcBef>
                <a:spcPct val="20000"/>
              </a:spcBef>
              <a:buClrTx/>
              <a:buNone/>
            </a:pPr>
            <a:r>
              <a:rPr lang="en-US" sz="1900" i="1" dirty="0">
                <a:solidFill>
                  <a:prstClr val="black">
                    <a:lumMod val="65000"/>
                    <a:lumOff val="35000"/>
                  </a:prstClr>
                </a:solidFill>
                <a:latin typeface="Calibri"/>
              </a:rPr>
              <a:t>{</a:t>
            </a:r>
          </a:p>
          <a:p>
            <a:pPr marL="0" lvl="0" indent="0">
              <a:spcBef>
                <a:spcPct val="20000"/>
              </a:spcBef>
              <a:buClrTx/>
              <a:buNone/>
            </a:pPr>
            <a:r>
              <a:rPr lang="en-US" sz="1900" i="1" dirty="0">
                <a:solidFill>
                  <a:prstClr val="black">
                    <a:lumMod val="65000"/>
                    <a:lumOff val="35000"/>
                  </a:prstClr>
                </a:solidFill>
                <a:latin typeface="Calibri"/>
              </a:rPr>
              <a:t>padding:15px;</a:t>
            </a:r>
          </a:p>
          <a:p>
            <a:pPr marL="0" lvl="0" indent="0">
              <a:spcBef>
                <a:spcPct val="20000"/>
              </a:spcBef>
              <a:buClrTx/>
              <a:buNone/>
            </a:pPr>
            <a:r>
              <a:rPr lang="en-US" sz="1900" i="1" dirty="0">
                <a:solidFill>
                  <a:prstClr val="black">
                    <a:lumMod val="65000"/>
                    <a:lumOff val="35000"/>
                  </a:prstClr>
                </a:solidFill>
                <a:latin typeface="Calibri"/>
              </a:rPr>
              <a:t>}</a:t>
            </a: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Table (Con)</a:t>
            </a:r>
            <a:endParaRPr lang="en-US" dirty="0">
              <a:solidFill>
                <a:srgbClr val="FF0000"/>
              </a:solidFill>
            </a:endParaRPr>
          </a:p>
        </p:txBody>
      </p:sp>
    </p:spTree>
    <p:extLst>
      <p:ext uri="{BB962C8B-B14F-4D97-AF65-F5344CB8AC3E}">
        <p14:creationId xmlns:p14="http://schemas.microsoft.com/office/powerpoint/2010/main" val="565001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fontScale="85000" lnSpcReduction="20000"/>
          </a:bodyPr>
          <a:lstStyle/>
          <a:p>
            <a:pPr marL="0" lvl="0" indent="0">
              <a:spcBef>
                <a:spcPct val="20000"/>
              </a:spcBef>
              <a:buClrTx/>
              <a:buNone/>
            </a:pPr>
            <a:r>
              <a:rPr lang="en-US" sz="2100" b="1" u="sng" dirty="0">
                <a:solidFill>
                  <a:prstClr val="black"/>
                </a:solidFill>
                <a:latin typeface="Calibri"/>
              </a:rPr>
              <a:t>HTML Table Headings</a:t>
            </a:r>
            <a:endParaRPr lang="en-US" sz="2100" dirty="0">
              <a:solidFill>
                <a:prstClr val="black"/>
              </a:solidFill>
              <a:latin typeface="Calibri"/>
            </a:endParaRPr>
          </a:p>
          <a:p>
            <a:pPr marL="342900" lvl="0" indent="-342900">
              <a:spcBef>
                <a:spcPct val="20000"/>
              </a:spcBef>
              <a:buClrTx/>
            </a:pPr>
            <a:r>
              <a:rPr lang="en-US" sz="2100" dirty="0">
                <a:solidFill>
                  <a:prstClr val="black"/>
                </a:solidFill>
                <a:latin typeface="Calibri"/>
              </a:rPr>
              <a:t>Table headings are defined with the &lt;</a:t>
            </a:r>
            <a:r>
              <a:rPr lang="en-US" sz="2100" dirty="0" err="1">
                <a:solidFill>
                  <a:prstClr val="black"/>
                </a:solidFill>
                <a:latin typeface="Calibri"/>
              </a:rPr>
              <a:t>th</a:t>
            </a:r>
            <a:r>
              <a:rPr lang="en-US" sz="2100" dirty="0">
                <a:solidFill>
                  <a:prstClr val="black"/>
                </a:solidFill>
                <a:latin typeface="Calibri"/>
              </a:rPr>
              <a:t>&gt; tag.</a:t>
            </a:r>
          </a:p>
          <a:p>
            <a:pPr marL="342900" lvl="0" indent="-342900">
              <a:spcBef>
                <a:spcPct val="20000"/>
              </a:spcBef>
              <a:buClrTx/>
            </a:pPr>
            <a:r>
              <a:rPr lang="en-US" sz="2100" dirty="0">
                <a:solidFill>
                  <a:prstClr val="black"/>
                </a:solidFill>
                <a:latin typeface="Calibri"/>
              </a:rPr>
              <a:t>By default, all major browsers display table headings as bold and centered:</a:t>
            </a:r>
          </a:p>
          <a:p>
            <a:pPr marL="0" lvl="0" indent="0">
              <a:spcBef>
                <a:spcPct val="20000"/>
              </a:spcBef>
              <a:buClrTx/>
              <a:buNone/>
            </a:pPr>
            <a:r>
              <a:rPr lang="en-US" sz="2100" dirty="0">
                <a:solidFill>
                  <a:prstClr val="black"/>
                </a:solidFill>
                <a:latin typeface="Calibri"/>
                <a:hlinkClick r:id="rId3" action="ppaction://hlinkfile"/>
              </a:rPr>
              <a:t>Example</a:t>
            </a:r>
            <a:endParaRPr lang="en-US" sz="2100" dirty="0">
              <a:solidFill>
                <a:prstClr val="black"/>
              </a:solidFill>
              <a:latin typeface="Calibri"/>
            </a:endParaRPr>
          </a:p>
          <a:p>
            <a:pPr marL="0" lvl="0" indent="0">
              <a:spcBef>
                <a:spcPct val="20000"/>
              </a:spcBef>
              <a:buClrTx/>
              <a:buNone/>
            </a:pPr>
            <a:r>
              <a:rPr lang="en-US" sz="2100" i="1" dirty="0">
                <a:solidFill>
                  <a:prstClr val="black">
                    <a:lumMod val="65000"/>
                    <a:lumOff val="35000"/>
                  </a:prstClr>
                </a:solidFill>
                <a:latin typeface="Calibri"/>
              </a:rPr>
              <a:t>&lt;table style="width:300px"&gt;</a:t>
            </a:r>
          </a:p>
          <a:p>
            <a:pPr marL="0" lvl="0" indent="0">
              <a:spcBef>
                <a:spcPct val="20000"/>
              </a:spcBef>
              <a:buClrTx/>
              <a:buNone/>
            </a:pPr>
            <a:r>
              <a:rPr lang="en-US" sz="2100" i="1" dirty="0">
                <a:solidFill>
                  <a:prstClr val="black">
                    <a:lumMod val="65000"/>
                    <a:lumOff val="35000"/>
                  </a:prstClr>
                </a:solidFill>
                <a:latin typeface="Calibri"/>
              </a:rPr>
              <a:t>&lt;</a:t>
            </a:r>
            <a:r>
              <a:rPr lang="en-US" sz="2100" i="1" dirty="0" err="1">
                <a:solidFill>
                  <a:prstClr val="black">
                    <a:lumMod val="65000"/>
                    <a:lumOff val="35000"/>
                  </a:prstClr>
                </a:solidFill>
                <a:latin typeface="Calibri"/>
              </a:rPr>
              <a:t>tr</a:t>
            </a:r>
            <a:r>
              <a:rPr lang="en-US" sz="2100" i="1" dirty="0">
                <a:solidFill>
                  <a:prstClr val="black">
                    <a:lumMod val="65000"/>
                    <a:lumOff val="35000"/>
                  </a:prstClr>
                </a:solidFill>
                <a:latin typeface="Calibri"/>
              </a:rPr>
              <a:t>&gt;</a:t>
            </a:r>
          </a:p>
          <a:p>
            <a:pPr marL="0" lvl="0" indent="0">
              <a:spcBef>
                <a:spcPct val="20000"/>
              </a:spcBef>
              <a:buClrTx/>
              <a:buNone/>
            </a:pPr>
            <a:r>
              <a:rPr lang="en-US" sz="2100" i="1" dirty="0">
                <a:solidFill>
                  <a:prstClr val="black">
                    <a:lumMod val="65000"/>
                    <a:lumOff val="35000"/>
                  </a:prstClr>
                </a:solidFill>
                <a:latin typeface="Calibri"/>
              </a:rPr>
              <a:t>  &lt;</a:t>
            </a:r>
            <a:r>
              <a:rPr lang="en-US" sz="2100" i="1" dirty="0" err="1">
                <a:solidFill>
                  <a:prstClr val="black">
                    <a:lumMod val="65000"/>
                    <a:lumOff val="35000"/>
                  </a:prstClr>
                </a:solidFill>
                <a:latin typeface="Calibri"/>
              </a:rPr>
              <a:t>th</a:t>
            </a:r>
            <a:r>
              <a:rPr lang="en-US" sz="2100" i="1" dirty="0">
                <a:solidFill>
                  <a:prstClr val="black">
                    <a:lumMod val="65000"/>
                    <a:lumOff val="35000"/>
                  </a:prstClr>
                </a:solidFill>
                <a:latin typeface="Calibri"/>
              </a:rPr>
              <a:t>&gt;</a:t>
            </a:r>
            <a:r>
              <a:rPr lang="en-US" sz="2100" i="1" dirty="0" err="1">
                <a:solidFill>
                  <a:prstClr val="black">
                    <a:lumMod val="65000"/>
                    <a:lumOff val="35000"/>
                  </a:prstClr>
                </a:solidFill>
                <a:latin typeface="Calibri"/>
              </a:rPr>
              <a:t>Firstname</a:t>
            </a:r>
            <a:r>
              <a:rPr lang="en-US" sz="2100" i="1" dirty="0">
                <a:solidFill>
                  <a:prstClr val="black">
                    <a:lumMod val="65000"/>
                    <a:lumOff val="35000"/>
                  </a:prstClr>
                </a:solidFill>
                <a:latin typeface="Calibri"/>
              </a:rPr>
              <a:t>&lt;/</a:t>
            </a:r>
            <a:r>
              <a:rPr lang="en-US" sz="2100" i="1" dirty="0" err="1">
                <a:solidFill>
                  <a:prstClr val="black">
                    <a:lumMod val="65000"/>
                    <a:lumOff val="35000"/>
                  </a:prstClr>
                </a:solidFill>
                <a:latin typeface="Calibri"/>
              </a:rPr>
              <a:t>th</a:t>
            </a:r>
            <a:r>
              <a:rPr lang="en-US" sz="2100" i="1" dirty="0">
                <a:solidFill>
                  <a:prstClr val="black">
                    <a:lumMod val="65000"/>
                    <a:lumOff val="35000"/>
                  </a:prstClr>
                </a:solidFill>
                <a:latin typeface="Calibri"/>
              </a:rPr>
              <a:t>&gt;</a:t>
            </a:r>
          </a:p>
          <a:p>
            <a:pPr marL="0" lvl="0" indent="0">
              <a:spcBef>
                <a:spcPct val="20000"/>
              </a:spcBef>
              <a:buClrTx/>
              <a:buNone/>
            </a:pPr>
            <a:r>
              <a:rPr lang="en-US" sz="2100" i="1" dirty="0">
                <a:solidFill>
                  <a:prstClr val="black">
                    <a:lumMod val="65000"/>
                    <a:lumOff val="35000"/>
                  </a:prstClr>
                </a:solidFill>
                <a:latin typeface="Calibri"/>
              </a:rPr>
              <a:t>  &lt;</a:t>
            </a:r>
            <a:r>
              <a:rPr lang="en-US" sz="2100" i="1" dirty="0" err="1">
                <a:solidFill>
                  <a:prstClr val="black">
                    <a:lumMod val="65000"/>
                    <a:lumOff val="35000"/>
                  </a:prstClr>
                </a:solidFill>
                <a:latin typeface="Calibri"/>
              </a:rPr>
              <a:t>th</a:t>
            </a:r>
            <a:r>
              <a:rPr lang="en-US" sz="2100" i="1" dirty="0">
                <a:solidFill>
                  <a:prstClr val="black">
                    <a:lumMod val="65000"/>
                    <a:lumOff val="35000"/>
                  </a:prstClr>
                </a:solidFill>
                <a:latin typeface="Calibri"/>
              </a:rPr>
              <a:t>&gt;</a:t>
            </a:r>
            <a:r>
              <a:rPr lang="en-US" sz="2100" i="1" dirty="0" err="1">
                <a:solidFill>
                  <a:prstClr val="black">
                    <a:lumMod val="65000"/>
                    <a:lumOff val="35000"/>
                  </a:prstClr>
                </a:solidFill>
                <a:latin typeface="Calibri"/>
              </a:rPr>
              <a:t>Lastname</a:t>
            </a:r>
            <a:r>
              <a:rPr lang="en-US" sz="2100" i="1" dirty="0">
                <a:solidFill>
                  <a:prstClr val="black">
                    <a:lumMod val="65000"/>
                    <a:lumOff val="35000"/>
                  </a:prstClr>
                </a:solidFill>
                <a:latin typeface="Calibri"/>
              </a:rPr>
              <a:t>&lt;/</a:t>
            </a:r>
            <a:r>
              <a:rPr lang="en-US" sz="2100" i="1" dirty="0" err="1">
                <a:solidFill>
                  <a:prstClr val="black">
                    <a:lumMod val="65000"/>
                    <a:lumOff val="35000"/>
                  </a:prstClr>
                </a:solidFill>
                <a:latin typeface="Calibri"/>
              </a:rPr>
              <a:t>th</a:t>
            </a:r>
            <a:r>
              <a:rPr lang="en-US" sz="2100" i="1" dirty="0">
                <a:solidFill>
                  <a:prstClr val="black">
                    <a:lumMod val="65000"/>
                    <a:lumOff val="35000"/>
                  </a:prstClr>
                </a:solidFill>
                <a:latin typeface="Calibri"/>
              </a:rPr>
              <a:t>&gt;		</a:t>
            </a:r>
          </a:p>
          <a:p>
            <a:pPr marL="0" lvl="0" indent="0">
              <a:spcBef>
                <a:spcPct val="20000"/>
              </a:spcBef>
              <a:buClrTx/>
              <a:buNone/>
            </a:pPr>
            <a:r>
              <a:rPr lang="en-US" sz="2100" i="1" dirty="0">
                <a:solidFill>
                  <a:prstClr val="black">
                    <a:lumMod val="65000"/>
                    <a:lumOff val="35000"/>
                  </a:prstClr>
                </a:solidFill>
                <a:latin typeface="Calibri"/>
              </a:rPr>
              <a:t>  &lt;</a:t>
            </a:r>
            <a:r>
              <a:rPr lang="en-US" sz="2100" i="1" dirty="0" err="1">
                <a:solidFill>
                  <a:prstClr val="black">
                    <a:lumMod val="65000"/>
                    <a:lumOff val="35000"/>
                  </a:prstClr>
                </a:solidFill>
                <a:latin typeface="Calibri"/>
              </a:rPr>
              <a:t>th</a:t>
            </a:r>
            <a:r>
              <a:rPr lang="en-US" sz="2100" i="1" dirty="0">
                <a:solidFill>
                  <a:prstClr val="black">
                    <a:lumMod val="65000"/>
                    <a:lumOff val="35000"/>
                  </a:prstClr>
                </a:solidFill>
                <a:latin typeface="Calibri"/>
              </a:rPr>
              <a:t>&gt;Points&lt;/</a:t>
            </a:r>
            <a:r>
              <a:rPr lang="en-US" sz="2100" i="1" dirty="0" err="1">
                <a:solidFill>
                  <a:prstClr val="black">
                    <a:lumMod val="65000"/>
                    <a:lumOff val="35000"/>
                  </a:prstClr>
                </a:solidFill>
                <a:latin typeface="Calibri"/>
              </a:rPr>
              <a:t>th</a:t>
            </a:r>
            <a:r>
              <a:rPr lang="en-US" sz="2100" i="1" dirty="0">
                <a:solidFill>
                  <a:prstClr val="black">
                    <a:lumMod val="65000"/>
                    <a:lumOff val="35000"/>
                  </a:prstClr>
                </a:solidFill>
                <a:latin typeface="Calibri"/>
              </a:rPr>
              <a:t>&gt;</a:t>
            </a:r>
          </a:p>
          <a:p>
            <a:pPr marL="0" lvl="0" indent="0">
              <a:spcBef>
                <a:spcPct val="20000"/>
              </a:spcBef>
              <a:buClrTx/>
              <a:buNone/>
            </a:pPr>
            <a:r>
              <a:rPr lang="en-US" sz="2100" i="1" dirty="0">
                <a:solidFill>
                  <a:prstClr val="black">
                    <a:lumMod val="65000"/>
                    <a:lumOff val="35000"/>
                  </a:prstClr>
                </a:solidFill>
                <a:latin typeface="Calibri"/>
              </a:rPr>
              <a:t>  &lt;/</a:t>
            </a:r>
            <a:r>
              <a:rPr lang="en-US" sz="2100" i="1" dirty="0" err="1">
                <a:solidFill>
                  <a:prstClr val="black">
                    <a:lumMod val="65000"/>
                    <a:lumOff val="35000"/>
                  </a:prstClr>
                </a:solidFill>
                <a:latin typeface="Calibri"/>
              </a:rPr>
              <a:t>tr</a:t>
            </a:r>
            <a:r>
              <a:rPr lang="en-US" sz="2100" i="1" dirty="0">
                <a:solidFill>
                  <a:prstClr val="black">
                    <a:lumMod val="65000"/>
                    <a:lumOff val="35000"/>
                  </a:prstClr>
                </a:solidFill>
                <a:latin typeface="Calibri"/>
              </a:rPr>
              <a:t>&gt;</a:t>
            </a:r>
          </a:p>
          <a:p>
            <a:pPr marL="0" lvl="0" indent="0">
              <a:spcBef>
                <a:spcPct val="20000"/>
              </a:spcBef>
              <a:buClrTx/>
              <a:buNone/>
            </a:pPr>
            <a:r>
              <a:rPr lang="en-US" sz="2100" i="1" dirty="0">
                <a:solidFill>
                  <a:prstClr val="black">
                    <a:lumMod val="65000"/>
                    <a:lumOff val="35000"/>
                  </a:prstClr>
                </a:solidFill>
                <a:latin typeface="Calibri"/>
              </a:rPr>
              <a:t>&lt;</a:t>
            </a:r>
            <a:r>
              <a:rPr lang="en-US" sz="2100" i="1" dirty="0" err="1">
                <a:solidFill>
                  <a:prstClr val="black">
                    <a:lumMod val="65000"/>
                    <a:lumOff val="35000"/>
                  </a:prstClr>
                </a:solidFill>
                <a:latin typeface="Calibri"/>
              </a:rPr>
              <a:t>tr</a:t>
            </a:r>
            <a:r>
              <a:rPr lang="en-US" sz="2100" i="1" dirty="0">
                <a:solidFill>
                  <a:prstClr val="black">
                    <a:lumMod val="65000"/>
                    <a:lumOff val="35000"/>
                  </a:prstClr>
                </a:solidFill>
                <a:latin typeface="Calibri"/>
              </a:rPr>
              <a:t>&gt;</a:t>
            </a:r>
          </a:p>
          <a:p>
            <a:pPr marL="0" lvl="0" indent="0">
              <a:spcBef>
                <a:spcPct val="20000"/>
              </a:spcBef>
              <a:buClrTx/>
              <a:buNone/>
            </a:pPr>
            <a:r>
              <a:rPr lang="en-US" sz="2100" i="1" dirty="0">
                <a:solidFill>
                  <a:prstClr val="black">
                    <a:lumMod val="65000"/>
                    <a:lumOff val="35000"/>
                  </a:prstClr>
                </a:solidFill>
                <a:latin typeface="Calibri"/>
              </a:rPr>
              <a:t>&lt;</a:t>
            </a:r>
            <a:r>
              <a:rPr lang="en-US" sz="2100" i="1" dirty="0" err="1">
                <a:solidFill>
                  <a:prstClr val="black">
                    <a:lumMod val="65000"/>
                    <a:lumOff val="35000"/>
                  </a:prstClr>
                </a:solidFill>
                <a:latin typeface="Calibri"/>
              </a:rPr>
              <a:t>tr</a:t>
            </a:r>
            <a:r>
              <a:rPr lang="en-US" sz="2100" i="1" dirty="0">
                <a:solidFill>
                  <a:prstClr val="black">
                    <a:lumMod val="65000"/>
                    <a:lumOff val="35000"/>
                  </a:prstClr>
                </a:solidFill>
                <a:latin typeface="Calibri"/>
              </a:rPr>
              <a:t>&gt;</a:t>
            </a:r>
          </a:p>
          <a:p>
            <a:pPr marL="0" lvl="0" indent="0">
              <a:spcBef>
                <a:spcPct val="20000"/>
              </a:spcBef>
              <a:buClrTx/>
              <a:buNone/>
            </a:pPr>
            <a:r>
              <a:rPr lang="en-US" sz="2100" i="1" dirty="0">
                <a:solidFill>
                  <a:prstClr val="black">
                    <a:lumMod val="65000"/>
                    <a:lumOff val="35000"/>
                  </a:prstClr>
                </a:solidFill>
                <a:latin typeface="Calibri"/>
              </a:rPr>
              <a:t>  &lt;td&gt;Eve&lt;/td&gt;</a:t>
            </a:r>
          </a:p>
          <a:p>
            <a:pPr marL="0" lvl="0" indent="0">
              <a:spcBef>
                <a:spcPct val="20000"/>
              </a:spcBef>
              <a:buClrTx/>
              <a:buNone/>
            </a:pPr>
            <a:r>
              <a:rPr lang="en-US" sz="2100" i="1" dirty="0">
                <a:solidFill>
                  <a:prstClr val="black">
                    <a:lumMod val="65000"/>
                    <a:lumOff val="35000"/>
                  </a:prstClr>
                </a:solidFill>
                <a:latin typeface="Calibri"/>
              </a:rPr>
              <a:t>  &lt;td&gt;Jackson&lt;/td&gt;		</a:t>
            </a:r>
          </a:p>
          <a:p>
            <a:pPr marL="0" lvl="0" indent="0">
              <a:spcBef>
                <a:spcPct val="20000"/>
              </a:spcBef>
              <a:buClrTx/>
              <a:buNone/>
            </a:pPr>
            <a:r>
              <a:rPr lang="en-US" sz="2100" i="1" dirty="0">
                <a:solidFill>
                  <a:prstClr val="black">
                    <a:lumMod val="65000"/>
                    <a:lumOff val="35000"/>
                  </a:prstClr>
                </a:solidFill>
                <a:latin typeface="Calibri"/>
              </a:rPr>
              <a:t>  &lt;td&gt;94&lt;/td&gt;</a:t>
            </a:r>
          </a:p>
          <a:p>
            <a:pPr marL="0" lvl="0" indent="0">
              <a:spcBef>
                <a:spcPct val="20000"/>
              </a:spcBef>
              <a:buClrTx/>
              <a:buNone/>
            </a:pPr>
            <a:r>
              <a:rPr lang="en-US" sz="2100" i="1" dirty="0">
                <a:solidFill>
                  <a:prstClr val="black">
                    <a:lumMod val="65000"/>
                    <a:lumOff val="35000"/>
                  </a:prstClr>
                </a:solidFill>
                <a:latin typeface="Calibri"/>
              </a:rPr>
              <a:t>&lt;/</a:t>
            </a:r>
            <a:r>
              <a:rPr lang="en-US" sz="2100" i="1" dirty="0" err="1">
                <a:solidFill>
                  <a:prstClr val="black">
                    <a:lumMod val="65000"/>
                    <a:lumOff val="35000"/>
                  </a:prstClr>
                </a:solidFill>
                <a:latin typeface="Calibri"/>
              </a:rPr>
              <a:t>tr</a:t>
            </a:r>
            <a:r>
              <a:rPr lang="en-US" sz="2100" i="1" dirty="0">
                <a:solidFill>
                  <a:prstClr val="black">
                    <a:lumMod val="65000"/>
                    <a:lumOff val="35000"/>
                  </a:prstClr>
                </a:solidFill>
                <a:latin typeface="Calibri"/>
              </a:rPr>
              <a:t>&gt;</a:t>
            </a:r>
          </a:p>
          <a:p>
            <a:pPr marL="0" lvl="0" indent="0">
              <a:spcBef>
                <a:spcPct val="20000"/>
              </a:spcBef>
              <a:buClrTx/>
              <a:buNone/>
            </a:pPr>
            <a:r>
              <a:rPr lang="en-US" sz="2100" i="1" dirty="0">
                <a:solidFill>
                  <a:prstClr val="black">
                    <a:lumMod val="65000"/>
                    <a:lumOff val="35000"/>
                  </a:prstClr>
                </a:solidFill>
                <a:latin typeface="Calibri"/>
              </a:rPr>
              <a:t>&lt;/table&gt;</a:t>
            </a: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Table (Con)</a:t>
            </a:r>
            <a:endParaRPr lang="en-US" dirty="0">
              <a:solidFill>
                <a:srgbClr val="FF0000"/>
              </a:solidFill>
            </a:endParaRPr>
          </a:p>
        </p:txBody>
      </p:sp>
    </p:spTree>
    <p:extLst>
      <p:ext uri="{BB962C8B-B14F-4D97-AF65-F5344CB8AC3E}">
        <p14:creationId xmlns:p14="http://schemas.microsoft.com/office/powerpoint/2010/main" val="702914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fontScale="85000" lnSpcReduction="20000"/>
          </a:bodyPr>
          <a:lstStyle/>
          <a:p>
            <a:pPr marL="342900" lvl="0" indent="-342900">
              <a:spcBef>
                <a:spcPct val="20000"/>
              </a:spcBef>
              <a:buClrTx/>
            </a:pPr>
            <a:r>
              <a:rPr lang="en-US" sz="2400" dirty="0">
                <a:solidFill>
                  <a:prstClr val="black"/>
                </a:solidFill>
                <a:latin typeface="Calibri"/>
              </a:rPr>
              <a:t>To left-align the table headings, use the CSS text-align property:</a:t>
            </a:r>
          </a:p>
          <a:p>
            <a:pPr marL="0" lvl="0" indent="0">
              <a:spcBef>
                <a:spcPct val="20000"/>
              </a:spcBef>
              <a:buClrTx/>
              <a:buNone/>
            </a:pPr>
            <a:r>
              <a:rPr lang="en-US" sz="2400" dirty="0">
                <a:solidFill>
                  <a:prstClr val="black"/>
                </a:solidFill>
                <a:latin typeface="Calibri"/>
                <a:hlinkClick r:id="rId3" action="ppaction://hlinkfile"/>
              </a:rPr>
              <a:t>Example</a:t>
            </a:r>
            <a:endParaRPr lang="en-US" sz="2400" dirty="0">
              <a:solidFill>
                <a:prstClr val="black"/>
              </a:solidFill>
              <a:latin typeface="Calibri"/>
            </a:endParaRPr>
          </a:p>
          <a:p>
            <a:pPr marL="0" lvl="0" indent="0">
              <a:spcBef>
                <a:spcPct val="20000"/>
              </a:spcBef>
              <a:buClrTx/>
              <a:buNone/>
            </a:pPr>
            <a:r>
              <a:rPr lang="en-US" sz="2400" i="1" dirty="0" err="1">
                <a:solidFill>
                  <a:prstClr val="black">
                    <a:lumMod val="65000"/>
                    <a:lumOff val="35000"/>
                  </a:prstClr>
                </a:solidFill>
                <a:latin typeface="Calibri"/>
              </a:rPr>
              <a:t>th</a:t>
            </a:r>
            <a:r>
              <a:rPr lang="en-US" sz="2400" i="1" dirty="0">
                <a:solidFill>
                  <a:prstClr val="black">
                    <a:lumMod val="65000"/>
                    <a:lumOff val="35000"/>
                  </a:prstClr>
                </a:solidFill>
                <a:latin typeface="Calibri"/>
              </a:rPr>
              <a:t/>
            </a:r>
            <a:br>
              <a:rPr lang="en-US" sz="2400" i="1" dirty="0">
                <a:solidFill>
                  <a:prstClr val="black">
                    <a:lumMod val="65000"/>
                    <a:lumOff val="35000"/>
                  </a:prstClr>
                </a:solidFill>
                <a:latin typeface="Calibri"/>
              </a:rPr>
            </a:br>
            <a:r>
              <a:rPr lang="en-US" sz="2400" i="1" dirty="0">
                <a:solidFill>
                  <a:prstClr val="black">
                    <a:lumMod val="65000"/>
                    <a:lumOff val="35000"/>
                  </a:prstClr>
                </a:solidFill>
                <a:latin typeface="Calibri"/>
              </a:rPr>
              <a:t>{</a:t>
            </a:r>
            <a:br>
              <a:rPr lang="en-US" sz="2400" i="1" dirty="0">
                <a:solidFill>
                  <a:prstClr val="black">
                    <a:lumMod val="65000"/>
                    <a:lumOff val="35000"/>
                  </a:prstClr>
                </a:solidFill>
                <a:latin typeface="Calibri"/>
              </a:rPr>
            </a:br>
            <a:r>
              <a:rPr lang="en-US" sz="2400" i="1" dirty="0" err="1">
                <a:solidFill>
                  <a:prstClr val="black">
                    <a:lumMod val="65000"/>
                    <a:lumOff val="35000"/>
                  </a:prstClr>
                </a:solidFill>
                <a:latin typeface="Calibri"/>
              </a:rPr>
              <a:t>text-align:left</a:t>
            </a:r>
            <a:r>
              <a:rPr lang="en-US" sz="2400" i="1" dirty="0">
                <a:solidFill>
                  <a:prstClr val="black">
                    <a:lumMod val="65000"/>
                    <a:lumOff val="35000"/>
                  </a:prstClr>
                </a:solidFill>
                <a:latin typeface="Calibri"/>
              </a:rPr>
              <a:t>;</a:t>
            </a:r>
            <a:br>
              <a:rPr lang="en-US" sz="2400" i="1" dirty="0">
                <a:solidFill>
                  <a:prstClr val="black">
                    <a:lumMod val="65000"/>
                    <a:lumOff val="35000"/>
                  </a:prstClr>
                </a:solidFill>
                <a:latin typeface="Calibri"/>
              </a:rPr>
            </a:br>
            <a:r>
              <a:rPr lang="en-US" sz="2400" i="1" dirty="0">
                <a:solidFill>
                  <a:prstClr val="black">
                    <a:lumMod val="65000"/>
                    <a:lumOff val="35000"/>
                  </a:prstClr>
                </a:solidFill>
                <a:latin typeface="Calibri"/>
              </a:rPr>
              <a:t>}</a:t>
            </a:r>
          </a:p>
          <a:p>
            <a:pPr marL="0" lvl="0" indent="0">
              <a:spcBef>
                <a:spcPct val="20000"/>
              </a:spcBef>
              <a:buClrTx/>
              <a:buNone/>
            </a:pPr>
            <a:endParaRPr lang="en-US" sz="2400" b="1" u="sng" dirty="0">
              <a:solidFill>
                <a:prstClr val="black"/>
              </a:solidFill>
              <a:latin typeface="Calibri"/>
            </a:endParaRPr>
          </a:p>
          <a:p>
            <a:pPr marL="0" lvl="0" indent="0">
              <a:spcBef>
                <a:spcPct val="20000"/>
              </a:spcBef>
              <a:buClrTx/>
              <a:buNone/>
            </a:pPr>
            <a:r>
              <a:rPr lang="en-US" sz="2400" b="1" u="sng" dirty="0">
                <a:solidFill>
                  <a:prstClr val="black"/>
                </a:solidFill>
                <a:latin typeface="Calibri"/>
              </a:rPr>
              <a:t>An HTML Table with Cell Spacing</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Cell spacing specifies the space between the cells.</a:t>
            </a:r>
          </a:p>
          <a:p>
            <a:pPr marL="342900" lvl="0" indent="-342900">
              <a:spcBef>
                <a:spcPct val="20000"/>
              </a:spcBef>
              <a:buClrTx/>
            </a:pPr>
            <a:r>
              <a:rPr lang="en-US" sz="2400" dirty="0">
                <a:solidFill>
                  <a:prstClr val="black"/>
                </a:solidFill>
                <a:latin typeface="Calibri"/>
              </a:rPr>
              <a:t>To set the cell spacing for the table, use the CSS border-spacing property:</a:t>
            </a:r>
          </a:p>
          <a:p>
            <a:pPr marL="0" lvl="0" indent="0">
              <a:spcBef>
                <a:spcPct val="20000"/>
              </a:spcBef>
              <a:buClrTx/>
              <a:buNone/>
            </a:pPr>
            <a:r>
              <a:rPr lang="en-US" sz="2400" dirty="0">
                <a:solidFill>
                  <a:prstClr val="black"/>
                </a:solidFill>
                <a:latin typeface="Calibri"/>
                <a:hlinkClick r:id="rId3" action="ppaction://hlinkfile"/>
              </a:rPr>
              <a:t>Example</a:t>
            </a:r>
            <a:endParaRPr lang="en-US" sz="2400" dirty="0">
              <a:solidFill>
                <a:prstClr val="black"/>
              </a:solidFill>
              <a:latin typeface="Calibri"/>
            </a:endParaRPr>
          </a:p>
          <a:p>
            <a:pPr marL="0" lvl="0" indent="0">
              <a:spcBef>
                <a:spcPct val="20000"/>
              </a:spcBef>
              <a:buClrTx/>
              <a:buNone/>
            </a:pPr>
            <a:r>
              <a:rPr lang="en-US" sz="2400" i="1" dirty="0">
                <a:solidFill>
                  <a:prstClr val="black">
                    <a:lumMod val="65000"/>
                    <a:lumOff val="35000"/>
                  </a:prstClr>
                </a:solidFill>
                <a:latin typeface="Calibri"/>
              </a:rPr>
              <a:t>table</a:t>
            </a:r>
          </a:p>
          <a:p>
            <a:pPr marL="0" lvl="0" indent="0">
              <a:spcBef>
                <a:spcPct val="20000"/>
              </a:spcBef>
              <a:buClrTx/>
              <a:buNone/>
            </a:pPr>
            <a:r>
              <a:rPr lang="en-US" sz="2400" i="1" dirty="0">
                <a:solidFill>
                  <a:prstClr val="black">
                    <a:lumMod val="65000"/>
                    <a:lumOff val="35000"/>
                  </a:prstClr>
                </a:solidFill>
                <a:latin typeface="Calibri"/>
              </a:rPr>
              <a:t>{</a:t>
            </a:r>
          </a:p>
          <a:p>
            <a:pPr marL="0" lvl="0" indent="0">
              <a:spcBef>
                <a:spcPct val="20000"/>
              </a:spcBef>
              <a:buClrTx/>
              <a:buNone/>
            </a:pPr>
            <a:r>
              <a:rPr lang="en-US" sz="2400" i="1" dirty="0">
                <a:solidFill>
                  <a:prstClr val="black">
                    <a:lumMod val="65000"/>
                    <a:lumOff val="35000"/>
                  </a:prstClr>
                </a:solidFill>
                <a:latin typeface="Calibri"/>
              </a:rPr>
              <a:t>border-spacing:5px;</a:t>
            </a:r>
          </a:p>
          <a:p>
            <a:pPr marL="0" lvl="0" indent="0">
              <a:spcBef>
                <a:spcPct val="20000"/>
              </a:spcBef>
              <a:buClrTx/>
              <a:buNone/>
            </a:pPr>
            <a:r>
              <a:rPr lang="en-US" sz="2400" i="1" dirty="0">
                <a:solidFill>
                  <a:prstClr val="black">
                    <a:lumMod val="65000"/>
                    <a:lumOff val="35000"/>
                  </a:prstClr>
                </a:solidFill>
                <a:latin typeface="Calibri"/>
              </a:rPr>
              <a:t>}</a:t>
            </a: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Table (Con)</a:t>
            </a:r>
            <a:endParaRPr lang="en-US" dirty="0">
              <a:solidFill>
                <a:srgbClr val="FF0000"/>
              </a:solidFill>
            </a:endParaRPr>
          </a:p>
        </p:txBody>
      </p:sp>
    </p:spTree>
    <p:extLst>
      <p:ext uri="{BB962C8B-B14F-4D97-AF65-F5344CB8AC3E}">
        <p14:creationId xmlns:p14="http://schemas.microsoft.com/office/powerpoint/2010/main" val="2660692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92207" y="1488449"/>
            <a:ext cx="11020926" cy="4781722"/>
          </a:xfrm>
        </p:spPr>
        <p:txBody>
          <a:bodyPr/>
          <a:lstStyle/>
          <a:p>
            <a:pPr marL="0" lvl="0" indent="0">
              <a:buNone/>
            </a:pPr>
            <a:r>
              <a:rPr lang="en-US" sz="2000" b="1" u="sng" dirty="0">
                <a:solidFill>
                  <a:prstClr val="black"/>
                </a:solidFill>
                <a:latin typeface="Calibri"/>
              </a:rPr>
              <a:t>An HTML Table with Cell </a:t>
            </a:r>
            <a:r>
              <a:rPr lang="en-US" sz="2000" b="1" u="sng" dirty="0" smtClean="0">
                <a:solidFill>
                  <a:prstClr val="black"/>
                </a:solidFill>
                <a:latin typeface="Calibri"/>
              </a:rPr>
              <a:t>Span Many Columns</a:t>
            </a:r>
          </a:p>
          <a:p>
            <a:pPr algn="just"/>
            <a:r>
              <a:rPr lang="en-US" sz="2000" dirty="0" smtClean="0"/>
              <a:t>To </a:t>
            </a:r>
            <a:r>
              <a:rPr lang="en-US" sz="2000" dirty="0"/>
              <a:t>make a </a:t>
            </a:r>
            <a:r>
              <a:rPr lang="en-US" sz="2000" dirty="0" smtClean="0"/>
              <a:t>cell </a:t>
            </a:r>
            <a:r>
              <a:rPr lang="en-US" sz="2000" dirty="0"/>
              <a:t>span more than one column, use the </a:t>
            </a:r>
            <a:r>
              <a:rPr lang="en-US" sz="2000" b="1" dirty="0" err="1"/>
              <a:t>colspan</a:t>
            </a:r>
            <a:r>
              <a:rPr lang="en-US" sz="2000" dirty="0"/>
              <a:t> attribute</a:t>
            </a:r>
            <a:r>
              <a:rPr lang="en-US" sz="2000" dirty="0" smtClean="0"/>
              <a:t>:</a:t>
            </a:r>
          </a:p>
          <a:p>
            <a:pPr marL="0" indent="0" algn="just">
              <a:lnSpc>
                <a:spcPct val="150000"/>
              </a:lnSpc>
              <a:spcBef>
                <a:spcPts val="0"/>
              </a:spcBef>
              <a:buNone/>
            </a:pPr>
            <a:r>
              <a:rPr lang="en-US" sz="2000" dirty="0" smtClean="0">
                <a:hlinkClick r:id="rId2" action="ppaction://hlinkfile"/>
              </a:rPr>
              <a:t>Example</a:t>
            </a:r>
            <a:endParaRPr lang="en-US" sz="2000" dirty="0" smtClean="0"/>
          </a:p>
          <a:p>
            <a:pPr marL="0" lvl="0" indent="0">
              <a:buNone/>
            </a:pPr>
            <a:r>
              <a:rPr lang="en-US" sz="2000" i="1" dirty="0" smtClean="0">
                <a:solidFill>
                  <a:prstClr val="black">
                    <a:lumMod val="65000"/>
                    <a:lumOff val="35000"/>
                  </a:prstClr>
                </a:solidFill>
                <a:latin typeface="Calibri"/>
              </a:rPr>
              <a:t>    &lt;</a:t>
            </a:r>
            <a:r>
              <a:rPr lang="en-US" sz="2000" i="1" dirty="0" err="1" smtClean="0">
                <a:solidFill>
                  <a:prstClr val="black">
                    <a:lumMod val="65000"/>
                    <a:lumOff val="35000"/>
                  </a:prstClr>
                </a:solidFill>
                <a:latin typeface="Calibri"/>
              </a:rPr>
              <a:t>th</a:t>
            </a:r>
            <a:r>
              <a:rPr lang="en-US" sz="2000" i="1" dirty="0" smtClean="0">
                <a:solidFill>
                  <a:prstClr val="black">
                    <a:lumMod val="65000"/>
                    <a:lumOff val="35000"/>
                  </a:prstClr>
                </a:solidFill>
                <a:latin typeface="Calibri"/>
              </a:rPr>
              <a:t> </a:t>
            </a:r>
            <a:r>
              <a:rPr lang="en-US" sz="2000" i="1" dirty="0" err="1" smtClean="0">
                <a:solidFill>
                  <a:prstClr val="black">
                    <a:lumMod val="65000"/>
                    <a:lumOff val="35000"/>
                  </a:prstClr>
                </a:solidFill>
                <a:latin typeface="Calibri"/>
              </a:rPr>
              <a:t>colspan</a:t>
            </a:r>
            <a:r>
              <a:rPr lang="en-US" sz="2000" i="1" dirty="0" smtClean="0">
                <a:solidFill>
                  <a:prstClr val="black">
                    <a:lumMod val="65000"/>
                    <a:lumOff val="35000"/>
                  </a:prstClr>
                </a:solidFill>
                <a:latin typeface="Calibri"/>
              </a:rPr>
              <a:t>="2"&gt;Telephone&lt;/</a:t>
            </a:r>
            <a:r>
              <a:rPr lang="en-US" sz="2000" i="1" dirty="0" err="1" smtClean="0">
                <a:solidFill>
                  <a:prstClr val="black">
                    <a:lumMod val="65000"/>
                    <a:lumOff val="35000"/>
                  </a:prstClr>
                </a:solidFill>
                <a:latin typeface="Calibri"/>
              </a:rPr>
              <a:t>th</a:t>
            </a:r>
            <a:r>
              <a:rPr lang="en-US" sz="2000" i="1" dirty="0" smtClean="0">
                <a:solidFill>
                  <a:prstClr val="black">
                    <a:lumMod val="65000"/>
                    <a:lumOff val="35000"/>
                  </a:prstClr>
                </a:solidFill>
                <a:latin typeface="Calibri"/>
              </a:rPr>
              <a:t>&gt;</a:t>
            </a:r>
            <a:endParaRPr lang="en-US" sz="2000" i="1" dirty="0">
              <a:solidFill>
                <a:prstClr val="black">
                  <a:lumMod val="65000"/>
                  <a:lumOff val="35000"/>
                </a:prstClr>
              </a:solidFill>
              <a:latin typeface="Calibri"/>
            </a:endParaRPr>
          </a:p>
          <a:p>
            <a:pPr marL="0" lvl="0" indent="0">
              <a:buNone/>
            </a:pPr>
            <a:r>
              <a:rPr lang="en-US" sz="2000" i="1" dirty="0" smtClean="0">
                <a:solidFill>
                  <a:prstClr val="black">
                    <a:lumMod val="65000"/>
                    <a:lumOff val="35000"/>
                  </a:prstClr>
                </a:solidFill>
                <a:latin typeface="Calibri"/>
              </a:rPr>
              <a:t> </a:t>
            </a:r>
            <a:r>
              <a:rPr lang="en-US" sz="2000" b="1" u="sng" dirty="0">
                <a:solidFill>
                  <a:prstClr val="black"/>
                </a:solidFill>
                <a:latin typeface="Calibri"/>
              </a:rPr>
              <a:t>An HTML Table with Cell Span Many Columns</a:t>
            </a:r>
          </a:p>
          <a:p>
            <a:pPr algn="just"/>
            <a:r>
              <a:rPr lang="en-US" sz="2000" dirty="0"/>
              <a:t>To make a cell span more than one </a:t>
            </a:r>
            <a:r>
              <a:rPr lang="en-US" sz="2000" dirty="0" smtClean="0"/>
              <a:t>row, </a:t>
            </a:r>
            <a:r>
              <a:rPr lang="en-US" sz="2000" dirty="0"/>
              <a:t>use the </a:t>
            </a:r>
            <a:r>
              <a:rPr lang="en-US" sz="2000" b="1" dirty="0" err="1" smtClean="0"/>
              <a:t>rowspan</a:t>
            </a:r>
            <a:r>
              <a:rPr lang="en-US" sz="2000" dirty="0"/>
              <a:t> attribute</a:t>
            </a:r>
            <a:r>
              <a:rPr lang="en-US" sz="2000" dirty="0" smtClean="0"/>
              <a:t>:</a:t>
            </a:r>
          </a:p>
          <a:p>
            <a:pPr marL="0" indent="0" algn="just">
              <a:buNone/>
            </a:pPr>
            <a:r>
              <a:rPr lang="en-US" sz="2000" dirty="0">
                <a:hlinkClick r:id="rId3" action="ppaction://hlinkfile"/>
              </a:rPr>
              <a:t>Example</a:t>
            </a:r>
            <a:endParaRPr lang="en-US" sz="2000" dirty="0"/>
          </a:p>
          <a:p>
            <a:pPr marL="0" indent="0">
              <a:buNone/>
            </a:pPr>
            <a:r>
              <a:rPr lang="en-US" sz="2000" i="1" dirty="0">
                <a:solidFill>
                  <a:prstClr val="black">
                    <a:lumMod val="65000"/>
                    <a:lumOff val="35000"/>
                  </a:prstClr>
                </a:solidFill>
                <a:latin typeface="Calibri"/>
              </a:rPr>
              <a:t> </a:t>
            </a:r>
            <a:r>
              <a:rPr lang="en-US" sz="2000" i="1" dirty="0" smtClean="0">
                <a:solidFill>
                  <a:prstClr val="black">
                    <a:lumMod val="65000"/>
                    <a:lumOff val="35000"/>
                  </a:prstClr>
                </a:solidFill>
                <a:latin typeface="Calibri"/>
              </a:rPr>
              <a:t>   &lt;</a:t>
            </a:r>
            <a:r>
              <a:rPr lang="en-US" sz="2000" i="1" dirty="0" err="1">
                <a:solidFill>
                  <a:prstClr val="black">
                    <a:lumMod val="65000"/>
                    <a:lumOff val="35000"/>
                  </a:prstClr>
                </a:solidFill>
                <a:latin typeface="Calibri"/>
              </a:rPr>
              <a:t>th</a:t>
            </a:r>
            <a:r>
              <a:rPr lang="en-US" sz="2000" i="1" dirty="0">
                <a:solidFill>
                  <a:prstClr val="black">
                    <a:lumMod val="65000"/>
                    <a:lumOff val="35000"/>
                  </a:prstClr>
                </a:solidFill>
                <a:latin typeface="Calibri"/>
              </a:rPr>
              <a:t> </a:t>
            </a:r>
            <a:r>
              <a:rPr lang="en-US" sz="2000" i="1" dirty="0" err="1">
                <a:solidFill>
                  <a:prstClr val="black">
                    <a:lumMod val="65000"/>
                    <a:lumOff val="35000"/>
                  </a:prstClr>
                </a:solidFill>
                <a:latin typeface="Calibri"/>
              </a:rPr>
              <a:t>rowspan</a:t>
            </a:r>
            <a:r>
              <a:rPr lang="en-US" sz="2000" i="1" dirty="0">
                <a:solidFill>
                  <a:prstClr val="black">
                    <a:lumMod val="65000"/>
                    <a:lumOff val="35000"/>
                  </a:prstClr>
                </a:solidFill>
                <a:latin typeface="Calibri"/>
              </a:rPr>
              <a:t>="2"&gt;Telephone:&lt;/</a:t>
            </a:r>
            <a:r>
              <a:rPr lang="en-US" sz="2000" i="1" dirty="0" err="1">
                <a:solidFill>
                  <a:prstClr val="black">
                    <a:lumMod val="65000"/>
                    <a:lumOff val="35000"/>
                  </a:prstClr>
                </a:solidFill>
                <a:latin typeface="Calibri"/>
              </a:rPr>
              <a:t>th</a:t>
            </a:r>
            <a:r>
              <a:rPr lang="en-US" sz="2000" i="1" dirty="0">
                <a:solidFill>
                  <a:prstClr val="black">
                    <a:lumMod val="65000"/>
                    <a:lumOff val="35000"/>
                  </a:prstClr>
                </a:solidFill>
                <a:latin typeface="Calibri"/>
              </a:rPr>
              <a:t>&gt;</a:t>
            </a:r>
            <a:r>
              <a:rPr lang="en-US" sz="2000" i="1" dirty="0" smtClean="0">
                <a:solidFill>
                  <a:prstClr val="black">
                    <a:lumMod val="65000"/>
                    <a:lumOff val="35000"/>
                  </a:prstClr>
                </a:solidFill>
                <a:latin typeface="Calibri"/>
              </a:rPr>
              <a:t/>
            </a:r>
            <a:br>
              <a:rPr lang="en-US" sz="2000" i="1" dirty="0" smtClean="0">
                <a:solidFill>
                  <a:prstClr val="black">
                    <a:lumMod val="65000"/>
                    <a:lumOff val="35000"/>
                  </a:prstClr>
                </a:solidFill>
                <a:latin typeface="Calibri"/>
              </a:rPr>
            </a:br>
            <a:endParaRPr lang="en-US" sz="2000" i="1" dirty="0">
              <a:solidFill>
                <a:prstClr val="black">
                  <a:lumMod val="65000"/>
                  <a:lumOff val="35000"/>
                </a:prstClr>
              </a:solidFill>
              <a:latin typeface="Calibri"/>
            </a:endParaRPr>
          </a:p>
        </p:txBody>
      </p:sp>
      <p:sp>
        <p:nvSpPr>
          <p:cNvPr id="4"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Table (Con)</a:t>
            </a:r>
            <a:endParaRPr lang="en-US" dirty="0">
              <a:solidFill>
                <a:srgbClr val="FF0000"/>
              </a:solidFill>
            </a:endParaRPr>
          </a:p>
        </p:txBody>
      </p:sp>
    </p:spTree>
    <p:extLst>
      <p:ext uri="{BB962C8B-B14F-4D97-AF65-F5344CB8AC3E}">
        <p14:creationId xmlns:p14="http://schemas.microsoft.com/office/powerpoint/2010/main" val="1352004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fontScale="92500" lnSpcReduction="10000"/>
          </a:bodyPr>
          <a:lstStyle/>
          <a:p>
            <a:pPr marL="0" indent="0">
              <a:buNone/>
            </a:pPr>
            <a:r>
              <a:rPr lang="en-US" b="1" u="sng" dirty="0"/>
              <a:t>HTML Page Structure</a:t>
            </a:r>
            <a:endParaRPr lang="en-US" dirty="0"/>
          </a:p>
          <a:p>
            <a:r>
              <a:rPr lang="en-US" dirty="0"/>
              <a:t>Below is a visualization of an HTML page structure</a:t>
            </a:r>
            <a:r>
              <a:rPr lang="en-US" dirty="0" smtClean="0"/>
              <a:t>:</a:t>
            </a:r>
          </a:p>
          <a:p>
            <a:pPr marL="0" indent="0">
              <a:buNone/>
            </a:pPr>
            <a:r>
              <a:rPr lang="en-US" i="1" dirty="0" smtClean="0">
                <a:solidFill>
                  <a:schemeClr val="tx1">
                    <a:lumMod val="65000"/>
                    <a:lumOff val="35000"/>
                  </a:schemeClr>
                </a:solidFill>
                <a:hlinkClick r:id="rId3" action="ppaction://hlinkfile"/>
              </a:rPr>
              <a:t>Example:</a:t>
            </a:r>
            <a:endParaRPr lang="en-US" i="1" dirty="0" smtClean="0">
              <a:solidFill>
                <a:schemeClr val="tx1">
                  <a:lumMod val="65000"/>
                  <a:lumOff val="35000"/>
                </a:schemeClr>
              </a:solidFill>
            </a:endParaRPr>
          </a:p>
          <a:p>
            <a:pPr marL="0" indent="0">
              <a:buNone/>
            </a:pPr>
            <a:r>
              <a:rPr lang="en-US" i="1" dirty="0" smtClean="0">
                <a:solidFill>
                  <a:schemeClr val="tx1">
                    <a:lumMod val="65000"/>
                    <a:lumOff val="35000"/>
                  </a:schemeClr>
                </a:solidFill>
              </a:rPr>
              <a:t>&lt;!</a:t>
            </a:r>
            <a:r>
              <a:rPr lang="en-US" i="1" dirty="0">
                <a:solidFill>
                  <a:schemeClr val="tx1">
                    <a:lumMod val="65000"/>
                    <a:lumOff val="35000"/>
                  </a:schemeClr>
                </a:solidFill>
              </a:rPr>
              <a:t>DOCTYPE html&gt;</a:t>
            </a:r>
          </a:p>
          <a:p>
            <a:pPr marL="0" indent="0">
              <a:spcBef>
                <a:spcPts val="0"/>
              </a:spcBef>
              <a:buNone/>
            </a:pPr>
            <a:r>
              <a:rPr lang="en-US" i="1" dirty="0">
                <a:solidFill>
                  <a:schemeClr val="tx1">
                    <a:lumMod val="65000"/>
                    <a:lumOff val="35000"/>
                  </a:schemeClr>
                </a:solidFill>
              </a:rPr>
              <a:t>&lt;html&gt;</a:t>
            </a:r>
          </a:p>
          <a:p>
            <a:pPr marL="0" indent="0">
              <a:spcBef>
                <a:spcPts val="0"/>
              </a:spcBef>
              <a:buNone/>
            </a:pPr>
            <a:r>
              <a:rPr lang="en-US" i="1" dirty="0" smtClean="0">
                <a:solidFill>
                  <a:schemeClr val="tx1">
                    <a:lumMod val="65000"/>
                    <a:lumOff val="35000"/>
                  </a:schemeClr>
                </a:solidFill>
              </a:rPr>
              <a:t>	&lt;head&gt;</a:t>
            </a:r>
          </a:p>
          <a:p>
            <a:pPr marL="0" indent="0">
              <a:spcBef>
                <a:spcPts val="0"/>
              </a:spcBef>
              <a:buNone/>
            </a:pPr>
            <a:r>
              <a:rPr lang="en-US" i="1" dirty="0">
                <a:solidFill>
                  <a:schemeClr val="tx1">
                    <a:lumMod val="65000"/>
                    <a:lumOff val="35000"/>
                  </a:schemeClr>
                </a:solidFill>
              </a:rPr>
              <a:t>	</a:t>
            </a:r>
            <a:r>
              <a:rPr lang="en-US" i="1" dirty="0" smtClean="0">
                <a:solidFill>
                  <a:schemeClr val="tx1">
                    <a:lumMod val="65000"/>
                    <a:lumOff val="35000"/>
                  </a:schemeClr>
                </a:solidFill>
              </a:rPr>
              <a:t>	&lt;title&gt;Index Page&lt;/title&gt;</a:t>
            </a:r>
          </a:p>
          <a:p>
            <a:pPr marL="0" indent="0">
              <a:spcBef>
                <a:spcPts val="0"/>
              </a:spcBef>
              <a:buNone/>
            </a:pPr>
            <a:r>
              <a:rPr lang="en-US" i="1" dirty="0" smtClean="0">
                <a:solidFill>
                  <a:schemeClr val="tx1">
                    <a:lumMod val="65000"/>
                    <a:lumOff val="35000"/>
                  </a:schemeClr>
                </a:solidFill>
              </a:rPr>
              <a:t>	&lt;/head&gt;</a:t>
            </a:r>
            <a:endParaRPr lang="en-US" i="1" dirty="0">
              <a:solidFill>
                <a:schemeClr val="tx1">
                  <a:lumMod val="65000"/>
                  <a:lumOff val="35000"/>
                </a:schemeClr>
              </a:solidFill>
            </a:endParaRPr>
          </a:p>
          <a:p>
            <a:pPr marL="0" indent="0">
              <a:spcBef>
                <a:spcPts val="0"/>
              </a:spcBef>
              <a:buNone/>
            </a:pPr>
            <a:r>
              <a:rPr lang="en-US" i="1" dirty="0" smtClean="0">
                <a:solidFill>
                  <a:schemeClr val="tx1">
                    <a:lumMod val="65000"/>
                    <a:lumOff val="35000"/>
                  </a:schemeClr>
                </a:solidFill>
              </a:rPr>
              <a:t>	&lt;</a:t>
            </a:r>
            <a:r>
              <a:rPr lang="en-US" i="1" dirty="0">
                <a:solidFill>
                  <a:schemeClr val="tx1">
                    <a:lumMod val="65000"/>
                    <a:lumOff val="35000"/>
                  </a:schemeClr>
                </a:solidFill>
              </a:rPr>
              <a:t>body&gt; </a:t>
            </a:r>
          </a:p>
          <a:p>
            <a:pPr marL="0" indent="0">
              <a:spcBef>
                <a:spcPts val="0"/>
              </a:spcBef>
              <a:buNone/>
            </a:pPr>
            <a:r>
              <a:rPr lang="en-US" i="1" dirty="0" smtClean="0">
                <a:solidFill>
                  <a:schemeClr val="tx1">
                    <a:lumMod val="65000"/>
                    <a:lumOff val="35000"/>
                  </a:schemeClr>
                </a:solidFill>
              </a:rPr>
              <a:t>		&lt;h1&gt; My first heading &lt;/</a:t>
            </a:r>
            <a:r>
              <a:rPr lang="en-US" i="1" dirty="0">
                <a:solidFill>
                  <a:schemeClr val="tx1">
                    <a:lumMod val="65000"/>
                    <a:lumOff val="35000"/>
                  </a:schemeClr>
                </a:solidFill>
              </a:rPr>
              <a:t>h1&gt; </a:t>
            </a:r>
          </a:p>
          <a:p>
            <a:pPr marL="0" indent="0">
              <a:spcBef>
                <a:spcPts val="0"/>
              </a:spcBef>
              <a:buNone/>
            </a:pPr>
            <a:r>
              <a:rPr lang="en-US" i="1" dirty="0" smtClean="0">
                <a:solidFill>
                  <a:schemeClr val="tx1">
                    <a:lumMod val="65000"/>
                    <a:lumOff val="35000"/>
                  </a:schemeClr>
                </a:solidFill>
              </a:rPr>
              <a:t>		&lt;h4&gt; My first paragraph &lt;/h4&gt; </a:t>
            </a:r>
            <a:endParaRPr lang="en-US" i="1" dirty="0">
              <a:solidFill>
                <a:schemeClr val="tx1">
                  <a:lumMod val="65000"/>
                  <a:lumOff val="35000"/>
                </a:schemeClr>
              </a:solidFill>
            </a:endParaRPr>
          </a:p>
          <a:p>
            <a:pPr marL="0" indent="0">
              <a:spcBef>
                <a:spcPts val="0"/>
              </a:spcBef>
              <a:buNone/>
            </a:pPr>
            <a:r>
              <a:rPr lang="en-US" i="1" dirty="0" smtClean="0">
                <a:solidFill>
                  <a:schemeClr val="tx1">
                    <a:lumMod val="65000"/>
                    <a:lumOff val="35000"/>
                  </a:schemeClr>
                </a:solidFill>
              </a:rPr>
              <a:t>	&lt;/</a:t>
            </a:r>
            <a:r>
              <a:rPr lang="en-US" i="1" dirty="0">
                <a:solidFill>
                  <a:schemeClr val="tx1">
                    <a:lumMod val="65000"/>
                    <a:lumOff val="35000"/>
                  </a:schemeClr>
                </a:solidFill>
              </a:rPr>
              <a:t>body&gt; </a:t>
            </a:r>
          </a:p>
          <a:p>
            <a:pPr marL="0" indent="0">
              <a:spcBef>
                <a:spcPts val="0"/>
              </a:spcBef>
              <a:buNone/>
            </a:pPr>
            <a:r>
              <a:rPr lang="en-US" i="1" dirty="0">
                <a:solidFill>
                  <a:schemeClr val="tx1">
                    <a:lumMod val="65000"/>
                    <a:lumOff val="35000"/>
                  </a:schemeClr>
                </a:solidFill>
              </a:rPr>
              <a:t>&lt;/html&gt; </a:t>
            </a:r>
          </a:p>
        </p:txBody>
      </p:sp>
      <p:sp>
        <p:nvSpPr>
          <p:cNvPr id="3" name="Title 2"/>
          <p:cNvSpPr>
            <a:spLocks noGrp="1"/>
          </p:cNvSpPr>
          <p:nvPr>
            <p:ph type="title"/>
          </p:nvPr>
        </p:nvSpPr>
        <p:spPr>
          <a:xfrm>
            <a:off x="615775" y="390611"/>
            <a:ext cx="10994126" cy="1014664"/>
          </a:xfrm>
        </p:spPr>
        <p:txBody>
          <a:bodyPr/>
          <a:lstStyle/>
          <a:p>
            <a:r>
              <a:rPr lang="en-US" dirty="0">
                <a:solidFill>
                  <a:srgbClr val="FF0000"/>
                </a:solidFill>
              </a:rPr>
              <a:t>HTML Introduction (Cont.)</a:t>
            </a:r>
          </a:p>
        </p:txBody>
      </p:sp>
    </p:spTree>
    <p:extLst>
      <p:ext uri="{BB962C8B-B14F-4D97-AF65-F5344CB8AC3E}">
        <p14:creationId xmlns:p14="http://schemas.microsoft.com/office/powerpoint/2010/main" val="2018939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0" lvl="0" indent="0">
              <a:spcBef>
                <a:spcPct val="20000"/>
              </a:spcBef>
              <a:buClrTx/>
              <a:buNone/>
            </a:pPr>
            <a:r>
              <a:rPr lang="en-US" u="sng" dirty="0">
                <a:solidFill>
                  <a:prstClr val="black"/>
                </a:solidFill>
                <a:latin typeface="Calibri"/>
                <a:hlinkClick r:id="rId3" action="ppaction://hlinkfile"/>
              </a:rPr>
              <a:t>Horizontal/Vertical table headings</a:t>
            </a:r>
            <a:r>
              <a:rPr lang="en-US" dirty="0">
                <a:solidFill>
                  <a:prstClr val="black"/>
                </a:solidFill>
                <a:latin typeface="Calibri"/>
              </a:rPr>
              <a:t> : How to create horizontal/vertical table headings.</a:t>
            </a:r>
          </a:p>
          <a:p>
            <a:pPr marL="0" lvl="0" indent="0">
              <a:spcBef>
                <a:spcPct val="20000"/>
              </a:spcBef>
              <a:buClrTx/>
              <a:buNone/>
            </a:pPr>
            <a:endParaRPr lang="en-US" u="sng" dirty="0">
              <a:solidFill>
                <a:prstClr val="black"/>
              </a:solidFill>
              <a:latin typeface="Calibri"/>
            </a:endParaRPr>
          </a:p>
          <a:p>
            <a:pPr marL="0" lvl="0" indent="0">
              <a:spcBef>
                <a:spcPct val="20000"/>
              </a:spcBef>
              <a:buClrTx/>
              <a:buNone/>
            </a:pPr>
            <a:r>
              <a:rPr lang="en-US" u="sng" dirty="0">
                <a:solidFill>
                  <a:prstClr val="black"/>
                </a:solidFill>
                <a:latin typeface="Calibri"/>
                <a:hlinkClick r:id="rId4" action="ppaction://hlinkfile"/>
              </a:rPr>
              <a:t>Table with a caption</a:t>
            </a:r>
            <a:r>
              <a:rPr lang="en-US" dirty="0">
                <a:solidFill>
                  <a:prstClr val="black"/>
                </a:solidFill>
                <a:latin typeface="Calibri"/>
              </a:rPr>
              <a:t> : How to add a caption to a table.</a:t>
            </a:r>
          </a:p>
          <a:p>
            <a:pPr marL="0" lvl="0" indent="0">
              <a:spcBef>
                <a:spcPct val="20000"/>
              </a:spcBef>
              <a:buClrTx/>
              <a:buNone/>
            </a:pPr>
            <a:endParaRPr lang="en-US" u="sng" dirty="0">
              <a:solidFill>
                <a:prstClr val="black"/>
              </a:solidFill>
              <a:latin typeface="Calibri"/>
            </a:endParaRPr>
          </a:p>
          <a:p>
            <a:pPr marL="0" lvl="0" indent="0">
              <a:spcBef>
                <a:spcPct val="20000"/>
              </a:spcBef>
              <a:buClrTx/>
              <a:buNone/>
            </a:pPr>
            <a:r>
              <a:rPr lang="en-US" dirty="0" smtClean="0">
                <a:solidFill>
                  <a:prstClr val="black"/>
                </a:solidFill>
                <a:latin typeface="Calibri"/>
                <a:hlinkClick r:id="rId5" action="ppaction://hlinkfile"/>
              </a:rPr>
              <a:t>Special style for one table </a:t>
            </a:r>
            <a:r>
              <a:rPr lang="en-US" dirty="0" smtClean="0">
                <a:solidFill>
                  <a:prstClr val="black"/>
                </a:solidFill>
                <a:latin typeface="Calibri"/>
              </a:rPr>
              <a:t>: </a:t>
            </a:r>
            <a:r>
              <a:rPr lang="en-US" dirty="0">
                <a:solidFill>
                  <a:prstClr val="black"/>
                </a:solidFill>
                <a:latin typeface="Calibri"/>
              </a:rPr>
              <a:t>How to define a special style for a special table, add an id attribute to the table</a:t>
            </a:r>
          </a:p>
          <a:p>
            <a:pPr marL="0" lvl="0" indent="0">
              <a:spcBef>
                <a:spcPct val="20000"/>
              </a:spcBef>
              <a:buClrTx/>
              <a:buNone/>
            </a:pPr>
            <a:endParaRPr lang="en-US" u="sng" dirty="0">
              <a:solidFill>
                <a:prstClr val="black"/>
              </a:solidFill>
              <a:latin typeface="Calibri"/>
            </a:endParaRPr>
          </a:p>
          <a:p>
            <a:pPr marL="0" lvl="0" indent="0">
              <a:spcBef>
                <a:spcPct val="20000"/>
              </a:spcBef>
              <a:buClrTx/>
              <a:buNone/>
            </a:pPr>
            <a:r>
              <a:rPr lang="en-US" u="sng" dirty="0">
                <a:solidFill>
                  <a:prstClr val="black"/>
                </a:solidFill>
                <a:latin typeface="Calibri"/>
                <a:hlinkClick r:id="rId6" action="ppaction://hlinkfile"/>
              </a:rPr>
              <a:t>Tags inside a table</a:t>
            </a:r>
            <a:r>
              <a:rPr lang="en-US" dirty="0">
                <a:solidFill>
                  <a:prstClr val="black"/>
                </a:solidFill>
                <a:latin typeface="Calibri"/>
              </a:rPr>
              <a:t> : How to display elements inside other elements.</a:t>
            </a:r>
          </a:p>
          <a:p>
            <a:pPr marL="0" lvl="0" indent="0">
              <a:spcBef>
                <a:spcPct val="20000"/>
              </a:spcBef>
              <a:buClrTx/>
              <a:buNone/>
            </a:pPr>
            <a:endParaRPr lang="en-US" b="1" u="sng" dirty="0">
              <a:solidFill>
                <a:prstClr val="black"/>
              </a:solidFill>
              <a:latin typeface="Calibri"/>
            </a:endParaRPr>
          </a:p>
          <a:p>
            <a:pPr marL="0" lvl="0" indent="0">
              <a:spcBef>
                <a:spcPct val="20000"/>
              </a:spcBef>
              <a:buClrTx/>
              <a:buNone/>
            </a:pPr>
            <a:r>
              <a:rPr lang="en-US" b="1" u="sng" dirty="0">
                <a:solidFill>
                  <a:prstClr val="black"/>
                </a:solidFill>
                <a:latin typeface="Calibri"/>
              </a:rPr>
              <a:t>HTML Table Tags (P. 39)</a:t>
            </a:r>
            <a:endParaRPr lang="en-US" dirty="0">
              <a:solidFill>
                <a:prstClr val="black"/>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Table (Con)</a:t>
            </a:r>
            <a:endParaRPr lang="en-US" dirty="0">
              <a:solidFill>
                <a:srgbClr val="FF0000"/>
              </a:solidFill>
            </a:endParaRPr>
          </a:p>
        </p:txBody>
      </p:sp>
    </p:spTree>
    <p:extLst>
      <p:ext uri="{BB962C8B-B14F-4D97-AF65-F5344CB8AC3E}">
        <p14:creationId xmlns:p14="http://schemas.microsoft.com/office/powerpoint/2010/main" val="2528399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4"/>
            <a:ext cx="11020926" cy="5023499"/>
          </a:xfrm>
        </p:spPr>
        <p:txBody>
          <a:bodyPr>
            <a:normAutofit fontScale="92500" lnSpcReduction="20000"/>
          </a:bodyPr>
          <a:lstStyle/>
          <a:p>
            <a:pPr marL="0" indent="0">
              <a:buNone/>
            </a:pPr>
            <a:r>
              <a:rPr lang="en-US" dirty="0"/>
              <a:t>The most common HTML lists are ordered and unordered lists.</a:t>
            </a:r>
          </a:p>
          <a:p>
            <a:pPr marL="0" indent="0">
              <a:buNone/>
            </a:pPr>
            <a:r>
              <a:rPr lang="en-US" dirty="0"/>
              <a:t> </a:t>
            </a:r>
            <a:r>
              <a:rPr lang="en-US" b="1" u="sng" dirty="0"/>
              <a:t>HTML Unordered Lists</a:t>
            </a:r>
            <a:endParaRPr lang="en-US" dirty="0"/>
          </a:p>
          <a:p>
            <a:r>
              <a:rPr lang="en-US" dirty="0"/>
              <a:t>An unordered list starts with the &lt;</a:t>
            </a:r>
            <a:r>
              <a:rPr lang="en-US" dirty="0" err="1"/>
              <a:t>ul</a:t>
            </a:r>
            <a:r>
              <a:rPr lang="en-US" dirty="0"/>
              <a:t>&gt; tag. Each list item starts with the &lt;li&gt; tag.</a:t>
            </a:r>
          </a:p>
          <a:p>
            <a:r>
              <a:rPr lang="en-US" dirty="0"/>
              <a:t>The list items are marked with bullets (typically small black circles).</a:t>
            </a:r>
          </a:p>
          <a:p>
            <a:pPr marL="0" indent="0">
              <a:lnSpc>
                <a:spcPct val="120000"/>
              </a:lnSpc>
              <a:buNone/>
            </a:pPr>
            <a:r>
              <a:rPr lang="en-US" i="1" dirty="0">
                <a:solidFill>
                  <a:schemeClr val="tx1">
                    <a:lumMod val="65000"/>
                    <a:lumOff val="35000"/>
                  </a:schemeClr>
                </a:solidFill>
              </a:rPr>
              <a:t>&lt;</a:t>
            </a:r>
            <a:r>
              <a:rPr lang="en-US" i="1" dirty="0" err="1">
                <a:solidFill>
                  <a:schemeClr val="tx1">
                    <a:lumMod val="65000"/>
                    <a:lumOff val="35000"/>
                  </a:schemeClr>
                </a:solidFill>
              </a:rPr>
              <a:t>ul</a:t>
            </a:r>
            <a:r>
              <a:rPr lang="en-US" i="1" dirty="0">
                <a:solidFill>
                  <a:schemeClr val="tx1">
                    <a:lumMod val="65000"/>
                    <a:lumOff val="35000"/>
                  </a:schemeClr>
                </a:solidFill>
              </a:rPr>
              <a:t>&gt;</a:t>
            </a:r>
            <a:br>
              <a:rPr lang="en-US" i="1" dirty="0">
                <a:solidFill>
                  <a:schemeClr val="tx1">
                    <a:lumMod val="65000"/>
                    <a:lumOff val="35000"/>
                  </a:schemeClr>
                </a:solidFill>
              </a:rPr>
            </a:br>
            <a:r>
              <a:rPr lang="en-US" i="1" dirty="0">
                <a:solidFill>
                  <a:schemeClr val="tx1">
                    <a:lumMod val="65000"/>
                    <a:lumOff val="35000"/>
                  </a:schemeClr>
                </a:solidFill>
              </a:rPr>
              <a:t>&lt;li&gt;Coffee&lt;/li&gt;</a:t>
            </a:r>
            <a:br>
              <a:rPr lang="en-US" i="1" dirty="0">
                <a:solidFill>
                  <a:schemeClr val="tx1">
                    <a:lumMod val="65000"/>
                    <a:lumOff val="35000"/>
                  </a:schemeClr>
                </a:solidFill>
              </a:rPr>
            </a:br>
            <a:r>
              <a:rPr lang="en-US" i="1" dirty="0">
                <a:solidFill>
                  <a:schemeClr val="tx1">
                    <a:lumMod val="65000"/>
                    <a:lumOff val="35000"/>
                  </a:schemeClr>
                </a:solidFill>
              </a:rPr>
              <a:t>&lt;li&gt;Milk&lt;/li&gt;</a:t>
            </a:r>
            <a:br>
              <a:rPr lang="en-US" i="1" dirty="0">
                <a:solidFill>
                  <a:schemeClr val="tx1">
                    <a:lumMod val="65000"/>
                    <a:lumOff val="35000"/>
                  </a:schemeClr>
                </a:solidFill>
              </a:rPr>
            </a:br>
            <a:r>
              <a:rPr lang="en-US" i="1" dirty="0">
                <a:solidFill>
                  <a:schemeClr val="tx1">
                    <a:lumMod val="65000"/>
                    <a:lumOff val="35000"/>
                  </a:schemeClr>
                </a:solidFill>
              </a:rPr>
              <a:t>&lt;/</a:t>
            </a:r>
            <a:r>
              <a:rPr lang="en-US" i="1" dirty="0" err="1">
                <a:solidFill>
                  <a:schemeClr val="tx1">
                    <a:lumMod val="65000"/>
                    <a:lumOff val="35000"/>
                  </a:schemeClr>
                </a:solidFill>
              </a:rPr>
              <a:t>ul</a:t>
            </a:r>
            <a:r>
              <a:rPr lang="en-US" i="1" dirty="0">
                <a:solidFill>
                  <a:schemeClr val="tx1">
                    <a:lumMod val="65000"/>
                    <a:lumOff val="35000"/>
                  </a:schemeClr>
                </a:solidFill>
              </a:rPr>
              <a:t>&gt; </a:t>
            </a:r>
          </a:p>
          <a:p>
            <a:r>
              <a:rPr lang="en-US" dirty="0"/>
              <a:t>How the HTML code above looks in a browser:</a:t>
            </a:r>
          </a:p>
          <a:p>
            <a:pPr lvl="1"/>
            <a:r>
              <a:rPr lang="en-US" sz="1800" dirty="0"/>
              <a:t>Coffee</a:t>
            </a:r>
          </a:p>
          <a:p>
            <a:pPr lvl="1"/>
            <a:r>
              <a:rPr lang="en-US" sz="1800" dirty="0"/>
              <a:t>Milk</a:t>
            </a: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List</a:t>
            </a:r>
            <a:endParaRPr lang="en-US" dirty="0">
              <a:solidFill>
                <a:srgbClr val="FF0000"/>
              </a:solidFill>
            </a:endParaRPr>
          </a:p>
        </p:txBody>
      </p:sp>
    </p:spTree>
    <p:extLst>
      <p:ext uri="{BB962C8B-B14F-4D97-AF65-F5344CB8AC3E}">
        <p14:creationId xmlns:p14="http://schemas.microsoft.com/office/powerpoint/2010/main" val="50615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0" indent="0">
              <a:buNone/>
            </a:pPr>
            <a:r>
              <a:rPr lang="en-US" b="1" u="sng" dirty="0"/>
              <a:t>HTML Ordered Lists</a:t>
            </a:r>
            <a:endParaRPr lang="en-US" dirty="0"/>
          </a:p>
          <a:p>
            <a:r>
              <a:rPr lang="en-US" dirty="0"/>
              <a:t>An ordered list starts with the &lt;</a:t>
            </a:r>
            <a:r>
              <a:rPr lang="en-US" dirty="0" err="1"/>
              <a:t>ol</a:t>
            </a:r>
            <a:r>
              <a:rPr lang="en-US" dirty="0"/>
              <a:t>&gt; tag. Each list item starts with the &lt;li&gt; tag.</a:t>
            </a:r>
          </a:p>
          <a:p>
            <a:r>
              <a:rPr lang="en-US" dirty="0"/>
              <a:t>The list items are marked with numbers.</a:t>
            </a:r>
          </a:p>
          <a:p>
            <a:pPr marL="0" indent="0">
              <a:buNone/>
            </a:pPr>
            <a:r>
              <a:rPr lang="en-US" i="1" dirty="0">
                <a:solidFill>
                  <a:schemeClr val="tx1">
                    <a:lumMod val="65000"/>
                    <a:lumOff val="35000"/>
                  </a:schemeClr>
                </a:solidFill>
              </a:rPr>
              <a:t>&lt;</a:t>
            </a:r>
            <a:r>
              <a:rPr lang="en-US" i="1" dirty="0" err="1">
                <a:solidFill>
                  <a:schemeClr val="tx1">
                    <a:lumMod val="65000"/>
                    <a:lumOff val="35000"/>
                  </a:schemeClr>
                </a:solidFill>
              </a:rPr>
              <a:t>ol</a:t>
            </a:r>
            <a:r>
              <a:rPr lang="en-US" i="1" dirty="0">
                <a:solidFill>
                  <a:schemeClr val="tx1">
                    <a:lumMod val="65000"/>
                    <a:lumOff val="35000"/>
                  </a:schemeClr>
                </a:solidFill>
              </a:rPr>
              <a:t>&gt;</a:t>
            </a:r>
            <a:br>
              <a:rPr lang="en-US" i="1" dirty="0">
                <a:solidFill>
                  <a:schemeClr val="tx1">
                    <a:lumMod val="65000"/>
                    <a:lumOff val="35000"/>
                  </a:schemeClr>
                </a:solidFill>
              </a:rPr>
            </a:br>
            <a:r>
              <a:rPr lang="en-US" i="1" dirty="0">
                <a:solidFill>
                  <a:schemeClr val="tx1">
                    <a:lumMod val="65000"/>
                    <a:lumOff val="35000"/>
                  </a:schemeClr>
                </a:solidFill>
              </a:rPr>
              <a:t>&lt;li&gt;Coffee&lt;/li&gt;</a:t>
            </a:r>
            <a:br>
              <a:rPr lang="en-US" i="1" dirty="0">
                <a:solidFill>
                  <a:schemeClr val="tx1">
                    <a:lumMod val="65000"/>
                    <a:lumOff val="35000"/>
                  </a:schemeClr>
                </a:solidFill>
              </a:rPr>
            </a:br>
            <a:r>
              <a:rPr lang="en-US" i="1" dirty="0">
                <a:solidFill>
                  <a:schemeClr val="tx1">
                    <a:lumMod val="65000"/>
                    <a:lumOff val="35000"/>
                  </a:schemeClr>
                </a:solidFill>
              </a:rPr>
              <a:t>&lt;li&gt;Milk&lt;/li&gt;</a:t>
            </a:r>
            <a:br>
              <a:rPr lang="en-US" i="1" dirty="0">
                <a:solidFill>
                  <a:schemeClr val="tx1">
                    <a:lumMod val="65000"/>
                    <a:lumOff val="35000"/>
                  </a:schemeClr>
                </a:solidFill>
              </a:rPr>
            </a:br>
            <a:r>
              <a:rPr lang="en-US" i="1" dirty="0">
                <a:solidFill>
                  <a:schemeClr val="tx1">
                    <a:lumMod val="65000"/>
                    <a:lumOff val="35000"/>
                  </a:schemeClr>
                </a:solidFill>
              </a:rPr>
              <a:t>&lt;/</a:t>
            </a:r>
            <a:r>
              <a:rPr lang="en-US" i="1" dirty="0" err="1">
                <a:solidFill>
                  <a:schemeClr val="tx1">
                    <a:lumMod val="65000"/>
                    <a:lumOff val="35000"/>
                  </a:schemeClr>
                </a:solidFill>
              </a:rPr>
              <a:t>ol</a:t>
            </a:r>
            <a:r>
              <a:rPr lang="en-US" i="1" dirty="0">
                <a:solidFill>
                  <a:schemeClr val="tx1">
                    <a:lumMod val="65000"/>
                    <a:lumOff val="35000"/>
                  </a:schemeClr>
                </a:solidFill>
              </a:rPr>
              <a:t>&gt; </a:t>
            </a:r>
          </a:p>
          <a:p>
            <a:r>
              <a:rPr lang="en-US" dirty="0"/>
              <a:t>How the HTML code above looks in a browser</a:t>
            </a:r>
            <a:r>
              <a:rPr lang="en-US" dirty="0" smtClean="0"/>
              <a:t>:</a:t>
            </a:r>
            <a:endParaRPr lang="en-US" dirty="0"/>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List (Con)</a:t>
            </a:r>
            <a:endParaRPr lang="en-US" dirty="0">
              <a:solidFill>
                <a:srgbClr val="FF0000"/>
              </a:solidFill>
            </a:endParaRPr>
          </a:p>
        </p:txBody>
      </p:sp>
      <p:sp>
        <p:nvSpPr>
          <p:cNvPr id="2" name="Rectangle 1"/>
          <p:cNvSpPr/>
          <p:nvPr/>
        </p:nvSpPr>
        <p:spPr>
          <a:xfrm>
            <a:off x="7199085" y="4774976"/>
            <a:ext cx="2656114" cy="958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914400" lvl="1" indent="-457200">
              <a:lnSpc>
                <a:spcPct val="150000"/>
              </a:lnSpc>
              <a:buFont typeface="+mj-lt"/>
              <a:buAutoNum type="arabicPeriod"/>
            </a:pPr>
            <a:r>
              <a:rPr lang="en-US" sz="2000" dirty="0"/>
              <a:t>Coffee</a:t>
            </a:r>
          </a:p>
          <a:p>
            <a:pPr marL="914400" lvl="1" indent="-457200">
              <a:lnSpc>
                <a:spcPct val="150000"/>
              </a:lnSpc>
              <a:buFont typeface="+mj-lt"/>
              <a:buAutoNum type="arabicPeriod"/>
            </a:pPr>
            <a:r>
              <a:rPr lang="en-US" sz="2000" dirty="0"/>
              <a:t>Milk</a:t>
            </a:r>
          </a:p>
        </p:txBody>
      </p:sp>
    </p:spTree>
    <p:extLst>
      <p:ext uri="{BB962C8B-B14F-4D97-AF65-F5344CB8AC3E}">
        <p14:creationId xmlns:p14="http://schemas.microsoft.com/office/powerpoint/2010/main" val="267078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Autofit/>
          </a:bodyPr>
          <a:lstStyle/>
          <a:p>
            <a:pPr marL="0" lvl="0" indent="0">
              <a:spcBef>
                <a:spcPct val="20000"/>
              </a:spcBef>
              <a:buClrTx/>
              <a:buNone/>
            </a:pPr>
            <a:r>
              <a:rPr lang="en-US" sz="2400" b="1" u="sng" dirty="0">
                <a:solidFill>
                  <a:prstClr val="black"/>
                </a:solidFill>
                <a:latin typeface="Calibri"/>
              </a:rPr>
              <a:t>HTML Description Lists</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A description list is a list of terms/names, with a description of each term/name.</a:t>
            </a:r>
          </a:p>
          <a:p>
            <a:pPr marL="342900" lvl="0" indent="-342900">
              <a:spcBef>
                <a:spcPct val="20000"/>
              </a:spcBef>
              <a:buClrTx/>
            </a:pPr>
            <a:r>
              <a:rPr lang="en-US" sz="2400" dirty="0">
                <a:solidFill>
                  <a:prstClr val="black"/>
                </a:solidFill>
                <a:latin typeface="Calibri"/>
              </a:rPr>
              <a:t>The &lt;dl&gt; tag defines a description list.</a:t>
            </a:r>
          </a:p>
          <a:p>
            <a:pPr marL="342900" lvl="0" indent="-342900">
              <a:spcBef>
                <a:spcPct val="20000"/>
              </a:spcBef>
              <a:buClrTx/>
            </a:pPr>
            <a:r>
              <a:rPr lang="en-US" sz="2400" dirty="0">
                <a:solidFill>
                  <a:prstClr val="black"/>
                </a:solidFill>
                <a:latin typeface="Calibri"/>
              </a:rPr>
              <a:t>The &lt;dl&gt; tag is used in conjunction with &lt;</a:t>
            </a:r>
            <a:r>
              <a:rPr lang="en-US" sz="2400" dirty="0" err="1">
                <a:solidFill>
                  <a:prstClr val="black"/>
                </a:solidFill>
                <a:latin typeface="Calibri"/>
              </a:rPr>
              <a:t>dt</a:t>
            </a:r>
            <a:r>
              <a:rPr lang="en-US" sz="2400" dirty="0">
                <a:solidFill>
                  <a:prstClr val="black"/>
                </a:solidFill>
                <a:latin typeface="Calibri"/>
              </a:rPr>
              <a:t>&gt; (defines terms/names) and &lt;</a:t>
            </a:r>
            <a:r>
              <a:rPr lang="en-US" sz="2400" dirty="0" err="1">
                <a:solidFill>
                  <a:prstClr val="black"/>
                </a:solidFill>
                <a:latin typeface="Calibri"/>
              </a:rPr>
              <a:t>dd</a:t>
            </a:r>
            <a:r>
              <a:rPr lang="en-US" sz="2400" dirty="0">
                <a:solidFill>
                  <a:prstClr val="black"/>
                </a:solidFill>
                <a:latin typeface="Calibri"/>
              </a:rPr>
              <a:t>&gt; (describes each term/name):</a:t>
            </a:r>
          </a:p>
          <a:p>
            <a:pPr marL="0" lvl="0" indent="0">
              <a:spcBef>
                <a:spcPct val="20000"/>
              </a:spcBef>
              <a:buClrTx/>
              <a:buNone/>
            </a:pPr>
            <a:r>
              <a:rPr lang="en-US" sz="2400" i="1" dirty="0" smtClean="0">
                <a:solidFill>
                  <a:prstClr val="black">
                    <a:lumMod val="65000"/>
                    <a:lumOff val="35000"/>
                  </a:prstClr>
                </a:solidFill>
                <a:latin typeface="Calibri"/>
              </a:rPr>
              <a:t>&lt;dl&gt;</a:t>
            </a:r>
            <a:br>
              <a:rPr lang="en-US" sz="2400" i="1" dirty="0" smtClean="0">
                <a:solidFill>
                  <a:prstClr val="black">
                    <a:lumMod val="65000"/>
                    <a:lumOff val="35000"/>
                  </a:prstClr>
                </a:solidFill>
                <a:latin typeface="Calibri"/>
              </a:rPr>
            </a:br>
            <a:r>
              <a:rPr lang="en-US" sz="2400" i="1" dirty="0" smtClean="0">
                <a:solidFill>
                  <a:prstClr val="black">
                    <a:lumMod val="65000"/>
                    <a:lumOff val="35000"/>
                  </a:prstClr>
                </a:solidFill>
                <a:latin typeface="Calibri"/>
              </a:rPr>
              <a:t>&lt;</a:t>
            </a:r>
            <a:r>
              <a:rPr lang="en-US" sz="2400" i="1" dirty="0" err="1" smtClean="0">
                <a:solidFill>
                  <a:prstClr val="black">
                    <a:lumMod val="65000"/>
                    <a:lumOff val="35000"/>
                  </a:prstClr>
                </a:solidFill>
                <a:latin typeface="Calibri"/>
              </a:rPr>
              <a:t>dt</a:t>
            </a:r>
            <a:r>
              <a:rPr lang="en-US" sz="2400" i="1" dirty="0" smtClean="0">
                <a:solidFill>
                  <a:prstClr val="black">
                    <a:lumMod val="65000"/>
                    <a:lumOff val="35000"/>
                  </a:prstClr>
                </a:solidFill>
                <a:latin typeface="Calibri"/>
              </a:rPr>
              <a:t>&gt;Coffee&lt;/</a:t>
            </a:r>
            <a:r>
              <a:rPr lang="en-US" sz="2400" i="1" dirty="0" err="1" smtClean="0">
                <a:solidFill>
                  <a:prstClr val="black">
                    <a:lumMod val="65000"/>
                    <a:lumOff val="35000"/>
                  </a:prstClr>
                </a:solidFill>
                <a:latin typeface="Calibri"/>
              </a:rPr>
              <a:t>dt</a:t>
            </a:r>
            <a:r>
              <a:rPr lang="en-US" sz="2400" i="1" dirty="0" smtClean="0">
                <a:solidFill>
                  <a:prstClr val="black">
                    <a:lumMod val="65000"/>
                    <a:lumOff val="35000"/>
                  </a:prstClr>
                </a:solidFill>
                <a:latin typeface="Calibri"/>
              </a:rPr>
              <a:t>&gt;</a:t>
            </a:r>
            <a:br>
              <a:rPr lang="en-US" sz="2400" i="1" dirty="0" smtClean="0">
                <a:solidFill>
                  <a:prstClr val="black">
                    <a:lumMod val="65000"/>
                    <a:lumOff val="35000"/>
                  </a:prstClr>
                </a:solidFill>
                <a:latin typeface="Calibri"/>
              </a:rPr>
            </a:br>
            <a:r>
              <a:rPr lang="en-US" sz="2400" i="1" dirty="0" smtClean="0">
                <a:solidFill>
                  <a:prstClr val="black">
                    <a:lumMod val="65000"/>
                    <a:lumOff val="35000"/>
                  </a:prstClr>
                </a:solidFill>
                <a:latin typeface="Calibri"/>
              </a:rPr>
              <a:t>&lt;</a:t>
            </a:r>
            <a:r>
              <a:rPr lang="en-US" sz="2400" i="1" dirty="0" err="1" smtClean="0">
                <a:solidFill>
                  <a:prstClr val="black">
                    <a:lumMod val="65000"/>
                    <a:lumOff val="35000"/>
                  </a:prstClr>
                </a:solidFill>
                <a:latin typeface="Calibri"/>
              </a:rPr>
              <a:t>dd</a:t>
            </a:r>
            <a:r>
              <a:rPr lang="en-US" sz="2400" i="1" dirty="0" smtClean="0">
                <a:solidFill>
                  <a:prstClr val="black">
                    <a:lumMod val="65000"/>
                    <a:lumOff val="35000"/>
                  </a:prstClr>
                </a:solidFill>
                <a:latin typeface="Calibri"/>
              </a:rPr>
              <a:t>&gt;- black hot drink&lt;/</a:t>
            </a:r>
            <a:r>
              <a:rPr lang="en-US" sz="2400" i="1" dirty="0" err="1" smtClean="0">
                <a:solidFill>
                  <a:prstClr val="black">
                    <a:lumMod val="65000"/>
                    <a:lumOff val="35000"/>
                  </a:prstClr>
                </a:solidFill>
                <a:latin typeface="Calibri"/>
              </a:rPr>
              <a:t>dd</a:t>
            </a:r>
            <a:r>
              <a:rPr lang="en-US" sz="2400" i="1" dirty="0" smtClean="0">
                <a:solidFill>
                  <a:prstClr val="black">
                    <a:lumMod val="65000"/>
                    <a:lumOff val="35000"/>
                  </a:prstClr>
                </a:solidFill>
                <a:latin typeface="Calibri"/>
              </a:rPr>
              <a:t>&gt;</a:t>
            </a:r>
            <a:br>
              <a:rPr lang="en-US" sz="2400" i="1" dirty="0" smtClean="0">
                <a:solidFill>
                  <a:prstClr val="black">
                    <a:lumMod val="65000"/>
                    <a:lumOff val="35000"/>
                  </a:prstClr>
                </a:solidFill>
                <a:latin typeface="Calibri"/>
              </a:rPr>
            </a:br>
            <a:r>
              <a:rPr lang="en-US" sz="2400" i="1" dirty="0" smtClean="0">
                <a:solidFill>
                  <a:prstClr val="black">
                    <a:lumMod val="65000"/>
                    <a:lumOff val="35000"/>
                  </a:prstClr>
                </a:solidFill>
                <a:latin typeface="Calibri"/>
              </a:rPr>
              <a:t>&lt;</a:t>
            </a:r>
            <a:r>
              <a:rPr lang="en-US" sz="2400" i="1" dirty="0" err="1" smtClean="0">
                <a:solidFill>
                  <a:prstClr val="black">
                    <a:lumMod val="65000"/>
                    <a:lumOff val="35000"/>
                  </a:prstClr>
                </a:solidFill>
                <a:latin typeface="Calibri"/>
              </a:rPr>
              <a:t>dt</a:t>
            </a:r>
            <a:r>
              <a:rPr lang="en-US" sz="2400" i="1" dirty="0" smtClean="0">
                <a:solidFill>
                  <a:prstClr val="black">
                    <a:lumMod val="65000"/>
                    <a:lumOff val="35000"/>
                  </a:prstClr>
                </a:solidFill>
                <a:latin typeface="Calibri"/>
              </a:rPr>
              <a:t>&gt;Milk&lt;/</a:t>
            </a:r>
            <a:r>
              <a:rPr lang="en-US" sz="2400" i="1" dirty="0" err="1" smtClean="0">
                <a:solidFill>
                  <a:prstClr val="black">
                    <a:lumMod val="65000"/>
                    <a:lumOff val="35000"/>
                  </a:prstClr>
                </a:solidFill>
                <a:latin typeface="Calibri"/>
              </a:rPr>
              <a:t>dt</a:t>
            </a:r>
            <a:r>
              <a:rPr lang="en-US" sz="2400" i="1" dirty="0" smtClean="0">
                <a:solidFill>
                  <a:prstClr val="black">
                    <a:lumMod val="65000"/>
                    <a:lumOff val="35000"/>
                  </a:prstClr>
                </a:solidFill>
                <a:latin typeface="Calibri"/>
              </a:rPr>
              <a:t>&gt;</a:t>
            </a:r>
            <a:br>
              <a:rPr lang="en-US" sz="2400" i="1" dirty="0" smtClean="0">
                <a:solidFill>
                  <a:prstClr val="black">
                    <a:lumMod val="65000"/>
                    <a:lumOff val="35000"/>
                  </a:prstClr>
                </a:solidFill>
                <a:latin typeface="Calibri"/>
              </a:rPr>
            </a:br>
            <a:r>
              <a:rPr lang="en-US" sz="2400" i="1" dirty="0" smtClean="0">
                <a:solidFill>
                  <a:prstClr val="black">
                    <a:lumMod val="65000"/>
                    <a:lumOff val="35000"/>
                  </a:prstClr>
                </a:solidFill>
                <a:latin typeface="Calibri"/>
              </a:rPr>
              <a:t>&lt;</a:t>
            </a:r>
            <a:r>
              <a:rPr lang="en-US" sz="2400" i="1" dirty="0" err="1" smtClean="0">
                <a:solidFill>
                  <a:prstClr val="black">
                    <a:lumMod val="65000"/>
                    <a:lumOff val="35000"/>
                  </a:prstClr>
                </a:solidFill>
                <a:latin typeface="Calibri"/>
              </a:rPr>
              <a:t>dd</a:t>
            </a:r>
            <a:r>
              <a:rPr lang="en-US" sz="2400" i="1" dirty="0" smtClean="0">
                <a:solidFill>
                  <a:prstClr val="black">
                    <a:lumMod val="65000"/>
                    <a:lumOff val="35000"/>
                  </a:prstClr>
                </a:solidFill>
                <a:latin typeface="Calibri"/>
              </a:rPr>
              <a:t>&gt;- white cold drink&lt;/</a:t>
            </a:r>
            <a:r>
              <a:rPr lang="en-US" sz="2400" i="1" dirty="0" err="1" smtClean="0">
                <a:solidFill>
                  <a:prstClr val="black">
                    <a:lumMod val="65000"/>
                    <a:lumOff val="35000"/>
                  </a:prstClr>
                </a:solidFill>
                <a:latin typeface="Calibri"/>
              </a:rPr>
              <a:t>dd</a:t>
            </a:r>
            <a:r>
              <a:rPr lang="en-US" sz="2400" i="1" dirty="0" smtClean="0">
                <a:solidFill>
                  <a:prstClr val="black">
                    <a:lumMod val="65000"/>
                    <a:lumOff val="35000"/>
                  </a:prstClr>
                </a:solidFill>
                <a:latin typeface="Calibri"/>
              </a:rPr>
              <a:t>&gt;</a:t>
            </a:r>
            <a:br>
              <a:rPr lang="en-US" sz="2400" i="1" dirty="0" smtClean="0">
                <a:solidFill>
                  <a:prstClr val="black">
                    <a:lumMod val="65000"/>
                    <a:lumOff val="35000"/>
                  </a:prstClr>
                </a:solidFill>
                <a:latin typeface="Calibri"/>
              </a:rPr>
            </a:br>
            <a:r>
              <a:rPr lang="en-US" sz="2400" i="1" dirty="0" smtClean="0">
                <a:solidFill>
                  <a:prstClr val="black">
                    <a:lumMod val="65000"/>
                    <a:lumOff val="35000"/>
                  </a:prstClr>
                </a:solidFill>
                <a:latin typeface="Calibri"/>
              </a:rPr>
              <a:t>&lt;/dl&gt; </a:t>
            </a:r>
          </a:p>
          <a:p>
            <a:pPr marL="342900" lvl="0" indent="-342900">
              <a:spcBef>
                <a:spcPct val="20000"/>
              </a:spcBef>
              <a:buClrTx/>
            </a:pPr>
            <a:r>
              <a:rPr lang="en-US" sz="2400" dirty="0" smtClean="0">
                <a:solidFill>
                  <a:prstClr val="black"/>
                </a:solidFill>
                <a:latin typeface="Calibri"/>
              </a:rPr>
              <a:t>How </a:t>
            </a:r>
            <a:r>
              <a:rPr lang="en-US" sz="2400" dirty="0">
                <a:solidFill>
                  <a:prstClr val="black"/>
                </a:solidFill>
                <a:latin typeface="Calibri"/>
              </a:rPr>
              <a:t>the HTML code above looks in a browser</a:t>
            </a:r>
            <a:r>
              <a:rPr lang="en-US" sz="2400" dirty="0" smtClean="0">
                <a:solidFill>
                  <a:prstClr val="black"/>
                </a:solidFill>
                <a:latin typeface="Calibri"/>
              </a:rPr>
              <a:t>:</a:t>
            </a:r>
            <a:endParaRPr lang="en-US" sz="2400" dirty="0">
              <a:solidFill>
                <a:prstClr val="black"/>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List (Con)</a:t>
            </a:r>
            <a:endParaRPr lang="en-US" dirty="0">
              <a:solidFill>
                <a:srgbClr val="FF0000"/>
              </a:solidFill>
            </a:endParaRPr>
          </a:p>
        </p:txBody>
      </p:sp>
      <p:sp>
        <p:nvSpPr>
          <p:cNvPr id="2" name="Rectangle 1"/>
          <p:cNvSpPr/>
          <p:nvPr/>
        </p:nvSpPr>
        <p:spPr>
          <a:xfrm>
            <a:off x="7344230" y="4927470"/>
            <a:ext cx="3614056" cy="17912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spcBef>
                <a:spcPct val="20000"/>
              </a:spcBef>
            </a:pPr>
            <a:r>
              <a:rPr lang="en-US" sz="2400" dirty="0">
                <a:solidFill>
                  <a:prstClr val="black"/>
                </a:solidFill>
                <a:latin typeface="Calibri"/>
              </a:rPr>
              <a:t>Coffee</a:t>
            </a:r>
          </a:p>
          <a:p>
            <a:pPr lvl="0">
              <a:spcBef>
                <a:spcPct val="20000"/>
              </a:spcBef>
            </a:pPr>
            <a:r>
              <a:rPr lang="en-US" sz="2400" dirty="0">
                <a:solidFill>
                  <a:prstClr val="black"/>
                </a:solidFill>
                <a:latin typeface="Calibri"/>
              </a:rPr>
              <a:t>	- black hot drink</a:t>
            </a:r>
          </a:p>
          <a:p>
            <a:pPr lvl="0">
              <a:spcBef>
                <a:spcPct val="20000"/>
              </a:spcBef>
            </a:pPr>
            <a:r>
              <a:rPr lang="en-US" sz="2400" dirty="0">
                <a:solidFill>
                  <a:prstClr val="black"/>
                </a:solidFill>
                <a:latin typeface="Calibri"/>
              </a:rPr>
              <a:t>Milk</a:t>
            </a:r>
          </a:p>
          <a:p>
            <a:pPr lvl="0">
              <a:spcBef>
                <a:spcPct val="20000"/>
              </a:spcBef>
            </a:pPr>
            <a:r>
              <a:rPr lang="en-US" sz="2400" dirty="0">
                <a:solidFill>
                  <a:prstClr val="black"/>
                </a:solidFill>
                <a:latin typeface="Calibri"/>
              </a:rPr>
              <a:t>	- white cold drink</a:t>
            </a:r>
          </a:p>
        </p:txBody>
      </p:sp>
    </p:spTree>
    <p:extLst>
      <p:ext uri="{BB962C8B-B14F-4D97-AF65-F5344CB8AC3E}">
        <p14:creationId xmlns:p14="http://schemas.microsoft.com/office/powerpoint/2010/main" val="1038272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fontScale="92500" lnSpcReduction="10000"/>
          </a:bodyPr>
          <a:lstStyle/>
          <a:p>
            <a:pPr marL="0" lvl="0" indent="0">
              <a:spcBef>
                <a:spcPct val="20000"/>
              </a:spcBef>
              <a:buClrTx/>
              <a:buNone/>
            </a:pPr>
            <a:r>
              <a:rPr lang="en-US" b="1" u="sng" dirty="0">
                <a:solidFill>
                  <a:prstClr val="black"/>
                </a:solidFill>
                <a:latin typeface="Calibri"/>
              </a:rPr>
              <a:t>Basic Notes - Useful Tips</a:t>
            </a:r>
            <a:endParaRPr lang="en-US" dirty="0">
              <a:solidFill>
                <a:prstClr val="black"/>
              </a:solidFill>
              <a:latin typeface="Calibri"/>
            </a:endParaRPr>
          </a:p>
          <a:p>
            <a:pPr marL="0" lvl="0" indent="0">
              <a:spcBef>
                <a:spcPct val="20000"/>
              </a:spcBef>
              <a:buClrTx/>
              <a:buNone/>
            </a:pPr>
            <a:r>
              <a:rPr lang="en-US" b="1" dirty="0">
                <a:solidFill>
                  <a:prstClr val="black"/>
                </a:solidFill>
                <a:latin typeface="Calibri"/>
              </a:rPr>
              <a:t>Tip</a:t>
            </a:r>
            <a:r>
              <a:rPr lang="en-US" dirty="0">
                <a:solidFill>
                  <a:prstClr val="black"/>
                </a:solidFill>
                <a:latin typeface="Calibri"/>
              </a:rPr>
              <a:t>: Inside a list item you can put text, line breaks, images, links, other lists, etc.</a:t>
            </a:r>
          </a:p>
          <a:p>
            <a:pPr marL="0" lvl="0" indent="0">
              <a:spcBef>
                <a:spcPct val="20000"/>
              </a:spcBef>
              <a:buClrTx/>
              <a:buNone/>
            </a:pPr>
            <a:endParaRPr lang="en-US" dirty="0">
              <a:solidFill>
                <a:prstClr val="black"/>
              </a:solidFill>
              <a:latin typeface="Calibri"/>
            </a:endParaRPr>
          </a:p>
          <a:p>
            <a:pPr marL="0" lvl="0" indent="0">
              <a:spcBef>
                <a:spcPct val="20000"/>
              </a:spcBef>
              <a:buClrTx/>
              <a:buNone/>
            </a:pPr>
            <a:r>
              <a:rPr lang="en-US" u="sng" dirty="0">
                <a:solidFill>
                  <a:prstClr val="black"/>
                </a:solidFill>
                <a:latin typeface="Calibri"/>
                <a:hlinkClick r:id="rId3" action="ppaction://hlinkfile"/>
              </a:rPr>
              <a:t>Different types of ordered lists</a:t>
            </a:r>
            <a:r>
              <a:rPr lang="en-US" dirty="0">
                <a:solidFill>
                  <a:prstClr val="black"/>
                </a:solidFill>
                <a:latin typeface="Calibri"/>
              </a:rPr>
              <a:t> : Demonstrates different types of ordered lists.</a:t>
            </a:r>
          </a:p>
          <a:p>
            <a:pPr marL="0" lvl="0" indent="0">
              <a:spcBef>
                <a:spcPct val="20000"/>
              </a:spcBef>
              <a:buClrTx/>
              <a:buNone/>
            </a:pPr>
            <a:endParaRPr lang="en-US" dirty="0">
              <a:solidFill>
                <a:prstClr val="black"/>
              </a:solidFill>
              <a:latin typeface="Calibri"/>
            </a:endParaRPr>
          </a:p>
          <a:p>
            <a:pPr marL="0" lvl="0" indent="0">
              <a:spcBef>
                <a:spcPct val="20000"/>
              </a:spcBef>
              <a:buClrTx/>
              <a:buNone/>
            </a:pPr>
            <a:r>
              <a:rPr lang="en-US" u="sng" dirty="0">
                <a:solidFill>
                  <a:prstClr val="black"/>
                </a:solidFill>
                <a:latin typeface="Calibri"/>
                <a:hlinkClick r:id="rId4" action="ppaction://hlinkfile"/>
              </a:rPr>
              <a:t>Different types of unordered lists</a:t>
            </a:r>
            <a:r>
              <a:rPr lang="en-US" dirty="0">
                <a:solidFill>
                  <a:prstClr val="black"/>
                </a:solidFill>
                <a:latin typeface="Calibri"/>
              </a:rPr>
              <a:t> : Demonstrates different types of unordered lists.</a:t>
            </a:r>
          </a:p>
          <a:p>
            <a:pPr marL="0" lvl="0" indent="0">
              <a:spcBef>
                <a:spcPct val="20000"/>
              </a:spcBef>
              <a:buClrTx/>
              <a:buNone/>
            </a:pPr>
            <a:endParaRPr lang="en-US" u="sng" dirty="0">
              <a:solidFill>
                <a:prstClr val="black"/>
              </a:solidFill>
              <a:latin typeface="Calibri"/>
            </a:endParaRPr>
          </a:p>
          <a:p>
            <a:pPr marL="0" lvl="0" indent="0">
              <a:spcBef>
                <a:spcPct val="20000"/>
              </a:spcBef>
              <a:buClrTx/>
              <a:buNone/>
            </a:pPr>
            <a:r>
              <a:rPr lang="en-US" u="sng" dirty="0">
                <a:solidFill>
                  <a:prstClr val="black"/>
                </a:solidFill>
                <a:latin typeface="Calibri"/>
                <a:hlinkClick r:id="rId5" action="ppaction://hlinkfile"/>
              </a:rPr>
              <a:t>Nested list</a:t>
            </a:r>
            <a:r>
              <a:rPr lang="en-US" dirty="0">
                <a:solidFill>
                  <a:prstClr val="black"/>
                </a:solidFill>
                <a:latin typeface="Calibri"/>
              </a:rPr>
              <a:t> : Demonstrates how you can nest lists.</a:t>
            </a:r>
          </a:p>
          <a:p>
            <a:pPr marL="0" lvl="0" indent="0">
              <a:spcBef>
                <a:spcPct val="20000"/>
              </a:spcBef>
              <a:buClrTx/>
              <a:buNone/>
            </a:pPr>
            <a:endParaRPr lang="en-US" u="sng" dirty="0">
              <a:solidFill>
                <a:prstClr val="black"/>
              </a:solidFill>
              <a:latin typeface="Calibri"/>
            </a:endParaRPr>
          </a:p>
          <a:p>
            <a:pPr marL="0" lvl="0" indent="0">
              <a:spcBef>
                <a:spcPct val="20000"/>
              </a:spcBef>
              <a:buClrTx/>
              <a:buNone/>
            </a:pPr>
            <a:r>
              <a:rPr lang="en-US" dirty="0" smtClean="0">
                <a:solidFill>
                  <a:prstClr val="black"/>
                </a:solidFill>
                <a:latin typeface="Calibri"/>
                <a:hlinkClick r:id="rId6" action="ppaction://hlinkfile"/>
              </a:rPr>
              <a:t>Nested </a:t>
            </a:r>
            <a:r>
              <a:rPr lang="en-US" dirty="0">
                <a:solidFill>
                  <a:prstClr val="black"/>
                </a:solidFill>
                <a:latin typeface="Calibri"/>
                <a:hlinkClick r:id="rId6" action="ppaction://hlinkfile"/>
              </a:rPr>
              <a:t>list </a:t>
            </a:r>
            <a:r>
              <a:rPr lang="en-US" dirty="0" smtClean="0">
                <a:solidFill>
                  <a:prstClr val="black"/>
                </a:solidFill>
                <a:latin typeface="Calibri"/>
                <a:hlinkClick r:id="rId6" action="ppaction://hlinkfile"/>
              </a:rPr>
              <a:t>1 </a:t>
            </a:r>
            <a:r>
              <a:rPr lang="en-US" dirty="0">
                <a:solidFill>
                  <a:prstClr val="black"/>
                </a:solidFill>
                <a:latin typeface="Calibri"/>
              </a:rPr>
              <a:t>: Demonstrates a more complicated nested list.</a:t>
            </a:r>
          </a:p>
          <a:p>
            <a:pPr marL="0" lvl="0" indent="0">
              <a:spcBef>
                <a:spcPct val="20000"/>
              </a:spcBef>
              <a:buClrTx/>
              <a:buNone/>
            </a:pPr>
            <a:endParaRPr lang="en-US" u="sng" dirty="0">
              <a:solidFill>
                <a:prstClr val="black"/>
              </a:solidFill>
              <a:latin typeface="Calibri"/>
            </a:endParaRPr>
          </a:p>
          <a:p>
            <a:pPr marL="0" lvl="0" indent="0">
              <a:spcBef>
                <a:spcPct val="20000"/>
              </a:spcBef>
              <a:buClrTx/>
              <a:buNone/>
            </a:pPr>
            <a:r>
              <a:rPr lang="en-US" u="sng" dirty="0">
                <a:solidFill>
                  <a:prstClr val="black"/>
                </a:solidFill>
                <a:latin typeface="Calibri"/>
                <a:hlinkClick r:id="rId7" action="ppaction://hlinkfile"/>
              </a:rPr>
              <a:t>Description list</a:t>
            </a:r>
            <a:r>
              <a:rPr lang="en-US" dirty="0">
                <a:solidFill>
                  <a:prstClr val="black"/>
                </a:solidFill>
                <a:latin typeface="Calibri"/>
              </a:rPr>
              <a:t> : Demonstrates a definition list.</a:t>
            </a:r>
          </a:p>
          <a:p>
            <a:pPr marL="0" lvl="0" indent="0">
              <a:spcBef>
                <a:spcPct val="20000"/>
              </a:spcBef>
              <a:buClrTx/>
              <a:buNone/>
            </a:pPr>
            <a:endParaRPr lang="en-US" b="1" u="sng" dirty="0">
              <a:solidFill>
                <a:prstClr val="black"/>
              </a:solidFill>
              <a:latin typeface="Calibri"/>
            </a:endParaRPr>
          </a:p>
          <a:p>
            <a:pPr marL="0" lvl="0" indent="0">
              <a:spcBef>
                <a:spcPct val="20000"/>
              </a:spcBef>
              <a:buClrTx/>
              <a:buNone/>
            </a:pPr>
            <a:r>
              <a:rPr lang="en-US" b="1" u="sng" dirty="0">
                <a:solidFill>
                  <a:prstClr val="black"/>
                </a:solidFill>
                <a:latin typeface="Calibri"/>
              </a:rPr>
              <a:t>HTML List Tags (P.44)</a:t>
            </a:r>
            <a:endParaRPr lang="en-US" dirty="0">
              <a:solidFill>
                <a:prstClr val="black"/>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List (Con)</a:t>
            </a:r>
            <a:endParaRPr lang="en-US" dirty="0">
              <a:solidFill>
                <a:srgbClr val="FF0000"/>
              </a:solidFill>
            </a:endParaRPr>
          </a:p>
        </p:txBody>
      </p:sp>
    </p:spTree>
    <p:extLst>
      <p:ext uri="{BB962C8B-B14F-4D97-AF65-F5344CB8AC3E}">
        <p14:creationId xmlns:p14="http://schemas.microsoft.com/office/powerpoint/2010/main" val="2365640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fontScale="92500"/>
          </a:bodyPr>
          <a:lstStyle/>
          <a:p>
            <a:r>
              <a:rPr lang="en-US" dirty="0"/>
              <a:t>HTML elements can be grouped together with &lt;div&gt; and &lt;span&gt; </a:t>
            </a:r>
          </a:p>
          <a:p>
            <a:pPr marL="0" indent="0">
              <a:buNone/>
            </a:pPr>
            <a:r>
              <a:rPr lang="en-US" b="1" u="sng" dirty="0"/>
              <a:t>HTML Block Elements</a:t>
            </a:r>
            <a:endParaRPr lang="en-US" dirty="0"/>
          </a:p>
          <a:p>
            <a:r>
              <a:rPr lang="en-US" dirty="0"/>
              <a:t>Most HTML elements are defined as </a:t>
            </a:r>
            <a:r>
              <a:rPr lang="en-US" b="1" dirty="0"/>
              <a:t>block level</a:t>
            </a:r>
            <a:r>
              <a:rPr lang="en-US" dirty="0"/>
              <a:t> elements or as </a:t>
            </a:r>
            <a:r>
              <a:rPr lang="en-US" b="1" dirty="0"/>
              <a:t>inline</a:t>
            </a:r>
            <a:r>
              <a:rPr lang="en-US" dirty="0"/>
              <a:t> elements.</a:t>
            </a:r>
          </a:p>
          <a:p>
            <a:r>
              <a:rPr lang="en-US" dirty="0"/>
              <a:t>Block level elements normally start (and end) with a new line when displayed in a browser.</a:t>
            </a:r>
          </a:p>
          <a:p>
            <a:r>
              <a:rPr lang="en-US" dirty="0"/>
              <a:t>Examples: &lt;h1&gt;, &lt;p&gt;, &lt;</a:t>
            </a:r>
            <a:r>
              <a:rPr lang="en-US" dirty="0" err="1"/>
              <a:t>ul</a:t>
            </a:r>
            <a:r>
              <a:rPr lang="en-US" dirty="0"/>
              <a:t>&gt;, &lt;table&gt; </a:t>
            </a:r>
          </a:p>
          <a:p>
            <a:pPr marL="0" indent="0">
              <a:buNone/>
            </a:pPr>
            <a:r>
              <a:rPr lang="en-US" b="1" u="sng" dirty="0"/>
              <a:t>HTML Inline Elements</a:t>
            </a:r>
            <a:endParaRPr lang="en-US" dirty="0"/>
          </a:p>
          <a:p>
            <a:r>
              <a:rPr lang="en-US" dirty="0"/>
              <a:t>Inline elements are normally displayed without starting a new line. </a:t>
            </a:r>
          </a:p>
          <a:p>
            <a:r>
              <a:rPr lang="en-US" dirty="0"/>
              <a:t>Examples: &lt;b&gt;, &lt;td&gt;, &lt;a&gt;, &lt;</a:t>
            </a:r>
            <a:r>
              <a:rPr lang="en-US" dirty="0" err="1"/>
              <a:t>img</a:t>
            </a:r>
            <a:r>
              <a:rPr lang="en-US" dirty="0"/>
              <a:t>&gt;</a:t>
            </a: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Block</a:t>
            </a:r>
            <a:endParaRPr lang="en-US" dirty="0">
              <a:solidFill>
                <a:srgbClr val="FF0000"/>
              </a:solidFill>
            </a:endParaRPr>
          </a:p>
        </p:txBody>
      </p:sp>
    </p:spTree>
    <p:extLst>
      <p:ext uri="{BB962C8B-B14F-4D97-AF65-F5344CB8AC3E}">
        <p14:creationId xmlns:p14="http://schemas.microsoft.com/office/powerpoint/2010/main" val="1605678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0" indent="0" algn="just">
              <a:buNone/>
            </a:pPr>
            <a:r>
              <a:rPr lang="en-US" b="1" u="sng" dirty="0"/>
              <a:t>The HTML &lt;div&gt; Element</a:t>
            </a:r>
            <a:endParaRPr lang="en-US" dirty="0"/>
          </a:p>
          <a:p>
            <a:pPr algn="just"/>
            <a:r>
              <a:rPr lang="en-US" dirty="0"/>
              <a:t>The HTML &lt;div&gt; element is a </a:t>
            </a:r>
            <a:r>
              <a:rPr lang="en-US" b="1" dirty="0"/>
              <a:t>block level </a:t>
            </a:r>
            <a:r>
              <a:rPr lang="en-US" dirty="0"/>
              <a:t>element that can be used as a container for grouping other HTML elements.</a:t>
            </a:r>
          </a:p>
          <a:p>
            <a:pPr algn="just"/>
            <a:r>
              <a:rPr lang="en-US" dirty="0"/>
              <a:t>The &lt;div&gt; element has no special meaning. Except that, because it is a block level element, the browser will display a line break before and after it.</a:t>
            </a:r>
          </a:p>
          <a:p>
            <a:pPr algn="just"/>
            <a:r>
              <a:rPr lang="en-US" dirty="0"/>
              <a:t>When used together with CSS, the &lt;div&gt; element can be used to set style attributes to large blocks of content.</a:t>
            </a:r>
          </a:p>
          <a:p>
            <a:pPr algn="just"/>
            <a:r>
              <a:rPr lang="en-US" dirty="0"/>
              <a:t>Another common use of the &lt;div&gt; element, is for document layout. It replaces the "old way" of defining layout using tables. Using &lt;table&gt; elements for layout is not the correct use of &lt;table&gt;. The purpose of the &lt;table&gt; element is to display tabular data.</a:t>
            </a: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Block (Con)</a:t>
            </a:r>
            <a:endParaRPr lang="en-US" dirty="0">
              <a:solidFill>
                <a:srgbClr val="FF0000"/>
              </a:solidFill>
            </a:endParaRPr>
          </a:p>
        </p:txBody>
      </p:sp>
    </p:spTree>
    <p:extLst>
      <p:ext uri="{BB962C8B-B14F-4D97-AF65-F5344CB8AC3E}">
        <p14:creationId xmlns:p14="http://schemas.microsoft.com/office/powerpoint/2010/main" val="3265935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0" lvl="0" indent="0">
              <a:spcBef>
                <a:spcPct val="20000"/>
              </a:spcBef>
              <a:buClrTx/>
              <a:buNone/>
            </a:pPr>
            <a:r>
              <a:rPr lang="en-US" sz="2400" b="1" u="sng" dirty="0">
                <a:solidFill>
                  <a:prstClr val="black"/>
                </a:solidFill>
                <a:latin typeface="Calibri"/>
              </a:rPr>
              <a:t>The HTML &lt;span&gt; Element</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The HTML &lt;span&gt; element is an inline element that can be used as a container for text.</a:t>
            </a:r>
          </a:p>
          <a:p>
            <a:pPr marL="342900" lvl="0" indent="-342900">
              <a:spcBef>
                <a:spcPct val="20000"/>
              </a:spcBef>
              <a:buClrTx/>
            </a:pPr>
            <a:r>
              <a:rPr lang="en-US" sz="2400" dirty="0">
                <a:solidFill>
                  <a:prstClr val="black"/>
                </a:solidFill>
                <a:latin typeface="Calibri"/>
              </a:rPr>
              <a:t>The &lt;span&gt; element has no special meaning. </a:t>
            </a:r>
          </a:p>
          <a:p>
            <a:pPr marL="342900" lvl="0" indent="-342900">
              <a:spcBef>
                <a:spcPct val="20000"/>
              </a:spcBef>
              <a:buClrTx/>
            </a:pPr>
            <a:r>
              <a:rPr lang="en-US" sz="2400" dirty="0">
                <a:solidFill>
                  <a:prstClr val="black"/>
                </a:solidFill>
                <a:latin typeface="Calibri"/>
              </a:rPr>
              <a:t>When used together with CSS, the &lt;span&gt; element can be used to set style attributes to parts of the text.</a:t>
            </a:r>
          </a:p>
          <a:p>
            <a:pPr marL="0" lvl="0" indent="0">
              <a:spcBef>
                <a:spcPct val="20000"/>
              </a:spcBef>
              <a:buClrTx/>
              <a:buNone/>
            </a:pPr>
            <a:endParaRPr lang="en-US" sz="2400" dirty="0" smtClean="0">
              <a:solidFill>
                <a:prstClr val="black"/>
              </a:solidFill>
              <a:latin typeface="Calibri"/>
            </a:endParaRPr>
          </a:p>
          <a:p>
            <a:pPr marL="0" lvl="0" indent="0">
              <a:spcBef>
                <a:spcPct val="20000"/>
              </a:spcBef>
              <a:buClrTx/>
              <a:buNone/>
            </a:pPr>
            <a:r>
              <a:rPr lang="en-US" sz="2400" i="1" dirty="0">
                <a:solidFill>
                  <a:schemeClr val="tx2">
                    <a:lumMod val="50000"/>
                    <a:lumOff val="50000"/>
                  </a:schemeClr>
                </a:solidFill>
                <a:latin typeface="Calibri"/>
              </a:rPr>
              <a:t>&lt;h1&gt;My &lt;span style="</a:t>
            </a:r>
            <a:r>
              <a:rPr lang="en-US" sz="2400" i="1" dirty="0" err="1">
                <a:solidFill>
                  <a:schemeClr val="tx2">
                    <a:lumMod val="50000"/>
                    <a:lumOff val="50000"/>
                  </a:schemeClr>
                </a:solidFill>
                <a:latin typeface="Calibri"/>
              </a:rPr>
              <a:t>color:red</a:t>
            </a:r>
            <a:r>
              <a:rPr lang="en-US" sz="2400" i="1" dirty="0">
                <a:solidFill>
                  <a:schemeClr val="tx2">
                    <a:lumMod val="50000"/>
                    <a:lumOff val="50000"/>
                  </a:schemeClr>
                </a:solidFill>
                <a:latin typeface="Calibri"/>
              </a:rPr>
              <a:t>"&gt;Important&lt;/span&gt; Heading&lt;/h1&gt;</a:t>
            </a:r>
          </a:p>
          <a:p>
            <a:pPr marL="0" lvl="0" indent="0">
              <a:spcBef>
                <a:spcPct val="20000"/>
              </a:spcBef>
              <a:buClrTx/>
              <a:buNone/>
            </a:pPr>
            <a:endParaRPr lang="en-US" sz="2400" i="1" dirty="0">
              <a:solidFill>
                <a:schemeClr val="bg1">
                  <a:lumMod val="50000"/>
                </a:schemeClr>
              </a:solidFill>
              <a:latin typeface="Calibri"/>
            </a:endParaRPr>
          </a:p>
          <a:p>
            <a:pPr marL="0" lvl="0" indent="0">
              <a:spcBef>
                <a:spcPct val="20000"/>
              </a:spcBef>
              <a:buClrTx/>
              <a:buNone/>
            </a:pPr>
            <a:r>
              <a:rPr lang="en-US" sz="2400" b="1" u="sng" dirty="0">
                <a:solidFill>
                  <a:prstClr val="black"/>
                </a:solidFill>
                <a:latin typeface="Calibri"/>
              </a:rPr>
              <a:t>HTML Grouping Tags (P. 45)</a:t>
            </a:r>
            <a:endParaRPr lang="en-US" sz="2400" dirty="0">
              <a:solidFill>
                <a:prstClr val="black"/>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Block (Con)</a:t>
            </a:r>
            <a:endParaRPr lang="en-US" dirty="0">
              <a:solidFill>
                <a:srgbClr val="FF0000"/>
              </a:solidFill>
            </a:endParaRPr>
          </a:p>
        </p:txBody>
      </p:sp>
    </p:spTree>
    <p:extLst>
      <p:ext uri="{BB962C8B-B14F-4D97-AF65-F5344CB8AC3E}">
        <p14:creationId xmlns:p14="http://schemas.microsoft.com/office/powerpoint/2010/main" val="1689254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342900" lvl="0" indent="-342900">
              <a:spcBef>
                <a:spcPct val="20000"/>
              </a:spcBef>
              <a:buClrTx/>
            </a:pPr>
            <a:r>
              <a:rPr lang="en-US" dirty="0">
                <a:solidFill>
                  <a:prstClr val="black"/>
                </a:solidFill>
                <a:latin typeface="Calibri"/>
              </a:rPr>
              <a:t>Web page layout is very important to make your website look good.</a:t>
            </a:r>
          </a:p>
          <a:p>
            <a:pPr marL="342900" lvl="0" indent="-342900">
              <a:spcBef>
                <a:spcPct val="20000"/>
              </a:spcBef>
              <a:buClrTx/>
            </a:pPr>
            <a:r>
              <a:rPr lang="en-US" dirty="0">
                <a:solidFill>
                  <a:prstClr val="black"/>
                </a:solidFill>
                <a:latin typeface="Calibri"/>
              </a:rPr>
              <a:t>Design your webpage layout very carefully.</a:t>
            </a:r>
          </a:p>
          <a:p>
            <a:pPr marL="0" lvl="0" indent="0">
              <a:spcBef>
                <a:spcPct val="20000"/>
              </a:spcBef>
              <a:buClrTx/>
              <a:buNone/>
            </a:pPr>
            <a:r>
              <a:rPr lang="en-US" b="1" u="sng" dirty="0">
                <a:solidFill>
                  <a:prstClr val="black"/>
                </a:solidFill>
                <a:latin typeface="Calibri"/>
              </a:rPr>
              <a:t>Website Layouts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Most websites have put their content in multiple columns (formatted like a magazine or newspaper).</a:t>
            </a:r>
          </a:p>
          <a:p>
            <a:pPr marL="342900" lvl="0" indent="-342900">
              <a:spcBef>
                <a:spcPct val="20000"/>
              </a:spcBef>
              <a:buClrTx/>
            </a:pPr>
            <a:r>
              <a:rPr lang="en-US" dirty="0">
                <a:solidFill>
                  <a:prstClr val="black"/>
                </a:solidFill>
                <a:latin typeface="Calibri"/>
              </a:rPr>
              <a:t>Multiple columns are created by using &lt;div&gt; or &lt;table&gt; elements. CSS are used to position elements, or to create backgrounds or colorful look for the pages.</a:t>
            </a:r>
          </a:p>
          <a:p>
            <a:pPr marL="0" lvl="0" indent="0">
              <a:spcBef>
                <a:spcPct val="20000"/>
              </a:spcBef>
              <a:buClrTx/>
              <a:buNone/>
            </a:pPr>
            <a:endParaRPr lang="en-US" dirty="0">
              <a:solidFill>
                <a:prstClr val="black"/>
              </a:solidFill>
              <a:latin typeface="Calibri"/>
            </a:endParaRPr>
          </a:p>
          <a:p>
            <a:pPr marL="0" lvl="0" indent="0">
              <a:spcBef>
                <a:spcPct val="20000"/>
              </a:spcBef>
              <a:buClrTx/>
              <a:buNone/>
            </a:pPr>
            <a:r>
              <a:rPr lang="en-US" b="1" dirty="0">
                <a:solidFill>
                  <a:prstClr val="black"/>
                </a:solidFill>
                <a:latin typeface="Calibri"/>
              </a:rPr>
              <a:t>Note</a:t>
            </a:r>
          </a:p>
          <a:p>
            <a:pPr marL="0" lvl="0" indent="0">
              <a:spcBef>
                <a:spcPct val="20000"/>
              </a:spcBef>
              <a:buClrTx/>
              <a:buNone/>
            </a:pPr>
            <a:r>
              <a:rPr lang="en-US" dirty="0">
                <a:solidFill>
                  <a:prstClr val="black"/>
                </a:solidFill>
                <a:latin typeface="Calibri"/>
              </a:rPr>
              <a:t>Even though it is possible to create nice layouts with HTML tables, tables were designed for presenting tabular data - NOT as a layout tool!</a:t>
            </a: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Layout</a:t>
            </a:r>
            <a:endParaRPr lang="en-US" dirty="0">
              <a:solidFill>
                <a:srgbClr val="FF0000"/>
              </a:solidFill>
            </a:endParaRPr>
          </a:p>
        </p:txBody>
      </p:sp>
    </p:spTree>
    <p:extLst>
      <p:ext uri="{BB962C8B-B14F-4D97-AF65-F5344CB8AC3E}">
        <p14:creationId xmlns:p14="http://schemas.microsoft.com/office/powerpoint/2010/main" val="3850601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0" indent="0">
              <a:buNone/>
            </a:pPr>
            <a:r>
              <a:rPr lang="en-US" sz="2000" b="1" u="sng" dirty="0"/>
              <a:t>HTML Layouts - Using &lt;div&gt; Elements</a:t>
            </a:r>
            <a:endParaRPr lang="en-US" sz="2000" dirty="0"/>
          </a:p>
          <a:p>
            <a:r>
              <a:rPr lang="en-US" sz="2000" dirty="0"/>
              <a:t>The div element is a block level element used for grouping HTML elements.</a:t>
            </a:r>
          </a:p>
          <a:p>
            <a:r>
              <a:rPr lang="en-US" sz="2000" dirty="0"/>
              <a:t>The following example uses five div elements to create a multiple column layout, creating the same result as in the previous example.</a:t>
            </a:r>
          </a:p>
          <a:p>
            <a:pPr marL="0" indent="0">
              <a:buNone/>
            </a:pPr>
            <a:r>
              <a:rPr lang="en-US" sz="2000" dirty="0">
                <a:hlinkClick r:id="rId3" action="ppaction://hlinkfile"/>
              </a:rPr>
              <a:t>Example</a:t>
            </a:r>
            <a:endParaRPr lang="en-US" sz="2000" dirty="0"/>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Layout (Con)</a:t>
            </a:r>
            <a:endParaRPr lang="en-US" dirty="0">
              <a:solidFill>
                <a:srgbClr val="FF0000"/>
              </a:solidFill>
            </a:endParaRPr>
          </a:p>
        </p:txBody>
      </p:sp>
    </p:spTree>
    <p:extLst>
      <p:ext uri="{BB962C8B-B14F-4D97-AF65-F5344CB8AC3E}">
        <p14:creationId xmlns:p14="http://schemas.microsoft.com/office/powerpoint/2010/main" val="4179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lstStyle/>
          <a:p>
            <a:pPr marL="0" indent="0">
              <a:buNone/>
            </a:pPr>
            <a:r>
              <a:rPr lang="en-US" b="1" u="sng" dirty="0"/>
              <a:t>Web Browsers</a:t>
            </a:r>
            <a:endParaRPr lang="en-US" dirty="0"/>
          </a:p>
          <a:p>
            <a:r>
              <a:rPr lang="en-US" dirty="0"/>
              <a:t>The purpose of a web browser (such as Google Chrome, Internet Explorer, Firefox, Safari) is to read HTML documents and display them as web pages.</a:t>
            </a:r>
          </a:p>
          <a:p>
            <a:r>
              <a:rPr lang="en-US" dirty="0"/>
              <a:t>The browser does not display the HTML tags, but uses the tags to determine how the content of the HTML page is to be presented/displayed to the user:</a:t>
            </a:r>
          </a:p>
          <a:p>
            <a:pPr marL="0" indent="0">
              <a:buNone/>
            </a:pPr>
            <a:endParaRPr lang="en-US" dirty="0"/>
          </a:p>
          <a:p>
            <a:pPr marL="0" indent="0">
              <a:buNone/>
            </a:pPr>
            <a:endParaRPr lang="en-US" dirty="0"/>
          </a:p>
        </p:txBody>
      </p:sp>
      <p:sp>
        <p:nvSpPr>
          <p:cNvPr id="3" name="Title 2"/>
          <p:cNvSpPr>
            <a:spLocks noGrp="1"/>
          </p:cNvSpPr>
          <p:nvPr>
            <p:ph type="title"/>
          </p:nvPr>
        </p:nvSpPr>
        <p:spPr>
          <a:xfrm>
            <a:off x="508683" y="324708"/>
            <a:ext cx="10994126" cy="1014664"/>
          </a:xfrm>
        </p:spPr>
        <p:txBody>
          <a:bodyPr/>
          <a:lstStyle/>
          <a:p>
            <a:r>
              <a:rPr lang="en-US" dirty="0">
                <a:solidFill>
                  <a:srgbClr val="FF0000"/>
                </a:solidFill>
              </a:rPr>
              <a:t>HTML Introduction (Cont.)</a:t>
            </a:r>
          </a:p>
        </p:txBody>
      </p:sp>
      <p:pic>
        <p:nvPicPr>
          <p:cNvPr id="5" name="Picture 4" descr="C:\Users\User\Desktop\img\pic_ie.jpg"/>
          <p:cNvPicPr/>
          <p:nvPr/>
        </p:nvPicPr>
        <p:blipFill>
          <a:blip r:embed="rId3">
            <a:extLst>
              <a:ext uri="{28A0092B-C50C-407E-A947-70E740481C1C}">
                <a14:useLocalDpi xmlns:a14="http://schemas.microsoft.com/office/drawing/2010/main" val="0"/>
              </a:ext>
            </a:extLst>
          </a:blip>
          <a:srcRect/>
          <a:stretch>
            <a:fillRect/>
          </a:stretch>
        </p:blipFill>
        <p:spPr bwMode="auto">
          <a:xfrm>
            <a:off x="2743584" y="3822356"/>
            <a:ext cx="5419725" cy="2895600"/>
          </a:xfrm>
          <a:prstGeom prst="rect">
            <a:avLst/>
          </a:prstGeom>
          <a:noFill/>
          <a:ln>
            <a:noFill/>
          </a:ln>
        </p:spPr>
      </p:pic>
    </p:spTree>
    <p:extLst>
      <p:ext uri="{BB962C8B-B14F-4D97-AF65-F5344CB8AC3E}">
        <p14:creationId xmlns:p14="http://schemas.microsoft.com/office/powerpoint/2010/main" val="3685190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0" lvl="0" indent="0">
              <a:spcBef>
                <a:spcPct val="20000"/>
              </a:spcBef>
              <a:buClrTx/>
              <a:buNone/>
            </a:pPr>
            <a:r>
              <a:rPr lang="en-US" b="1" u="sng" dirty="0">
                <a:solidFill>
                  <a:prstClr val="black"/>
                </a:solidFill>
                <a:latin typeface="Calibri"/>
              </a:rPr>
              <a:t>HTML Layouts - Using Tables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A simple way of creating layouts is by using the HTML &lt;table&gt; tag.</a:t>
            </a:r>
          </a:p>
          <a:p>
            <a:pPr marL="342900" lvl="0" indent="-342900">
              <a:spcBef>
                <a:spcPct val="20000"/>
              </a:spcBef>
              <a:buClrTx/>
            </a:pPr>
            <a:r>
              <a:rPr lang="en-US" dirty="0">
                <a:solidFill>
                  <a:prstClr val="black"/>
                </a:solidFill>
                <a:latin typeface="Calibri"/>
              </a:rPr>
              <a:t>Multiple columns are created by using &lt;div&gt; or &lt;table&gt; elements. CSS are used to position elements, or to create backgrounds or colorful look for the pages</a:t>
            </a:r>
            <a:r>
              <a:rPr lang="en-US" dirty="0" smtClean="0">
                <a:solidFill>
                  <a:prstClr val="black"/>
                </a:solidFill>
                <a:latin typeface="Calibri"/>
              </a:rPr>
              <a:t>.</a:t>
            </a:r>
            <a:endParaRPr lang="en-US" dirty="0">
              <a:solidFill>
                <a:prstClr val="black"/>
              </a:solidFill>
              <a:latin typeface="Calibri"/>
            </a:endParaRPr>
          </a:p>
          <a:p>
            <a:pPr marL="0" lvl="0" indent="0">
              <a:spcBef>
                <a:spcPct val="20000"/>
              </a:spcBef>
              <a:buClrTx/>
              <a:buNone/>
            </a:pPr>
            <a:r>
              <a:rPr lang="en-US" b="1" dirty="0">
                <a:solidFill>
                  <a:prstClr val="black"/>
                </a:solidFill>
                <a:latin typeface="Calibri"/>
              </a:rPr>
              <a:t>Note: </a:t>
            </a:r>
            <a:r>
              <a:rPr lang="en-US" dirty="0">
                <a:solidFill>
                  <a:prstClr val="black"/>
                </a:solidFill>
                <a:latin typeface="Calibri"/>
              </a:rPr>
              <a:t>Using &lt;table&gt; to create a nice layout is NOT the correct use of the element. The purpose of the &lt;table&gt; element is to display tabular data!</a:t>
            </a:r>
          </a:p>
          <a:p>
            <a:pPr marL="0" lvl="0" indent="0">
              <a:spcBef>
                <a:spcPct val="20000"/>
              </a:spcBef>
              <a:buClrTx/>
              <a:buNone/>
            </a:pPr>
            <a:r>
              <a:rPr lang="en-US" dirty="0">
                <a:solidFill>
                  <a:prstClr val="black"/>
                </a:solidFill>
                <a:latin typeface="Calibri"/>
              </a:rPr>
              <a:t>The following example uses a table with 3 rows and 2 columns - the first and last row spans both columns using the </a:t>
            </a:r>
            <a:r>
              <a:rPr lang="en-US" dirty="0" err="1">
                <a:solidFill>
                  <a:prstClr val="black"/>
                </a:solidFill>
                <a:latin typeface="Calibri"/>
              </a:rPr>
              <a:t>colspan</a:t>
            </a:r>
            <a:r>
              <a:rPr lang="en-US" dirty="0">
                <a:solidFill>
                  <a:prstClr val="black"/>
                </a:solidFill>
                <a:latin typeface="Calibri"/>
              </a:rPr>
              <a:t> attribute.</a:t>
            </a:r>
          </a:p>
          <a:p>
            <a:pPr marL="0" lvl="0" indent="0">
              <a:spcBef>
                <a:spcPct val="20000"/>
              </a:spcBef>
              <a:buClrTx/>
              <a:buNone/>
            </a:pPr>
            <a:r>
              <a:rPr lang="en-US" dirty="0">
                <a:solidFill>
                  <a:prstClr val="black"/>
                </a:solidFill>
                <a:latin typeface="Calibri"/>
                <a:hlinkClick r:id="rId3" action="ppaction://hlinkfile"/>
              </a:rPr>
              <a:t>Example</a:t>
            </a:r>
            <a:endParaRPr lang="en-US" sz="2000" dirty="0">
              <a:solidFill>
                <a:prstClr val="black"/>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Layout (Con)</a:t>
            </a:r>
            <a:endParaRPr lang="en-US" dirty="0">
              <a:solidFill>
                <a:srgbClr val="FF0000"/>
              </a:solidFill>
            </a:endParaRPr>
          </a:p>
        </p:txBody>
      </p:sp>
    </p:spTree>
    <p:extLst>
      <p:ext uri="{BB962C8B-B14F-4D97-AF65-F5344CB8AC3E}">
        <p14:creationId xmlns:p14="http://schemas.microsoft.com/office/powerpoint/2010/main" val="341409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0" lvl="0" indent="0">
              <a:spcBef>
                <a:spcPct val="20000"/>
              </a:spcBef>
              <a:buClrTx/>
              <a:buNone/>
            </a:pPr>
            <a:r>
              <a:rPr lang="en-US" sz="2400" b="1" u="sng" dirty="0">
                <a:solidFill>
                  <a:prstClr val="black"/>
                </a:solidFill>
                <a:latin typeface="Calibri"/>
              </a:rPr>
              <a:t>HTML Layout - Useful Tips</a:t>
            </a:r>
            <a:endParaRPr lang="en-US" sz="2400" dirty="0">
              <a:solidFill>
                <a:prstClr val="black"/>
              </a:solidFill>
              <a:latin typeface="Calibri"/>
            </a:endParaRPr>
          </a:p>
          <a:p>
            <a:pPr marL="0" lvl="0" indent="0">
              <a:spcBef>
                <a:spcPct val="20000"/>
              </a:spcBef>
              <a:buClrTx/>
              <a:buNone/>
            </a:pPr>
            <a:r>
              <a:rPr lang="en-US" sz="2400" b="1" dirty="0">
                <a:solidFill>
                  <a:prstClr val="black"/>
                </a:solidFill>
                <a:latin typeface="Calibri"/>
              </a:rPr>
              <a:t>Tip</a:t>
            </a:r>
            <a:r>
              <a:rPr lang="en-US" sz="2400" dirty="0">
                <a:solidFill>
                  <a:prstClr val="black"/>
                </a:solidFill>
                <a:latin typeface="Calibri"/>
              </a:rPr>
              <a:t>: The biggest advantage of using CSS is that, if you place the CSS code in an external style sheet, your site becomes </a:t>
            </a:r>
            <a:r>
              <a:rPr lang="en-US" sz="2400" b="1" dirty="0">
                <a:solidFill>
                  <a:prstClr val="black"/>
                </a:solidFill>
                <a:latin typeface="Calibri"/>
              </a:rPr>
              <a:t>MUCH EASIER </a:t>
            </a:r>
            <a:r>
              <a:rPr lang="en-US" sz="2400" dirty="0">
                <a:solidFill>
                  <a:prstClr val="black"/>
                </a:solidFill>
                <a:latin typeface="Calibri"/>
              </a:rPr>
              <a:t>to maintain. You can change the layout of all your pages by editing one file. </a:t>
            </a:r>
          </a:p>
          <a:p>
            <a:pPr marL="0" lvl="0" indent="0">
              <a:spcBef>
                <a:spcPct val="20000"/>
              </a:spcBef>
              <a:buClrTx/>
              <a:buNone/>
            </a:pPr>
            <a:r>
              <a:rPr lang="en-US" sz="2400" dirty="0">
                <a:solidFill>
                  <a:prstClr val="black"/>
                </a:solidFill>
                <a:latin typeface="Calibri"/>
              </a:rPr>
              <a:t> </a:t>
            </a:r>
          </a:p>
          <a:p>
            <a:pPr marL="0" lvl="0" indent="0">
              <a:spcBef>
                <a:spcPct val="20000"/>
              </a:spcBef>
              <a:buClrTx/>
              <a:buNone/>
            </a:pPr>
            <a:r>
              <a:rPr lang="en-US" sz="2400" b="1" dirty="0">
                <a:solidFill>
                  <a:prstClr val="black"/>
                </a:solidFill>
                <a:latin typeface="Calibri"/>
              </a:rPr>
              <a:t>Tip</a:t>
            </a:r>
            <a:r>
              <a:rPr lang="en-US" sz="2400" dirty="0">
                <a:solidFill>
                  <a:prstClr val="black"/>
                </a:solidFill>
                <a:latin typeface="Calibri"/>
              </a:rPr>
              <a:t>: Because advanced layouts take time to create, a quicker option is to use a template. Search Google for free website templates (these are pre-built website layouts you can use and customize).</a:t>
            </a:r>
          </a:p>
          <a:p>
            <a:pPr marL="0" lvl="0" indent="0">
              <a:spcBef>
                <a:spcPct val="20000"/>
              </a:spcBef>
              <a:buClrTx/>
              <a:buNone/>
            </a:pPr>
            <a:endParaRPr lang="en-US" sz="2400" dirty="0">
              <a:solidFill>
                <a:prstClr val="black"/>
              </a:solidFill>
              <a:latin typeface="Calibri"/>
            </a:endParaRPr>
          </a:p>
          <a:p>
            <a:pPr marL="0" lvl="0" indent="0">
              <a:spcBef>
                <a:spcPct val="20000"/>
              </a:spcBef>
              <a:buClrTx/>
              <a:buNone/>
            </a:pPr>
            <a:r>
              <a:rPr lang="en-US" sz="2400" b="1" u="sng" dirty="0">
                <a:solidFill>
                  <a:prstClr val="black"/>
                </a:solidFill>
                <a:latin typeface="Calibri"/>
              </a:rPr>
              <a:t>HTML Layout Tags (P. 47)</a:t>
            </a:r>
            <a:endParaRPr lang="en-US" sz="2400" dirty="0">
              <a:solidFill>
                <a:prstClr val="black"/>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Layout (Con)</a:t>
            </a:r>
            <a:endParaRPr lang="en-US" dirty="0">
              <a:solidFill>
                <a:srgbClr val="FF0000"/>
              </a:solidFill>
            </a:endParaRPr>
          </a:p>
        </p:txBody>
      </p:sp>
    </p:spTree>
    <p:extLst>
      <p:ext uri="{BB962C8B-B14F-4D97-AF65-F5344CB8AC3E}">
        <p14:creationId xmlns:p14="http://schemas.microsoft.com/office/powerpoint/2010/main" val="10396202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342900" lvl="0" indent="-342900">
              <a:spcBef>
                <a:spcPct val="20000"/>
              </a:spcBef>
              <a:buClrTx/>
            </a:pPr>
            <a:r>
              <a:rPr lang="en-US" dirty="0">
                <a:solidFill>
                  <a:prstClr val="black"/>
                </a:solidFill>
                <a:latin typeface="Calibri"/>
              </a:rPr>
              <a:t>HTML Forms are used to select different kinds of user input. </a:t>
            </a:r>
          </a:p>
          <a:p>
            <a:pPr marL="0" lvl="0" indent="0">
              <a:spcBef>
                <a:spcPct val="20000"/>
              </a:spcBef>
              <a:buClrTx/>
              <a:buNone/>
            </a:pPr>
            <a:r>
              <a:rPr lang="en-US" b="1" u="sng" dirty="0">
                <a:solidFill>
                  <a:prstClr val="black"/>
                </a:solidFill>
                <a:latin typeface="Calibri"/>
              </a:rPr>
              <a:t>HTML Forms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HTML forms are used to pass data to a server.</a:t>
            </a:r>
          </a:p>
          <a:p>
            <a:pPr marL="342900" lvl="0" indent="-342900">
              <a:spcBef>
                <a:spcPct val="20000"/>
              </a:spcBef>
              <a:buClrTx/>
            </a:pPr>
            <a:r>
              <a:rPr lang="en-US" dirty="0">
                <a:solidFill>
                  <a:prstClr val="black"/>
                </a:solidFill>
                <a:latin typeface="Calibri"/>
              </a:rPr>
              <a:t>An HTML form can contain input elements like </a:t>
            </a:r>
            <a:r>
              <a:rPr lang="en-US" b="1" dirty="0">
                <a:solidFill>
                  <a:prstClr val="black"/>
                </a:solidFill>
                <a:latin typeface="Calibri"/>
              </a:rPr>
              <a:t>text fields, checkboxes, radio-buttons, submit buttons</a:t>
            </a:r>
            <a:r>
              <a:rPr lang="en-US" dirty="0">
                <a:solidFill>
                  <a:prstClr val="black"/>
                </a:solidFill>
                <a:latin typeface="Calibri"/>
              </a:rPr>
              <a:t> and more. A form can also contain select lists, </a:t>
            </a:r>
            <a:r>
              <a:rPr lang="en-US" dirty="0" err="1">
                <a:solidFill>
                  <a:prstClr val="black"/>
                </a:solidFill>
                <a:latin typeface="Calibri"/>
              </a:rPr>
              <a:t>textarea</a:t>
            </a:r>
            <a:r>
              <a:rPr lang="en-US" dirty="0">
                <a:solidFill>
                  <a:prstClr val="black"/>
                </a:solidFill>
                <a:latin typeface="Calibri"/>
              </a:rPr>
              <a:t>, </a:t>
            </a:r>
            <a:r>
              <a:rPr lang="en-US" dirty="0" err="1">
                <a:solidFill>
                  <a:prstClr val="black"/>
                </a:solidFill>
                <a:latin typeface="Calibri"/>
              </a:rPr>
              <a:t>fieldset</a:t>
            </a:r>
            <a:r>
              <a:rPr lang="en-US" dirty="0">
                <a:solidFill>
                  <a:prstClr val="black"/>
                </a:solidFill>
                <a:latin typeface="Calibri"/>
              </a:rPr>
              <a:t>, legend, and label elements.</a:t>
            </a:r>
          </a:p>
          <a:p>
            <a:pPr marL="342900" lvl="0" indent="-342900">
              <a:spcBef>
                <a:spcPct val="20000"/>
              </a:spcBef>
              <a:buClrTx/>
            </a:pPr>
            <a:r>
              <a:rPr lang="en-US" dirty="0">
                <a:solidFill>
                  <a:prstClr val="black"/>
                </a:solidFill>
                <a:latin typeface="Calibri"/>
              </a:rPr>
              <a:t>The &lt;form&gt; tag is used to create an HTML form:</a:t>
            </a:r>
          </a:p>
          <a:p>
            <a:pPr marL="0" lvl="0" indent="0">
              <a:spcBef>
                <a:spcPct val="20000"/>
              </a:spcBef>
              <a:buClrTx/>
              <a:buNone/>
            </a:pPr>
            <a:r>
              <a:rPr lang="en-US" i="1" dirty="0">
                <a:solidFill>
                  <a:prstClr val="black">
                    <a:lumMod val="65000"/>
                    <a:lumOff val="35000"/>
                  </a:prstClr>
                </a:solidFill>
                <a:latin typeface="Calibri"/>
              </a:rPr>
              <a:t>&lt;form&gt;</a:t>
            </a:r>
            <a:br>
              <a:rPr lang="en-US" i="1" dirty="0">
                <a:solidFill>
                  <a:prstClr val="black">
                    <a:lumMod val="65000"/>
                    <a:lumOff val="35000"/>
                  </a:prstClr>
                </a:solidFill>
                <a:latin typeface="Calibri"/>
              </a:rPr>
            </a:br>
            <a:r>
              <a:rPr lang="en-US" i="1" dirty="0">
                <a:solidFill>
                  <a:prstClr val="black">
                    <a:lumMod val="65000"/>
                    <a:lumOff val="35000"/>
                  </a:prstClr>
                </a:solidFill>
                <a:latin typeface="Calibri"/>
              </a:rPr>
              <a:t>.</a:t>
            </a:r>
            <a:br>
              <a:rPr lang="en-US" i="1" dirty="0">
                <a:solidFill>
                  <a:prstClr val="black">
                    <a:lumMod val="65000"/>
                    <a:lumOff val="35000"/>
                  </a:prstClr>
                </a:solidFill>
                <a:latin typeface="Calibri"/>
              </a:rPr>
            </a:br>
            <a:r>
              <a:rPr lang="en-US" i="1" dirty="0">
                <a:solidFill>
                  <a:prstClr val="black">
                    <a:lumMod val="65000"/>
                    <a:lumOff val="35000"/>
                  </a:prstClr>
                </a:solidFill>
                <a:latin typeface="Calibri"/>
              </a:rPr>
              <a:t>input elements</a:t>
            </a:r>
            <a:br>
              <a:rPr lang="en-US" i="1" dirty="0">
                <a:solidFill>
                  <a:prstClr val="black">
                    <a:lumMod val="65000"/>
                    <a:lumOff val="35000"/>
                  </a:prstClr>
                </a:solidFill>
                <a:latin typeface="Calibri"/>
              </a:rPr>
            </a:br>
            <a:r>
              <a:rPr lang="en-US" i="1" dirty="0">
                <a:solidFill>
                  <a:prstClr val="black">
                    <a:lumMod val="65000"/>
                    <a:lumOff val="35000"/>
                  </a:prstClr>
                </a:solidFill>
                <a:latin typeface="Calibri"/>
              </a:rPr>
              <a:t>.</a:t>
            </a:r>
            <a:br>
              <a:rPr lang="en-US" i="1" dirty="0">
                <a:solidFill>
                  <a:prstClr val="black">
                    <a:lumMod val="65000"/>
                    <a:lumOff val="35000"/>
                  </a:prstClr>
                </a:solidFill>
                <a:latin typeface="Calibri"/>
              </a:rPr>
            </a:br>
            <a:r>
              <a:rPr lang="en-US" i="1" dirty="0">
                <a:solidFill>
                  <a:prstClr val="black">
                    <a:lumMod val="65000"/>
                    <a:lumOff val="35000"/>
                  </a:prstClr>
                </a:solidFill>
                <a:latin typeface="Calibri"/>
              </a:rPr>
              <a:t>&lt;/form&gt;</a:t>
            </a: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Forms</a:t>
            </a:r>
            <a:endParaRPr lang="en-US" dirty="0">
              <a:solidFill>
                <a:srgbClr val="FF0000"/>
              </a:solidFill>
            </a:endParaRPr>
          </a:p>
        </p:txBody>
      </p:sp>
    </p:spTree>
    <p:extLst>
      <p:ext uri="{BB962C8B-B14F-4D97-AF65-F5344CB8AC3E}">
        <p14:creationId xmlns:p14="http://schemas.microsoft.com/office/powerpoint/2010/main" val="603963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fontScale="92500"/>
          </a:bodyPr>
          <a:lstStyle/>
          <a:p>
            <a:pPr marL="0" lvl="0" indent="0">
              <a:spcBef>
                <a:spcPct val="20000"/>
              </a:spcBef>
              <a:buClrTx/>
              <a:buNone/>
            </a:pPr>
            <a:r>
              <a:rPr lang="en-US" b="1" u="sng" dirty="0">
                <a:solidFill>
                  <a:prstClr val="black"/>
                </a:solidFill>
                <a:latin typeface="Calibri"/>
              </a:rPr>
              <a:t>HTML Forms - The Input Element</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The most important form element is the &lt;input&gt; element. </a:t>
            </a:r>
          </a:p>
          <a:p>
            <a:pPr marL="342900" lvl="0" indent="-342900">
              <a:spcBef>
                <a:spcPct val="20000"/>
              </a:spcBef>
              <a:buClrTx/>
            </a:pPr>
            <a:r>
              <a:rPr lang="en-US" dirty="0">
                <a:solidFill>
                  <a:prstClr val="black"/>
                </a:solidFill>
                <a:latin typeface="Calibri"/>
              </a:rPr>
              <a:t>The &lt;input&gt; element is used to select user information.</a:t>
            </a:r>
          </a:p>
          <a:p>
            <a:pPr marL="342900" lvl="0" indent="-342900">
              <a:spcBef>
                <a:spcPct val="20000"/>
              </a:spcBef>
              <a:buClrTx/>
            </a:pPr>
            <a:r>
              <a:rPr lang="en-US" dirty="0">
                <a:solidFill>
                  <a:prstClr val="black"/>
                </a:solidFill>
                <a:latin typeface="Calibri"/>
              </a:rPr>
              <a:t>An &lt;input&gt; element can vary in many ways, depending on the type attribute. An &lt;input&gt; element can be of type text field, checkbox, password, radio button, submit button, and more.</a:t>
            </a:r>
          </a:p>
          <a:p>
            <a:pPr marL="342900" lvl="0" indent="-342900">
              <a:spcBef>
                <a:spcPct val="20000"/>
              </a:spcBef>
              <a:buClrTx/>
            </a:pPr>
            <a:endParaRPr lang="en-US" dirty="0">
              <a:solidFill>
                <a:prstClr val="black"/>
              </a:solidFill>
              <a:latin typeface="Calibri"/>
            </a:endParaRPr>
          </a:p>
          <a:p>
            <a:pPr marL="0" lvl="0" indent="0">
              <a:spcBef>
                <a:spcPct val="20000"/>
              </a:spcBef>
              <a:buClrTx/>
              <a:buNone/>
            </a:pPr>
            <a:r>
              <a:rPr lang="en-US" b="1" u="sng" dirty="0">
                <a:solidFill>
                  <a:prstClr val="black"/>
                </a:solidFill>
                <a:latin typeface="Calibri"/>
              </a:rPr>
              <a:t>Text Fields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&lt;input type="text"&gt; defines a one-line input field that a user can enter text into:</a:t>
            </a:r>
          </a:p>
          <a:p>
            <a:pPr marL="0" lvl="0" indent="0">
              <a:spcBef>
                <a:spcPct val="20000"/>
              </a:spcBef>
              <a:buClrTx/>
              <a:buNone/>
            </a:pPr>
            <a:r>
              <a:rPr lang="en-US" i="1" dirty="0">
                <a:solidFill>
                  <a:prstClr val="black">
                    <a:lumMod val="65000"/>
                    <a:lumOff val="35000"/>
                  </a:prstClr>
                </a:solidFill>
                <a:latin typeface="Calibri"/>
              </a:rPr>
              <a:t>&lt;form&gt;</a:t>
            </a:r>
            <a:br>
              <a:rPr lang="en-US" i="1" dirty="0">
                <a:solidFill>
                  <a:prstClr val="black">
                    <a:lumMod val="65000"/>
                    <a:lumOff val="35000"/>
                  </a:prstClr>
                </a:solidFill>
                <a:latin typeface="Calibri"/>
              </a:rPr>
            </a:br>
            <a:r>
              <a:rPr lang="en-US" i="1" dirty="0">
                <a:solidFill>
                  <a:prstClr val="black">
                    <a:lumMod val="65000"/>
                    <a:lumOff val="35000"/>
                  </a:prstClr>
                </a:solidFill>
                <a:latin typeface="Calibri"/>
              </a:rPr>
              <a:t>First name: &lt;input type="text" name="</a:t>
            </a:r>
            <a:r>
              <a:rPr lang="en-US" i="1" dirty="0" err="1">
                <a:solidFill>
                  <a:prstClr val="black">
                    <a:lumMod val="65000"/>
                    <a:lumOff val="35000"/>
                  </a:prstClr>
                </a:solidFill>
                <a:latin typeface="Calibri"/>
              </a:rPr>
              <a:t>firstname</a:t>
            </a:r>
            <a:r>
              <a:rPr lang="en-US" i="1" dirty="0">
                <a:solidFill>
                  <a:prstClr val="black">
                    <a:lumMod val="65000"/>
                    <a:lumOff val="35000"/>
                  </a:prstClr>
                </a:solidFill>
                <a:latin typeface="Calibri"/>
              </a:rPr>
              <a:t>"&gt;&lt;</a:t>
            </a:r>
            <a:r>
              <a:rPr lang="en-US" i="1" dirty="0" err="1">
                <a:solidFill>
                  <a:prstClr val="black">
                    <a:lumMod val="65000"/>
                    <a:lumOff val="35000"/>
                  </a:prstClr>
                </a:solidFill>
                <a:latin typeface="Calibri"/>
              </a:rPr>
              <a:t>br</a:t>
            </a:r>
            <a:r>
              <a:rPr lang="en-US" i="1" dirty="0">
                <a:solidFill>
                  <a:prstClr val="black">
                    <a:lumMod val="65000"/>
                    <a:lumOff val="35000"/>
                  </a:prstClr>
                </a:solidFill>
                <a:latin typeface="Calibri"/>
              </a:rPr>
              <a:t>&gt;</a:t>
            </a:r>
            <a:br>
              <a:rPr lang="en-US" i="1" dirty="0">
                <a:solidFill>
                  <a:prstClr val="black">
                    <a:lumMod val="65000"/>
                    <a:lumOff val="35000"/>
                  </a:prstClr>
                </a:solidFill>
                <a:latin typeface="Calibri"/>
              </a:rPr>
            </a:br>
            <a:r>
              <a:rPr lang="en-US" i="1" dirty="0">
                <a:solidFill>
                  <a:prstClr val="black">
                    <a:lumMod val="65000"/>
                    <a:lumOff val="35000"/>
                  </a:prstClr>
                </a:solidFill>
                <a:latin typeface="Calibri"/>
              </a:rPr>
              <a:t>Last name: &lt;input type="text" name="</a:t>
            </a:r>
            <a:r>
              <a:rPr lang="en-US" i="1" dirty="0" err="1">
                <a:solidFill>
                  <a:prstClr val="black">
                    <a:lumMod val="65000"/>
                    <a:lumOff val="35000"/>
                  </a:prstClr>
                </a:solidFill>
                <a:latin typeface="Calibri"/>
              </a:rPr>
              <a:t>lastname</a:t>
            </a:r>
            <a:r>
              <a:rPr lang="en-US" i="1" dirty="0">
                <a:solidFill>
                  <a:prstClr val="black">
                    <a:lumMod val="65000"/>
                    <a:lumOff val="35000"/>
                  </a:prstClr>
                </a:solidFill>
                <a:latin typeface="Calibri"/>
              </a:rPr>
              <a:t>"&gt;</a:t>
            </a:r>
            <a:br>
              <a:rPr lang="en-US" i="1" dirty="0">
                <a:solidFill>
                  <a:prstClr val="black">
                    <a:lumMod val="65000"/>
                    <a:lumOff val="35000"/>
                  </a:prstClr>
                </a:solidFill>
                <a:latin typeface="Calibri"/>
              </a:rPr>
            </a:br>
            <a:r>
              <a:rPr lang="en-US" i="1" dirty="0">
                <a:solidFill>
                  <a:prstClr val="black">
                    <a:lumMod val="65000"/>
                    <a:lumOff val="35000"/>
                  </a:prstClr>
                </a:solidFill>
                <a:latin typeface="Calibri"/>
              </a:rPr>
              <a:t>&lt;/form&gt; </a:t>
            </a:r>
          </a:p>
          <a:p>
            <a:pPr marL="0" lvl="0" indent="0">
              <a:spcBef>
                <a:spcPct val="20000"/>
              </a:spcBef>
              <a:buClrTx/>
              <a:buNone/>
            </a:pPr>
            <a:r>
              <a:rPr lang="en-US" b="1" dirty="0">
                <a:solidFill>
                  <a:prstClr val="black"/>
                </a:solidFill>
                <a:latin typeface="Calibri"/>
              </a:rPr>
              <a:t>Note</a:t>
            </a:r>
            <a:r>
              <a:rPr lang="en-US" dirty="0">
                <a:solidFill>
                  <a:prstClr val="black"/>
                </a:solidFill>
                <a:latin typeface="Calibri"/>
              </a:rPr>
              <a:t>: The form itself is not visible. Also note that the default width of a text field is 20 characters.  </a:t>
            </a:r>
          </a:p>
          <a:p>
            <a:pPr marL="342900" lvl="0" indent="-342900">
              <a:spcBef>
                <a:spcPct val="20000"/>
              </a:spcBef>
              <a:buClrTx/>
            </a:pPr>
            <a:endParaRPr lang="en-US" i="1" dirty="0">
              <a:solidFill>
                <a:prstClr val="black">
                  <a:lumMod val="65000"/>
                  <a:lumOff val="35000"/>
                </a:prstClr>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Forms (Con)</a:t>
            </a:r>
            <a:endParaRPr lang="en-US" dirty="0">
              <a:solidFill>
                <a:srgbClr val="FF0000"/>
              </a:solidFill>
            </a:endParaRPr>
          </a:p>
        </p:txBody>
      </p:sp>
    </p:spTree>
    <p:extLst>
      <p:ext uri="{BB962C8B-B14F-4D97-AF65-F5344CB8AC3E}">
        <p14:creationId xmlns:p14="http://schemas.microsoft.com/office/powerpoint/2010/main" val="1523295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fontScale="92500" lnSpcReduction="20000"/>
          </a:bodyPr>
          <a:lstStyle/>
          <a:p>
            <a:pPr marL="0" lvl="0" indent="0">
              <a:spcBef>
                <a:spcPct val="20000"/>
              </a:spcBef>
              <a:buClrTx/>
              <a:buNone/>
            </a:pPr>
            <a:r>
              <a:rPr lang="en-US" sz="2400" b="1" u="sng" dirty="0">
                <a:solidFill>
                  <a:prstClr val="black"/>
                </a:solidFill>
                <a:latin typeface="Calibri"/>
              </a:rPr>
              <a:t>Password Field</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&lt;input type="password"&gt; defines a password field:</a:t>
            </a:r>
          </a:p>
          <a:p>
            <a:pPr marL="0" lvl="0" indent="0">
              <a:spcBef>
                <a:spcPct val="20000"/>
              </a:spcBef>
              <a:buClrTx/>
              <a:buNone/>
            </a:pPr>
            <a:r>
              <a:rPr lang="en-US" sz="2400" i="1" dirty="0">
                <a:solidFill>
                  <a:prstClr val="black">
                    <a:lumMod val="65000"/>
                    <a:lumOff val="35000"/>
                  </a:prstClr>
                </a:solidFill>
                <a:latin typeface="Calibri"/>
              </a:rPr>
              <a:t>&lt;form&gt;</a:t>
            </a:r>
            <a:br>
              <a:rPr lang="en-US" sz="2400" i="1" dirty="0">
                <a:solidFill>
                  <a:prstClr val="black">
                    <a:lumMod val="65000"/>
                    <a:lumOff val="35000"/>
                  </a:prstClr>
                </a:solidFill>
                <a:latin typeface="Calibri"/>
              </a:rPr>
            </a:br>
            <a:r>
              <a:rPr lang="en-US" sz="2400" i="1" dirty="0">
                <a:solidFill>
                  <a:prstClr val="black">
                    <a:lumMod val="65000"/>
                    <a:lumOff val="35000"/>
                  </a:prstClr>
                </a:solidFill>
                <a:latin typeface="Calibri"/>
              </a:rPr>
              <a:t>Password: &lt;input type="password" name="</a:t>
            </a:r>
            <a:r>
              <a:rPr lang="en-US" sz="2400" i="1" dirty="0" err="1">
                <a:solidFill>
                  <a:prstClr val="black">
                    <a:lumMod val="65000"/>
                    <a:lumOff val="35000"/>
                  </a:prstClr>
                </a:solidFill>
                <a:latin typeface="Calibri"/>
              </a:rPr>
              <a:t>pwd</a:t>
            </a:r>
            <a:r>
              <a:rPr lang="en-US" sz="2400" i="1" dirty="0">
                <a:solidFill>
                  <a:prstClr val="black">
                    <a:lumMod val="65000"/>
                    <a:lumOff val="35000"/>
                  </a:prstClr>
                </a:solidFill>
                <a:latin typeface="Calibri"/>
              </a:rPr>
              <a:t>"&gt;</a:t>
            </a:r>
            <a:br>
              <a:rPr lang="en-US" sz="2400" i="1" dirty="0">
                <a:solidFill>
                  <a:prstClr val="black">
                    <a:lumMod val="65000"/>
                    <a:lumOff val="35000"/>
                  </a:prstClr>
                </a:solidFill>
                <a:latin typeface="Calibri"/>
              </a:rPr>
            </a:br>
            <a:r>
              <a:rPr lang="en-US" sz="2400" i="1" dirty="0">
                <a:solidFill>
                  <a:prstClr val="black">
                    <a:lumMod val="65000"/>
                    <a:lumOff val="35000"/>
                  </a:prstClr>
                </a:solidFill>
                <a:latin typeface="Calibri"/>
              </a:rPr>
              <a:t>&lt;/form&gt; </a:t>
            </a:r>
          </a:p>
          <a:p>
            <a:pPr marL="0" lvl="0" indent="0">
              <a:spcBef>
                <a:spcPct val="20000"/>
              </a:spcBef>
              <a:buClrTx/>
              <a:buNone/>
            </a:pPr>
            <a:r>
              <a:rPr lang="en-US" sz="2400" b="1" dirty="0">
                <a:solidFill>
                  <a:prstClr val="black"/>
                </a:solidFill>
                <a:latin typeface="Calibri"/>
              </a:rPr>
              <a:t>Note</a:t>
            </a:r>
            <a:r>
              <a:rPr lang="en-US" sz="2400" dirty="0">
                <a:solidFill>
                  <a:prstClr val="black"/>
                </a:solidFill>
                <a:latin typeface="Calibri"/>
              </a:rPr>
              <a:t>: The characters in a password field are masked (shown as asterisks or circles).</a:t>
            </a:r>
          </a:p>
          <a:p>
            <a:pPr marL="0" lvl="0" indent="0">
              <a:spcBef>
                <a:spcPct val="20000"/>
              </a:spcBef>
              <a:buClrTx/>
              <a:buNone/>
            </a:pPr>
            <a:r>
              <a:rPr lang="en-US" sz="2400" dirty="0">
                <a:solidFill>
                  <a:prstClr val="black"/>
                </a:solidFill>
                <a:latin typeface="Calibri"/>
              </a:rPr>
              <a:t> </a:t>
            </a:r>
          </a:p>
          <a:p>
            <a:pPr marL="0" lvl="0" indent="0">
              <a:spcBef>
                <a:spcPct val="20000"/>
              </a:spcBef>
              <a:buClrTx/>
              <a:buNone/>
            </a:pPr>
            <a:r>
              <a:rPr lang="en-US" sz="2400" b="1" u="sng" dirty="0">
                <a:solidFill>
                  <a:prstClr val="black"/>
                </a:solidFill>
                <a:latin typeface="Calibri"/>
              </a:rPr>
              <a:t>Radio Buttons</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&lt;input type="radio"&gt; defines a radio button. Radio buttons let a user select ONLY ONE of a limited number of choices:</a:t>
            </a:r>
          </a:p>
          <a:p>
            <a:pPr marL="0" lvl="0" indent="0">
              <a:spcBef>
                <a:spcPct val="20000"/>
              </a:spcBef>
              <a:buClrTx/>
              <a:buNone/>
            </a:pPr>
            <a:r>
              <a:rPr lang="en-US" sz="2400" i="1" dirty="0">
                <a:solidFill>
                  <a:prstClr val="black">
                    <a:lumMod val="65000"/>
                    <a:lumOff val="35000"/>
                  </a:prstClr>
                </a:solidFill>
                <a:latin typeface="Calibri"/>
              </a:rPr>
              <a:t>&lt;form&gt;</a:t>
            </a:r>
            <a:br>
              <a:rPr lang="en-US" sz="2400" i="1" dirty="0">
                <a:solidFill>
                  <a:prstClr val="black">
                    <a:lumMod val="65000"/>
                    <a:lumOff val="35000"/>
                  </a:prstClr>
                </a:solidFill>
                <a:latin typeface="Calibri"/>
              </a:rPr>
            </a:br>
            <a:r>
              <a:rPr lang="en-US" sz="2400" i="1" dirty="0">
                <a:solidFill>
                  <a:prstClr val="black">
                    <a:lumMod val="65000"/>
                    <a:lumOff val="35000"/>
                  </a:prstClr>
                </a:solidFill>
                <a:latin typeface="Calibri"/>
              </a:rPr>
              <a:t>&lt;input type="radio" name="sex" value="male"&gt;Male&lt;</a:t>
            </a:r>
            <a:r>
              <a:rPr lang="en-US" sz="2400" i="1" dirty="0" err="1">
                <a:solidFill>
                  <a:prstClr val="black">
                    <a:lumMod val="65000"/>
                    <a:lumOff val="35000"/>
                  </a:prstClr>
                </a:solidFill>
                <a:latin typeface="Calibri"/>
              </a:rPr>
              <a:t>br</a:t>
            </a:r>
            <a:r>
              <a:rPr lang="en-US" sz="2400" i="1" dirty="0">
                <a:solidFill>
                  <a:prstClr val="black">
                    <a:lumMod val="65000"/>
                    <a:lumOff val="35000"/>
                  </a:prstClr>
                </a:solidFill>
                <a:latin typeface="Calibri"/>
              </a:rPr>
              <a:t>&gt;</a:t>
            </a:r>
            <a:br>
              <a:rPr lang="en-US" sz="2400" i="1" dirty="0">
                <a:solidFill>
                  <a:prstClr val="black">
                    <a:lumMod val="65000"/>
                    <a:lumOff val="35000"/>
                  </a:prstClr>
                </a:solidFill>
                <a:latin typeface="Calibri"/>
              </a:rPr>
            </a:br>
            <a:r>
              <a:rPr lang="en-US" sz="2400" i="1" dirty="0">
                <a:solidFill>
                  <a:prstClr val="black">
                    <a:lumMod val="65000"/>
                    <a:lumOff val="35000"/>
                  </a:prstClr>
                </a:solidFill>
                <a:latin typeface="Calibri"/>
              </a:rPr>
              <a:t>&lt;input type="radio" name="sex" value="female"&gt;Female</a:t>
            </a:r>
            <a:br>
              <a:rPr lang="en-US" sz="2400" i="1" dirty="0">
                <a:solidFill>
                  <a:prstClr val="black">
                    <a:lumMod val="65000"/>
                    <a:lumOff val="35000"/>
                  </a:prstClr>
                </a:solidFill>
                <a:latin typeface="Calibri"/>
              </a:rPr>
            </a:br>
            <a:r>
              <a:rPr lang="en-US" sz="2400" i="1" dirty="0">
                <a:solidFill>
                  <a:prstClr val="black">
                    <a:lumMod val="65000"/>
                    <a:lumOff val="35000"/>
                  </a:prstClr>
                </a:solidFill>
                <a:latin typeface="Calibri"/>
              </a:rPr>
              <a:t>&lt;/form&gt;</a:t>
            </a:r>
          </a:p>
          <a:p>
            <a:pPr marL="0" lvl="0" indent="0">
              <a:spcBef>
                <a:spcPct val="20000"/>
              </a:spcBef>
              <a:buClrTx/>
              <a:buNone/>
            </a:pPr>
            <a:r>
              <a:rPr lang="en-US" dirty="0" smtClean="0">
                <a:solidFill>
                  <a:prstClr val="black"/>
                </a:solidFill>
                <a:latin typeface="Calibri"/>
              </a:rPr>
              <a:t>  </a:t>
            </a:r>
          </a:p>
          <a:p>
            <a:pPr marL="342900" lvl="0" indent="-342900">
              <a:spcBef>
                <a:spcPct val="20000"/>
              </a:spcBef>
              <a:buClrTx/>
            </a:pPr>
            <a:endParaRPr lang="en-US" i="1" dirty="0">
              <a:solidFill>
                <a:prstClr val="black">
                  <a:lumMod val="65000"/>
                  <a:lumOff val="35000"/>
                </a:prstClr>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Forms (Con)</a:t>
            </a:r>
            <a:endParaRPr lang="en-US" dirty="0">
              <a:solidFill>
                <a:srgbClr val="FF0000"/>
              </a:solidFill>
            </a:endParaRPr>
          </a:p>
        </p:txBody>
      </p:sp>
    </p:spTree>
    <p:extLst>
      <p:ext uri="{BB962C8B-B14F-4D97-AF65-F5344CB8AC3E}">
        <p14:creationId xmlns:p14="http://schemas.microsoft.com/office/powerpoint/2010/main" val="2118359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Autofit/>
          </a:bodyPr>
          <a:lstStyle/>
          <a:p>
            <a:pPr marL="0" lvl="0" indent="0">
              <a:spcBef>
                <a:spcPct val="20000"/>
              </a:spcBef>
              <a:buClrTx/>
              <a:buNone/>
            </a:pPr>
            <a:r>
              <a:rPr lang="en-US" sz="2000" b="1" u="sng" dirty="0">
                <a:solidFill>
                  <a:prstClr val="black"/>
                </a:solidFill>
                <a:latin typeface="Calibri"/>
              </a:rPr>
              <a:t>Checkboxes</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&lt;input type="checkbox"&gt; defines a checkbox. Checkboxes let a user select ZERO or MORE options of a limited number of choices.</a:t>
            </a:r>
          </a:p>
          <a:p>
            <a:pPr marL="0" lvl="0" indent="0">
              <a:spcBef>
                <a:spcPct val="20000"/>
              </a:spcBef>
              <a:buClrTx/>
              <a:buNone/>
            </a:pPr>
            <a:r>
              <a:rPr lang="en-US" sz="2000" i="1" dirty="0">
                <a:solidFill>
                  <a:prstClr val="black">
                    <a:lumMod val="65000"/>
                    <a:lumOff val="35000"/>
                  </a:prstClr>
                </a:solidFill>
                <a:latin typeface="Calibri"/>
              </a:rPr>
              <a:t>&lt;form</a:t>
            </a:r>
            <a:r>
              <a:rPr lang="en-US" sz="2000" i="1" dirty="0" smtClean="0">
                <a:solidFill>
                  <a:prstClr val="black">
                    <a:lumMod val="65000"/>
                    <a:lumOff val="35000"/>
                  </a:prstClr>
                </a:solidFill>
                <a:latin typeface="Calibri"/>
              </a:rPr>
              <a:t>&gt;    &lt;</a:t>
            </a:r>
            <a:r>
              <a:rPr lang="en-US" sz="2000" i="1" dirty="0">
                <a:solidFill>
                  <a:prstClr val="black">
                    <a:lumMod val="65000"/>
                    <a:lumOff val="35000"/>
                  </a:prstClr>
                </a:solidFill>
                <a:latin typeface="Calibri"/>
              </a:rPr>
              <a:t>input type="checkbox" name="vehicle" value="Bike"&gt;I have a bike&lt;</a:t>
            </a:r>
            <a:r>
              <a:rPr lang="en-US" sz="2000" i="1" dirty="0" err="1">
                <a:solidFill>
                  <a:prstClr val="black">
                    <a:lumMod val="65000"/>
                    <a:lumOff val="35000"/>
                  </a:prstClr>
                </a:solidFill>
                <a:latin typeface="Calibri"/>
              </a:rPr>
              <a:t>br</a:t>
            </a:r>
            <a:r>
              <a:rPr lang="en-US" sz="2000" i="1" dirty="0">
                <a:solidFill>
                  <a:prstClr val="black">
                    <a:lumMod val="65000"/>
                    <a:lumOff val="35000"/>
                  </a:prstClr>
                </a:solidFill>
                <a:latin typeface="Calibri"/>
              </a:rPr>
              <a:t>&gt;</a:t>
            </a:r>
            <a:br>
              <a:rPr lang="en-US" sz="2000" i="1" dirty="0">
                <a:solidFill>
                  <a:prstClr val="black">
                    <a:lumMod val="65000"/>
                    <a:lumOff val="35000"/>
                  </a:prstClr>
                </a:solidFill>
                <a:latin typeface="Calibri"/>
              </a:rPr>
            </a:br>
            <a:r>
              <a:rPr lang="en-US" sz="2000" i="1" dirty="0" smtClean="0">
                <a:solidFill>
                  <a:prstClr val="black">
                    <a:lumMod val="65000"/>
                    <a:lumOff val="35000"/>
                  </a:prstClr>
                </a:solidFill>
                <a:latin typeface="Calibri"/>
              </a:rPr>
              <a:t>	 &lt;</a:t>
            </a:r>
            <a:r>
              <a:rPr lang="en-US" sz="2000" i="1" dirty="0">
                <a:solidFill>
                  <a:prstClr val="black">
                    <a:lumMod val="65000"/>
                    <a:lumOff val="35000"/>
                  </a:prstClr>
                </a:solidFill>
                <a:latin typeface="Calibri"/>
              </a:rPr>
              <a:t>input type="checkbox" name="vehicle" value="Car"&gt;I have a car </a:t>
            </a:r>
            <a:r>
              <a:rPr lang="en-US" sz="2000" i="1" dirty="0" smtClean="0">
                <a:solidFill>
                  <a:prstClr val="black">
                    <a:lumMod val="65000"/>
                    <a:lumOff val="35000"/>
                  </a:prstClr>
                </a:solidFill>
                <a:latin typeface="Calibri"/>
              </a:rPr>
              <a:t>   &lt;/</a:t>
            </a:r>
            <a:r>
              <a:rPr lang="en-US" sz="2000" i="1" dirty="0">
                <a:solidFill>
                  <a:prstClr val="black">
                    <a:lumMod val="65000"/>
                    <a:lumOff val="35000"/>
                  </a:prstClr>
                </a:solidFill>
                <a:latin typeface="Calibri"/>
              </a:rPr>
              <a:t>form&gt; </a:t>
            </a:r>
            <a:endParaRPr lang="en-US" sz="2000" dirty="0">
              <a:solidFill>
                <a:prstClr val="black"/>
              </a:solidFill>
              <a:latin typeface="Calibri"/>
            </a:endParaRPr>
          </a:p>
          <a:p>
            <a:pPr marL="0" lvl="0" indent="0">
              <a:spcBef>
                <a:spcPct val="20000"/>
              </a:spcBef>
              <a:buClrTx/>
              <a:buNone/>
            </a:pPr>
            <a:r>
              <a:rPr lang="en-US" sz="2000" b="1" u="sng" dirty="0">
                <a:solidFill>
                  <a:prstClr val="black"/>
                </a:solidFill>
                <a:latin typeface="Calibri"/>
              </a:rPr>
              <a:t>Submit Button</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&lt;input type="submit"&gt; defines a submit button.</a:t>
            </a:r>
          </a:p>
          <a:p>
            <a:pPr marL="342900" lvl="0" indent="-342900">
              <a:spcBef>
                <a:spcPct val="20000"/>
              </a:spcBef>
              <a:buClrTx/>
            </a:pPr>
            <a:r>
              <a:rPr lang="en-US" sz="2000" dirty="0">
                <a:solidFill>
                  <a:prstClr val="black"/>
                </a:solidFill>
                <a:latin typeface="Calibri"/>
              </a:rPr>
              <a:t>A submit button is used to send form data to a server. The data is sent to the page specified in the form's action attribute. The file defined in the action attribute usually does something with the received input:</a:t>
            </a:r>
          </a:p>
          <a:p>
            <a:pPr marL="0" lvl="0" indent="0">
              <a:spcBef>
                <a:spcPct val="20000"/>
              </a:spcBef>
              <a:buClrTx/>
              <a:buNone/>
            </a:pPr>
            <a:r>
              <a:rPr lang="en-US" sz="2000" i="1" dirty="0" smtClean="0">
                <a:solidFill>
                  <a:prstClr val="black">
                    <a:lumMod val="65000"/>
                    <a:lumOff val="35000"/>
                  </a:prstClr>
                </a:solidFill>
                <a:latin typeface="Calibri"/>
              </a:rPr>
              <a:t>&lt;form name="input" action="html_form_action.asp" method="get"&gt;</a:t>
            </a:r>
            <a:br>
              <a:rPr lang="en-US" sz="2000" i="1" dirty="0" smtClean="0">
                <a:solidFill>
                  <a:prstClr val="black">
                    <a:lumMod val="65000"/>
                    <a:lumOff val="35000"/>
                  </a:prstClr>
                </a:solidFill>
                <a:latin typeface="Calibri"/>
              </a:rPr>
            </a:br>
            <a:r>
              <a:rPr lang="en-US" sz="2000" i="1" dirty="0" smtClean="0">
                <a:solidFill>
                  <a:prstClr val="black">
                    <a:lumMod val="65000"/>
                    <a:lumOff val="35000"/>
                  </a:prstClr>
                </a:solidFill>
                <a:latin typeface="Calibri"/>
              </a:rPr>
              <a:t>               Username: &lt;input type="text" name="user"&gt;</a:t>
            </a:r>
            <a:br>
              <a:rPr lang="en-US" sz="2000" i="1" dirty="0" smtClean="0">
                <a:solidFill>
                  <a:prstClr val="black">
                    <a:lumMod val="65000"/>
                    <a:lumOff val="35000"/>
                  </a:prstClr>
                </a:solidFill>
                <a:latin typeface="Calibri"/>
              </a:rPr>
            </a:br>
            <a:r>
              <a:rPr lang="en-US" sz="2000" i="1" dirty="0" smtClean="0">
                <a:solidFill>
                  <a:prstClr val="black">
                    <a:lumMod val="65000"/>
                    <a:lumOff val="35000"/>
                  </a:prstClr>
                </a:solidFill>
                <a:latin typeface="Calibri"/>
              </a:rPr>
              <a:t>               &lt;input type="submit" value="Submit"&gt;</a:t>
            </a:r>
            <a:br>
              <a:rPr lang="en-US" sz="2000" i="1" dirty="0" smtClean="0">
                <a:solidFill>
                  <a:prstClr val="black">
                    <a:lumMod val="65000"/>
                    <a:lumOff val="35000"/>
                  </a:prstClr>
                </a:solidFill>
                <a:latin typeface="Calibri"/>
              </a:rPr>
            </a:br>
            <a:r>
              <a:rPr lang="en-US" sz="2000" i="1" dirty="0" smtClean="0">
                <a:solidFill>
                  <a:prstClr val="black">
                    <a:lumMod val="65000"/>
                    <a:lumOff val="35000"/>
                  </a:prstClr>
                </a:solidFill>
                <a:latin typeface="Calibri"/>
              </a:rPr>
              <a:t>&lt;/form&gt;</a:t>
            </a:r>
            <a:endParaRPr lang="en-US" sz="2000" dirty="0" smtClean="0">
              <a:solidFill>
                <a:prstClr val="black"/>
              </a:solidFill>
              <a:latin typeface="Calibri"/>
            </a:endParaRPr>
          </a:p>
          <a:p>
            <a:pPr marL="342900" lvl="0" indent="-342900">
              <a:spcBef>
                <a:spcPct val="20000"/>
              </a:spcBef>
              <a:buClrTx/>
            </a:pPr>
            <a:r>
              <a:rPr lang="en-US" sz="2000" dirty="0" smtClean="0">
                <a:solidFill>
                  <a:prstClr val="black"/>
                </a:solidFill>
                <a:latin typeface="Calibri"/>
              </a:rPr>
              <a:t>If you type some characters in the text field above, and click the "Submit" button, the browser will send your input to a page called "html_form_action.asp". The page will show you the received input. </a:t>
            </a:r>
          </a:p>
          <a:p>
            <a:pPr marL="0" lvl="0" indent="0">
              <a:spcBef>
                <a:spcPct val="20000"/>
              </a:spcBef>
              <a:buClrTx/>
              <a:buNone/>
            </a:pPr>
            <a:r>
              <a:rPr lang="en-US" sz="2800" dirty="0" smtClean="0">
                <a:solidFill>
                  <a:prstClr val="black"/>
                </a:solidFill>
                <a:latin typeface="Calibri"/>
              </a:rPr>
              <a:t>  </a:t>
            </a:r>
          </a:p>
          <a:p>
            <a:pPr marL="342900" lvl="0" indent="-342900">
              <a:spcBef>
                <a:spcPct val="20000"/>
              </a:spcBef>
              <a:buClrTx/>
            </a:pPr>
            <a:endParaRPr lang="en-US" sz="2800" i="1" dirty="0">
              <a:solidFill>
                <a:prstClr val="black">
                  <a:lumMod val="65000"/>
                  <a:lumOff val="35000"/>
                </a:prstClr>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Forms (Con)</a:t>
            </a:r>
            <a:endParaRPr lang="en-US" dirty="0">
              <a:solidFill>
                <a:srgbClr val="FF0000"/>
              </a:solidFill>
            </a:endParaRPr>
          </a:p>
        </p:txBody>
      </p:sp>
    </p:spTree>
    <p:extLst>
      <p:ext uri="{BB962C8B-B14F-4D97-AF65-F5344CB8AC3E}">
        <p14:creationId xmlns:p14="http://schemas.microsoft.com/office/powerpoint/2010/main" val="3161837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lnSpcReduction="10000"/>
          </a:bodyPr>
          <a:lstStyle/>
          <a:p>
            <a:pPr marL="0" lvl="0" indent="0">
              <a:spcBef>
                <a:spcPct val="20000"/>
              </a:spcBef>
              <a:buClrTx/>
              <a:buNone/>
            </a:pPr>
            <a:r>
              <a:rPr lang="en-US" sz="1400" u="sng" dirty="0">
                <a:solidFill>
                  <a:prstClr val="black"/>
                </a:solidFill>
                <a:latin typeface="Calibri"/>
                <a:hlinkClick r:id="rId3" action="ppaction://hlinkfile"/>
              </a:rPr>
              <a:t>Simple drop-down list</a:t>
            </a:r>
            <a:r>
              <a:rPr lang="en-US" sz="1400" dirty="0">
                <a:solidFill>
                  <a:prstClr val="black"/>
                </a:solidFill>
                <a:latin typeface="Calibri"/>
              </a:rPr>
              <a:t> : How to create a simple drop-down list.</a:t>
            </a:r>
          </a:p>
          <a:p>
            <a:pPr marL="0" lvl="0" indent="0">
              <a:spcBef>
                <a:spcPct val="20000"/>
              </a:spcBef>
              <a:buClrTx/>
              <a:buNone/>
            </a:pPr>
            <a:endParaRPr lang="en-US" sz="1400" u="sng" dirty="0">
              <a:solidFill>
                <a:prstClr val="black"/>
              </a:solidFill>
              <a:latin typeface="Calibri"/>
            </a:endParaRPr>
          </a:p>
          <a:p>
            <a:pPr marL="0" lvl="0" indent="0">
              <a:spcBef>
                <a:spcPct val="20000"/>
              </a:spcBef>
              <a:buClrTx/>
              <a:buNone/>
            </a:pPr>
            <a:r>
              <a:rPr lang="en-US" sz="1400" u="sng" dirty="0">
                <a:solidFill>
                  <a:prstClr val="black"/>
                </a:solidFill>
                <a:latin typeface="Calibri"/>
                <a:hlinkClick r:id="rId4" action="ppaction://hlinkfile"/>
              </a:rPr>
              <a:t>Drop-down list with a pre-selected value</a:t>
            </a:r>
            <a:r>
              <a:rPr lang="en-US" sz="1400" dirty="0">
                <a:solidFill>
                  <a:prstClr val="black"/>
                </a:solidFill>
                <a:latin typeface="Calibri"/>
              </a:rPr>
              <a:t> : How to create a drop-down list with a pre-selected value.</a:t>
            </a:r>
          </a:p>
          <a:p>
            <a:pPr marL="0" lvl="0" indent="0">
              <a:spcBef>
                <a:spcPct val="20000"/>
              </a:spcBef>
              <a:buClrTx/>
              <a:buNone/>
            </a:pPr>
            <a:endParaRPr lang="en-US" sz="1400" u="sng" dirty="0">
              <a:solidFill>
                <a:prstClr val="black"/>
              </a:solidFill>
              <a:latin typeface="Calibri"/>
            </a:endParaRPr>
          </a:p>
          <a:p>
            <a:pPr marL="0" lvl="0" indent="0">
              <a:spcBef>
                <a:spcPct val="20000"/>
              </a:spcBef>
              <a:buClrTx/>
              <a:buNone/>
            </a:pPr>
            <a:r>
              <a:rPr lang="en-US" sz="1400" u="sng" dirty="0" err="1">
                <a:solidFill>
                  <a:prstClr val="black"/>
                </a:solidFill>
                <a:latin typeface="Calibri"/>
                <a:hlinkClick r:id="rId5" action="ppaction://hlinkfile"/>
              </a:rPr>
              <a:t>Textarea</a:t>
            </a:r>
            <a:r>
              <a:rPr lang="en-US" sz="1400" dirty="0">
                <a:solidFill>
                  <a:prstClr val="black"/>
                </a:solidFill>
                <a:latin typeface="Calibri"/>
              </a:rPr>
              <a:t> : How to create a multi-line text input control. In a text-area the user can write an unlimited number of characters.</a:t>
            </a:r>
          </a:p>
          <a:p>
            <a:pPr marL="0" lvl="0" indent="0">
              <a:spcBef>
                <a:spcPct val="20000"/>
              </a:spcBef>
              <a:buClrTx/>
              <a:buNone/>
            </a:pPr>
            <a:endParaRPr lang="en-US" sz="1400" u="sng" dirty="0">
              <a:solidFill>
                <a:prstClr val="black"/>
              </a:solidFill>
              <a:latin typeface="Calibri"/>
            </a:endParaRPr>
          </a:p>
          <a:p>
            <a:pPr marL="0" lvl="0" indent="0">
              <a:spcBef>
                <a:spcPct val="20000"/>
              </a:spcBef>
              <a:buClrTx/>
              <a:buNone/>
            </a:pPr>
            <a:r>
              <a:rPr lang="en-US" sz="1400" u="sng" dirty="0">
                <a:solidFill>
                  <a:prstClr val="black"/>
                </a:solidFill>
                <a:latin typeface="Calibri"/>
                <a:hlinkClick r:id="rId6" action="ppaction://hlinkfile"/>
              </a:rPr>
              <a:t>Create a button</a:t>
            </a:r>
            <a:r>
              <a:rPr lang="en-US" sz="1400" dirty="0">
                <a:solidFill>
                  <a:prstClr val="black"/>
                </a:solidFill>
                <a:latin typeface="Calibri"/>
              </a:rPr>
              <a:t> : How to create a button.</a:t>
            </a:r>
          </a:p>
          <a:p>
            <a:pPr marL="0" lvl="0" indent="0">
              <a:spcBef>
                <a:spcPct val="20000"/>
              </a:spcBef>
              <a:buClrTx/>
              <a:buNone/>
            </a:pPr>
            <a:endParaRPr lang="en-US" sz="1400" dirty="0">
              <a:solidFill>
                <a:prstClr val="black"/>
              </a:solidFill>
              <a:latin typeface="Calibri"/>
            </a:endParaRPr>
          </a:p>
          <a:p>
            <a:pPr marL="0" lvl="0" indent="0">
              <a:spcBef>
                <a:spcPct val="20000"/>
              </a:spcBef>
              <a:buClrTx/>
              <a:buNone/>
            </a:pPr>
            <a:r>
              <a:rPr lang="en-US" sz="1400" u="sng" dirty="0" err="1">
                <a:solidFill>
                  <a:prstClr val="black"/>
                </a:solidFill>
                <a:latin typeface="Calibri"/>
                <a:hlinkClick r:id="rId7" action="ppaction://hlinkfile"/>
              </a:rPr>
              <a:t>Fieldset</a:t>
            </a:r>
            <a:r>
              <a:rPr lang="en-US" sz="1400" u="sng" dirty="0">
                <a:solidFill>
                  <a:prstClr val="black"/>
                </a:solidFill>
                <a:latin typeface="Calibri"/>
                <a:hlinkClick r:id="rId7" action="ppaction://hlinkfile"/>
              </a:rPr>
              <a:t> around form-data</a:t>
            </a:r>
            <a:r>
              <a:rPr lang="en-US" sz="1400" dirty="0">
                <a:solidFill>
                  <a:prstClr val="black"/>
                </a:solidFill>
                <a:latin typeface="Calibri"/>
              </a:rPr>
              <a:t> : How to create a border around elements in a form.</a:t>
            </a:r>
          </a:p>
          <a:p>
            <a:pPr marL="0" lvl="0" indent="0">
              <a:spcBef>
                <a:spcPct val="20000"/>
              </a:spcBef>
              <a:buClrTx/>
              <a:buNone/>
            </a:pPr>
            <a:endParaRPr lang="en-US" sz="1400" u="sng" dirty="0">
              <a:solidFill>
                <a:prstClr val="black"/>
              </a:solidFill>
              <a:latin typeface="Calibri"/>
            </a:endParaRPr>
          </a:p>
          <a:p>
            <a:pPr marL="0" lvl="0" indent="0">
              <a:spcBef>
                <a:spcPct val="20000"/>
              </a:spcBef>
              <a:buClrTx/>
              <a:buNone/>
            </a:pPr>
            <a:r>
              <a:rPr lang="en-US" sz="1400" u="sng" dirty="0">
                <a:solidFill>
                  <a:prstClr val="black"/>
                </a:solidFill>
                <a:latin typeface="Calibri"/>
                <a:hlinkClick r:id="rId8" action="ppaction://hlinkfile"/>
              </a:rPr>
              <a:t>Form with text fields and a submit button</a:t>
            </a:r>
            <a:r>
              <a:rPr lang="en-US" sz="1400" dirty="0">
                <a:solidFill>
                  <a:prstClr val="black"/>
                </a:solidFill>
                <a:latin typeface="Calibri"/>
              </a:rPr>
              <a:t> : How to create a form with two text fields and a submit button.</a:t>
            </a:r>
          </a:p>
          <a:p>
            <a:pPr marL="0" lvl="0" indent="0">
              <a:spcBef>
                <a:spcPct val="20000"/>
              </a:spcBef>
              <a:buClrTx/>
              <a:buNone/>
            </a:pPr>
            <a:endParaRPr lang="en-US" sz="1400" u="sng" dirty="0">
              <a:solidFill>
                <a:prstClr val="black"/>
              </a:solidFill>
              <a:latin typeface="Calibri"/>
            </a:endParaRPr>
          </a:p>
          <a:p>
            <a:pPr marL="0" lvl="0" indent="0">
              <a:spcBef>
                <a:spcPct val="20000"/>
              </a:spcBef>
              <a:buClrTx/>
              <a:buNone/>
            </a:pPr>
            <a:r>
              <a:rPr lang="en-US" sz="1400" u="sng" dirty="0">
                <a:solidFill>
                  <a:prstClr val="black"/>
                </a:solidFill>
                <a:latin typeface="Calibri"/>
                <a:hlinkClick r:id="rId9" action="ppaction://hlinkfile"/>
              </a:rPr>
              <a:t>Form with checkboxes</a:t>
            </a:r>
            <a:r>
              <a:rPr lang="en-US" sz="1400" dirty="0">
                <a:solidFill>
                  <a:prstClr val="black"/>
                </a:solidFill>
                <a:latin typeface="Calibri"/>
              </a:rPr>
              <a:t> : How to create a form with two checkboxes and a submit button.</a:t>
            </a:r>
          </a:p>
          <a:p>
            <a:pPr marL="0" lvl="0" indent="0">
              <a:spcBef>
                <a:spcPct val="20000"/>
              </a:spcBef>
              <a:buClrTx/>
              <a:buNone/>
            </a:pPr>
            <a:endParaRPr lang="en-US" sz="1400" u="sng" dirty="0">
              <a:solidFill>
                <a:prstClr val="black"/>
              </a:solidFill>
              <a:latin typeface="Calibri"/>
            </a:endParaRPr>
          </a:p>
          <a:p>
            <a:pPr marL="0" lvl="0" indent="0">
              <a:spcBef>
                <a:spcPct val="20000"/>
              </a:spcBef>
              <a:buClrTx/>
              <a:buNone/>
            </a:pPr>
            <a:r>
              <a:rPr lang="en-US" sz="1400" u="sng" dirty="0">
                <a:solidFill>
                  <a:prstClr val="black"/>
                </a:solidFill>
                <a:latin typeface="Calibri"/>
                <a:hlinkClick r:id="rId10" action="ppaction://hlinkfile"/>
              </a:rPr>
              <a:t>Form with radio buttons</a:t>
            </a:r>
            <a:r>
              <a:rPr lang="en-US" sz="1400" dirty="0">
                <a:solidFill>
                  <a:prstClr val="black"/>
                </a:solidFill>
                <a:latin typeface="Calibri"/>
              </a:rPr>
              <a:t> : How to create a form with two radio buttons, and a submit button.</a:t>
            </a:r>
          </a:p>
          <a:p>
            <a:pPr marL="0" lvl="0" indent="0">
              <a:spcBef>
                <a:spcPct val="20000"/>
              </a:spcBef>
              <a:buClrTx/>
              <a:buNone/>
            </a:pPr>
            <a:endParaRPr lang="en-US" sz="1400" dirty="0">
              <a:solidFill>
                <a:prstClr val="black"/>
              </a:solidFill>
              <a:latin typeface="Calibri"/>
            </a:endParaRPr>
          </a:p>
          <a:p>
            <a:pPr marL="0" lvl="0" indent="0">
              <a:spcBef>
                <a:spcPct val="20000"/>
              </a:spcBef>
              <a:buClrTx/>
              <a:buNone/>
            </a:pPr>
            <a:r>
              <a:rPr lang="en-US" sz="1400" u="sng" dirty="0">
                <a:solidFill>
                  <a:prstClr val="black"/>
                </a:solidFill>
                <a:latin typeface="Calibri"/>
                <a:hlinkClick r:id="rId11" action="ppaction://hlinkfile"/>
              </a:rPr>
              <a:t>Send e-mail from a form</a:t>
            </a:r>
            <a:r>
              <a:rPr lang="en-US" sz="1400" dirty="0">
                <a:solidFill>
                  <a:prstClr val="black"/>
                </a:solidFill>
                <a:latin typeface="Calibri"/>
              </a:rPr>
              <a:t> : How to send e-mail from a form.</a:t>
            </a:r>
          </a:p>
          <a:p>
            <a:pPr marL="0" lvl="0" indent="0">
              <a:spcBef>
                <a:spcPct val="20000"/>
              </a:spcBef>
              <a:buClrTx/>
              <a:buNone/>
            </a:pPr>
            <a:endParaRPr lang="en-US" sz="1400" dirty="0">
              <a:solidFill>
                <a:prstClr val="black"/>
              </a:solidFill>
              <a:latin typeface="Calibri"/>
            </a:endParaRPr>
          </a:p>
          <a:p>
            <a:pPr marL="0" lvl="0" indent="0">
              <a:spcBef>
                <a:spcPct val="20000"/>
              </a:spcBef>
              <a:buClrTx/>
              <a:buNone/>
            </a:pPr>
            <a:r>
              <a:rPr lang="en-US" sz="1400" b="1" u="sng" dirty="0">
                <a:solidFill>
                  <a:prstClr val="black"/>
                </a:solidFill>
                <a:latin typeface="Calibri"/>
              </a:rPr>
              <a:t>HTML Form Tags (P. 53)</a:t>
            </a:r>
          </a:p>
          <a:p>
            <a:pPr marL="0" lvl="0" indent="0">
              <a:spcBef>
                <a:spcPct val="20000"/>
              </a:spcBef>
              <a:buClrTx/>
              <a:buNone/>
            </a:pPr>
            <a:endParaRPr lang="en-US" i="1" dirty="0">
              <a:solidFill>
                <a:prstClr val="black">
                  <a:lumMod val="65000"/>
                  <a:lumOff val="35000"/>
                </a:prstClr>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Forms (Con)</a:t>
            </a:r>
            <a:endParaRPr lang="en-US" dirty="0">
              <a:solidFill>
                <a:srgbClr val="FF0000"/>
              </a:solidFill>
            </a:endParaRPr>
          </a:p>
        </p:txBody>
      </p:sp>
    </p:spTree>
    <p:extLst>
      <p:ext uri="{BB962C8B-B14F-4D97-AF65-F5344CB8AC3E}">
        <p14:creationId xmlns:p14="http://schemas.microsoft.com/office/powerpoint/2010/main" val="185536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pPr marL="342900" lvl="0" indent="-342900">
              <a:spcBef>
                <a:spcPct val="20000"/>
              </a:spcBef>
              <a:buClrTx/>
            </a:pPr>
            <a:r>
              <a:rPr lang="en-US" dirty="0">
                <a:solidFill>
                  <a:prstClr val="black"/>
                </a:solidFill>
                <a:latin typeface="Calibri"/>
              </a:rPr>
              <a:t>An </a:t>
            </a:r>
            <a:r>
              <a:rPr lang="en-US" dirty="0" err="1">
                <a:solidFill>
                  <a:prstClr val="black"/>
                </a:solidFill>
                <a:latin typeface="Calibri"/>
              </a:rPr>
              <a:t>iframe</a:t>
            </a:r>
            <a:r>
              <a:rPr lang="en-US" dirty="0">
                <a:solidFill>
                  <a:prstClr val="black"/>
                </a:solidFill>
                <a:latin typeface="Calibri"/>
              </a:rPr>
              <a:t> is used to display a web page within a web page.</a:t>
            </a:r>
          </a:p>
          <a:p>
            <a:pPr marL="0" lvl="0" indent="0">
              <a:spcBef>
                <a:spcPct val="20000"/>
              </a:spcBef>
              <a:buClrTx/>
              <a:buNone/>
            </a:pPr>
            <a:r>
              <a:rPr lang="en-US" b="1" dirty="0">
                <a:solidFill>
                  <a:prstClr val="black"/>
                </a:solidFill>
                <a:latin typeface="Calibri"/>
              </a:rPr>
              <a:t>Syntax for adding an </a:t>
            </a:r>
            <a:r>
              <a:rPr lang="en-US" b="1" dirty="0" err="1">
                <a:solidFill>
                  <a:prstClr val="black"/>
                </a:solidFill>
                <a:latin typeface="Calibri"/>
              </a:rPr>
              <a:t>iframe</a:t>
            </a:r>
            <a:r>
              <a:rPr lang="en-US" b="1" dirty="0">
                <a:solidFill>
                  <a:prstClr val="black"/>
                </a:solidFill>
                <a:latin typeface="Calibri"/>
              </a:rPr>
              <a:t>:</a:t>
            </a:r>
            <a:endParaRPr lang="en-US" dirty="0">
              <a:solidFill>
                <a:prstClr val="black"/>
              </a:solidFill>
              <a:latin typeface="Calibri"/>
            </a:endParaRPr>
          </a:p>
          <a:p>
            <a:pPr marL="0" lvl="0" indent="0">
              <a:spcBef>
                <a:spcPct val="20000"/>
              </a:spcBef>
              <a:buClrTx/>
              <a:buNone/>
            </a:pPr>
            <a:r>
              <a:rPr lang="en-US" i="1" dirty="0">
                <a:solidFill>
                  <a:prstClr val="black">
                    <a:lumMod val="65000"/>
                    <a:lumOff val="35000"/>
                  </a:prstClr>
                </a:solidFill>
                <a:latin typeface="Calibri"/>
              </a:rPr>
              <a:t>&lt;</a:t>
            </a:r>
            <a:r>
              <a:rPr lang="en-US" i="1" dirty="0" err="1">
                <a:solidFill>
                  <a:prstClr val="black">
                    <a:lumMod val="65000"/>
                    <a:lumOff val="35000"/>
                  </a:prstClr>
                </a:solidFill>
                <a:latin typeface="Calibri"/>
              </a:rPr>
              <a:t>iframe</a:t>
            </a:r>
            <a:r>
              <a:rPr lang="en-US" i="1" dirty="0">
                <a:solidFill>
                  <a:prstClr val="black">
                    <a:lumMod val="65000"/>
                    <a:lumOff val="35000"/>
                  </a:prstClr>
                </a:solidFill>
                <a:latin typeface="Calibri"/>
              </a:rPr>
              <a:t> </a:t>
            </a:r>
            <a:r>
              <a:rPr lang="en-US" i="1" dirty="0" err="1">
                <a:solidFill>
                  <a:prstClr val="black">
                    <a:lumMod val="65000"/>
                    <a:lumOff val="35000"/>
                  </a:prstClr>
                </a:solidFill>
                <a:latin typeface="Calibri"/>
              </a:rPr>
              <a:t>src</a:t>
            </a:r>
            <a:r>
              <a:rPr lang="en-US" i="1" dirty="0">
                <a:solidFill>
                  <a:prstClr val="black">
                    <a:lumMod val="65000"/>
                    <a:lumOff val="35000"/>
                  </a:prstClr>
                </a:solidFill>
                <a:latin typeface="Calibri"/>
              </a:rPr>
              <a:t>="URL"&gt;&lt;/</a:t>
            </a:r>
            <a:r>
              <a:rPr lang="en-US" i="1" dirty="0" err="1">
                <a:solidFill>
                  <a:prstClr val="black">
                    <a:lumMod val="65000"/>
                    <a:lumOff val="35000"/>
                  </a:prstClr>
                </a:solidFill>
                <a:latin typeface="Calibri"/>
              </a:rPr>
              <a:t>iframe</a:t>
            </a:r>
            <a:r>
              <a:rPr lang="en-US" i="1" dirty="0">
                <a:solidFill>
                  <a:prstClr val="black">
                    <a:lumMod val="65000"/>
                    <a:lumOff val="35000"/>
                  </a:prstClr>
                </a:solidFill>
                <a:latin typeface="Calibri"/>
              </a:rPr>
              <a:t>&gt; </a:t>
            </a:r>
          </a:p>
          <a:p>
            <a:pPr marL="342900" lvl="0" indent="-342900">
              <a:spcBef>
                <a:spcPct val="20000"/>
              </a:spcBef>
              <a:buClrTx/>
            </a:pPr>
            <a:r>
              <a:rPr lang="en-US" dirty="0">
                <a:solidFill>
                  <a:prstClr val="black"/>
                </a:solidFill>
                <a:latin typeface="Calibri"/>
              </a:rPr>
              <a:t>The URL points to the location of the separate page.</a:t>
            </a:r>
          </a:p>
          <a:p>
            <a:pPr marL="0" lvl="0" indent="0">
              <a:spcBef>
                <a:spcPct val="20000"/>
              </a:spcBef>
              <a:buClrTx/>
              <a:buNone/>
            </a:pPr>
            <a:r>
              <a:rPr lang="en-US" dirty="0">
                <a:solidFill>
                  <a:prstClr val="black"/>
                </a:solidFill>
                <a:latin typeface="Calibri"/>
              </a:rPr>
              <a:t> </a:t>
            </a:r>
          </a:p>
          <a:p>
            <a:pPr marL="0" lvl="0" indent="0">
              <a:spcBef>
                <a:spcPct val="20000"/>
              </a:spcBef>
              <a:buClrTx/>
              <a:buNone/>
            </a:pPr>
            <a:r>
              <a:rPr lang="en-US" b="1" u="sng" dirty="0" err="1">
                <a:solidFill>
                  <a:prstClr val="black"/>
                </a:solidFill>
                <a:latin typeface="Calibri"/>
              </a:rPr>
              <a:t>Iframe</a:t>
            </a:r>
            <a:r>
              <a:rPr lang="en-US" b="1" u="sng" dirty="0">
                <a:solidFill>
                  <a:prstClr val="black"/>
                </a:solidFill>
                <a:latin typeface="Calibri"/>
              </a:rPr>
              <a:t> - Set Height and Width</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The height and width attributes are used to specify the height and width of the </a:t>
            </a:r>
            <a:r>
              <a:rPr lang="en-US" dirty="0" err="1">
                <a:solidFill>
                  <a:prstClr val="black"/>
                </a:solidFill>
                <a:latin typeface="Calibri"/>
              </a:rPr>
              <a:t>iframe</a:t>
            </a:r>
            <a:r>
              <a:rPr lang="en-US" dirty="0">
                <a:solidFill>
                  <a:prstClr val="black"/>
                </a:solidFill>
                <a:latin typeface="Calibri"/>
              </a:rPr>
              <a:t>.</a:t>
            </a:r>
          </a:p>
          <a:p>
            <a:pPr marL="342900" lvl="0" indent="-342900">
              <a:spcBef>
                <a:spcPct val="20000"/>
              </a:spcBef>
              <a:buClrTx/>
            </a:pPr>
            <a:r>
              <a:rPr lang="en-US" dirty="0">
                <a:solidFill>
                  <a:prstClr val="black"/>
                </a:solidFill>
                <a:latin typeface="Calibri"/>
              </a:rPr>
              <a:t>The attribute values are specified in pixels by default, but they can also be in percent (like "80%").</a:t>
            </a:r>
          </a:p>
          <a:p>
            <a:pPr marL="0" lvl="0" indent="0">
              <a:spcBef>
                <a:spcPct val="20000"/>
              </a:spcBef>
              <a:buClrTx/>
              <a:buNone/>
            </a:pPr>
            <a:r>
              <a:rPr lang="en-US" dirty="0">
                <a:solidFill>
                  <a:prstClr val="black"/>
                </a:solidFill>
                <a:latin typeface="Calibri"/>
                <a:hlinkClick r:id="rId3" action="ppaction://hlinkfile"/>
              </a:rPr>
              <a:t>Example</a:t>
            </a:r>
            <a:endParaRPr lang="en-US" dirty="0">
              <a:solidFill>
                <a:prstClr val="black"/>
              </a:solidFill>
              <a:latin typeface="Calibri"/>
            </a:endParaRPr>
          </a:p>
          <a:p>
            <a:pPr marL="0" lvl="0" indent="0">
              <a:spcBef>
                <a:spcPct val="20000"/>
              </a:spcBef>
              <a:buClrTx/>
              <a:buNone/>
            </a:pPr>
            <a:r>
              <a:rPr lang="en-US" i="1" dirty="0">
                <a:solidFill>
                  <a:prstClr val="black">
                    <a:lumMod val="65000"/>
                    <a:lumOff val="35000"/>
                  </a:prstClr>
                </a:solidFill>
                <a:latin typeface="Calibri"/>
              </a:rPr>
              <a:t>&lt;</a:t>
            </a:r>
            <a:r>
              <a:rPr lang="en-US" i="1" dirty="0" err="1">
                <a:solidFill>
                  <a:prstClr val="black">
                    <a:lumMod val="65000"/>
                    <a:lumOff val="35000"/>
                  </a:prstClr>
                </a:solidFill>
                <a:latin typeface="Calibri"/>
              </a:rPr>
              <a:t>iframe</a:t>
            </a:r>
            <a:r>
              <a:rPr lang="en-US" i="1" dirty="0">
                <a:solidFill>
                  <a:prstClr val="black">
                    <a:lumMod val="65000"/>
                    <a:lumOff val="35000"/>
                  </a:prstClr>
                </a:solidFill>
                <a:latin typeface="Calibri"/>
              </a:rPr>
              <a:t> </a:t>
            </a:r>
            <a:r>
              <a:rPr lang="en-US" i="1" dirty="0" err="1">
                <a:solidFill>
                  <a:prstClr val="black">
                    <a:lumMod val="65000"/>
                    <a:lumOff val="35000"/>
                  </a:prstClr>
                </a:solidFill>
                <a:latin typeface="Calibri"/>
              </a:rPr>
              <a:t>src</a:t>
            </a:r>
            <a:r>
              <a:rPr lang="en-US" i="1" dirty="0">
                <a:solidFill>
                  <a:prstClr val="black">
                    <a:lumMod val="65000"/>
                    <a:lumOff val="35000"/>
                  </a:prstClr>
                </a:solidFill>
                <a:latin typeface="Calibri"/>
              </a:rPr>
              <a:t>="demo_iframe.htm" width="200" height="200"&gt;&lt;/</a:t>
            </a:r>
            <a:r>
              <a:rPr lang="en-US" i="1" dirty="0" err="1">
                <a:solidFill>
                  <a:prstClr val="black">
                    <a:lumMod val="65000"/>
                    <a:lumOff val="35000"/>
                  </a:prstClr>
                </a:solidFill>
                <a:latin typeface="Calibri"/>
              </a:rPr>
              <a:t>iframe</a:t>
            </a:r>
            <a:r>
              <a:rPr lang="en-US" i="1" dirty="0">
                <a:solidFill>
                  <a:prstClr val="black">
                    <a:lumMod val="65000"/>
                    <a:lumOff val="35000"/>
                  </a:prstClr>
                </a:solidFill>
                <a:latin typeface="Calibri"/>
              </a:rPr>
              <a:t>&gt;</a:t>
            </a:r>
          </a:p>
          <a:p>
            <a:pPr marL="0" lvl="0" indent="0">
              <a:spcBef>
                <a:spcPct val="20000"/>
              </a:spcBef>
              <a:buClrTx/>
              <a:buNone/>
            </a:pPr>
            <a:endParaRPr lang="en-US" i="1" dirty="0">
              <a:solidFill>
                <a:prstClr val="black">
                  <a:lumMod val="65000"/>
                  <a:lumOff val="35000"/>
                </a:prstClr>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err="1" smtClean="0">
                <a:solidFill>
                  <a:srgbClr val="FF0000"/>
                </a:solidFill>
              </a:rPr>
              <a:t>Iframe</a:t>
            </a:r>
            <a:r>
              <a:rPr lang="en-US" dirty="0" smtClean="0">
                <a:solidFill>
                  <a:srgbClr val="FF0000"/>
                </a:solidFill>
              </a:rPr>
              <a:t> (Con)</a:t>
            </a:r>
            <a:endParaRPr lang="en-US" dirty="0">
              <a:solidFill>
                <a:srgbClr val="FF0000"/>
              </a:solidFill>
            </a:endParaRPr>
          </a:p>
        </p:txBody>
      </p:sp>
    </p:spTree>
    <p:extLst>
      <p:ext uri="{BB962C8B-B14F-4D97-AF65-F5344CB8AC3E}">
        <p14:creationId xmlns:p14="http://schemas.microsoft.com/office/powerpoint/2010/main" val="3613421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lnSpcReduction="10000"/>
          </a:bodyPr>
          <a:lstStyle/>
          <a:p>
            <a:pPr marL="0" lvl="0" indent="0">
              <a:spcBef>
                <a:spcPct val="20000"/>
              </a:spcBef>
              <a:buClrTx/>
              <a:buNone/>
            </a:pPr>
            <a:r>
              <a:rPr lang="en-US" sz="2000" b="1" u="sng" dirty="0" err="1">
                <a:solidFill>
                  <a:prstClr val="black"/>
                </a:solidFill>
                <a:latin typeface="Calibri"/>
              </a:rPr>
              <a:t>Iframe</a:t>
            </a:r>
            <a:r>
              <a:rPr lang="en-US" sz="2000" b="1" u="sng" dirty="0">
                <a:solidFill>
                  <a:prstClr val="black"/>
                </a:solidFill>
                <a:latin typeface="Calibri"/>
              </a:rPr>
              <a:t> - Remove the Border</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The </a:t>
            </a:r>
            <a:r>
              <a:rPr lang="en-US" sz="2000" dirty="0" err="1">
                <a:solidFill>
                  <a:prstClr val="black"/>
                </a:solidFill>
                <a:latin typeface="Calibri"/>
              </a:rPr>
              <a:t>frameborder</a:t>
            </a:r>
            <a:r>
              <a:rPr lang="en-US" sz="2000" dirty="0">
                <a:solidFill>
                  <a:prstClr val="black"/>
                </a:solidFill>
                <a:latin typeface="Calibri"/>
              </a:rPr>
              <a:t> attribute specifies whether or not to display a border around the </a:t>
            </a:r>
            <a:r>
              <a:rPr lang="en-US" sz="2000" dirty="0" err="1">
                <a:solidFill>
                  <a:prstClr val="black"/>
                </a:solidFill>
                <a:latin typeface="Calibri"/>
              </a:rPr>
              <a:t>iframe</a:t>
            </a:r>
            <a:r>
              <a:rPr lang="en-US" sz="2000" dirty="0">
                <a:solidFill>
                  <a:prstClr val="black"/>
                </a:solidFill>
                <a:latin typeface="Calibri"/>
              </a:rPr>
              <a:t>.</a:t>
            </a:r>
          </a:p>
          <a:p>
            <a:pPr marL="342900" lvl="0" indent="-342900">
              <a:spcBef>
                <a:spcPct val="20000"/>
              </a:spcBef>
              <a:buClrTx/>
            </a:pPr>
            <a:r>
              <a:rPr lang="en-US" sz="2000" dirty="0">
                <a:solidFill>
                  <a:prstClr val="black"/>
                </a:solidFill>
                <a:latin typeface="Calibri"/>
              </a:rPr>
              <a:t>Set the attribute value to "0" to remove the border:</a:t>
            </a:r>
          </a:p>
          <a:p>
            <a:pPr marL="0" lvl="0" indent="0">
              <a:spcBef>
                <a:spcPct val="20000"/>
              </a:spcBef>
              <a:buClrTx/>
              <a:buNone/>
            </a:pPr>
            <a:r>
              <a:rPr lang="en-US" sz="2000" dirty="0">
                <a:solidFill>
                  <a:prstClr val="black"/>
                </a:solidFill>
                <a:latin typeface="Calibri"/>
                <a:hlinkClick r:id="rId3" action="ppaction://hlinkfile"/>
              </a:rPr>
              <a:t>Example</a:t>
            </a:r>
            <a:endParaRPr lang="en-US" sz="2000" dirty="0">
              <a:solidFill>
                <a:prstClr val="black"/>
              </a:solidFill>
              <a:latin typeface="Calibri"/>
            </a:endParaRPr>
          </a:p>
          <a:p>
            <a:pPr marL="0" lvl="0" indent="0">
              <a:spcBef>
                <a:spcPct val="20000"/>
              </a:spcBef>
              <a:buClrTx/>
              <a:buNone/>
            </a:pPr>
            <a:r>
              <a:rPr lang="en-US" sz="2000" i="1" dirty="0">
                <a:solidFill>
                  <a:prstClr val="black">
                    <a:lumMod val="65000"/>
                    <a:lumOff val="35000"/>
                  </a:prstClr>
                </a:solidFill>
                <a:latin typeface="Calibri"/>
              </a:rPr>
              <a:t>&lt;</a:t>
            </a:r>
            <a:r>
              <a:rPr lang="en-US" sz="2000" i="1" dirty="0" err="1">
                <a:solidFill>
                  <a:prstClr val="black">
                    <a:lumMod val="65000"/>
                    <a:lumOff val="35000"/>
                  </a:prstClr>
                </a:solidFill>
                <a:latin typeface="Calibri"/>
              </a:rPr>
              <a:t>iframe</a:t>
            </a:r>
            <a:r>
              <a:rPr lang="en-US" sz="2000" i="1" dirty="0">
                <a:solidFill>
                  <a:prstClr val="black">
                    <a:lumMod val="65000"/>
                    <a:lumOff val="35000"/>
                  </a:prstClr>
                </a:solidFill>
                <a:latin typeface="Calibri"/>
              </a:rPr>
              <a:t> </a:t>
            </a:r>
            <a:r>
              <a:rPr lang="en-US" sz="2000" i="1" dirty="0" err="1">
                <a:solidFill>
                  <a:prstClr val="black">
                    <a:lumMod val="65000"/>
                    <a:lumOff val="35000"/>
                  </a:prstClr>
                </a:solidFill>
                <a:latin typeface="Calibri"/>
              </a:rPr>
              <a:t>src</a:t>
            </a:r>
            <a:r>
              <a:rPr lang="en-US" sz="2000" i="1" dirty="0">
                <a:solidFill>
                  <a:prstClr val="black">
                    <a:lumMod val="65000"/>
                    <a:lumOff val="35000"/>
                  </a:prstClr>
                </a:solidFill>
                <a:latin typeface="Calibri"/>
              </a:rPr>
              <a:t>="demo_iframe.htm" </a:t>
            </a:r>
            <a:r>
              <a:rPr lang="en-US" sz="2000" i="1" dirty="0" err="1">
                <a:solidFill>
                  <a:prstClr val="black">
                    <a:lumMod val="65000"/>
                    <a:lumOff val="35000"/>
                  </a:prstClr>
                </a:solidFill>
                <a:latin typeface="Calibri"/>
              </a:rPr>
              <a:t>frameborder</a:t>
            </a:r>
            <a:r>
              <a:rPr lang="en-US" sz="2000" i="1" dirty="0">
                <a:solidFill>
                  <a:prstClr val="black">
                    <a:lumMod val="65000"/>
                    <a:lumOff val="35000"/>
                  </a:prstClr>
                </a:solidFill>
                <a:latin typeface="Calibri"/>
              </a:rPr>
              <a:t>="0"&gt;&lt;/</a:t>
            </a:r>
            <a:r>
              <a:rPr lang="en-US" sz="2000" i="1" dirty="0" err="1">
                <a:solidFill>
                  <a:prstClr val="black">
                    <a:lumMod val="65000"/>
                    <a:lumOff val="35000"/>
                  </a:prstClr>
                </a:solidFill>
                <a:latin typeface="Calibri"/>
              </a:rPr>
              <a:t>iframe</a:t>
            </a:r>
            <a:r>
              <a:rPr lang="en-US" sz="2000" i="1" dirty="0">
                <a:solidFill>
                  <a:prstClr val="black">
                    <a:lumMod val="65000"/>
                    <a:lumOff val="35000"/>
                  </a:prstClr>
                </a:solidFill>
                <a:latin typeface="Calibri"/>
              </a:rPr>
              <a:t>&gt;</a:t>
            </a:r>
          </a:p>
          <a:p>
            <a:pPr marL="0" lvl="0" indent="0">
              <a:spcBef>
                <a:spcPct val="20000"/>
              </a:spcBef>
              <a:buClrTx/>
              <a:buNone/>
            </a:pPr>
            <a:endParaRPr lang="en-US" sz="2000" dirty="0">
              <a:solidFill>
                <a:prstClr val="black"/>
              </a:solidFill>
              <a:latin typeface="Calibri"/>
            </a:endParaRPr>
          </a:p>
          <a:p>
            <a:pPr marL="0" lvl="0" indent="0">
              <a:spcBef>
                <a:spcPct val="20000"/>
              </a:spcBef>
              <a:buClrTx/>
              <a:buNone/>
            </a:pPr>
            <a:r>
              <a:rPr lang="en-US" sz="2000" b="1" u="sng" dirty="0">
                <a:solidFill>
                  <a:prstClr val="black"/>
                </a:solidFill>
                <a:latin typeface="Calibri"/>
              </a:rPr>
              <a:t>Use </a:t>
            </a:r>
            <a:r>
              <a:rPr lang="en-US" sz="2000" b="1" u="sng" dirty="0" err="1">
                <a:solidFill>
                  <a:prstClr val="black"/>
                </a:solidFill>
                <a:latin typeface="Calibri"/>
              </a:rPr>
              <a:t>iframe</a:t>
            </a:r>
            <a:r>
              <a:rPr lang="en-US" sz="2000" b="1" u="sng" dirty="0">
                <a:solidFill>
                  <a:prstClr val="black"/>
                </a:solidFill>
                <a:latin typeface="Calibri"/>
              </a:rPr>
              <a:t> as a Target for a Link</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An </a:t>
            </a:r>
            <a:r>
              <a:rPr lang="en-US" sz="2000" dirty="0" err="1">
                <a:solidFill>
                  <a:prstClr val="black"/>
                </a:solidFill>
                <a:latin typeface="Calibri"/>
              </a:rPr>
              <a:t>iframe</a:t>
            </a:r>
            <a:r>
              <a:rPr lang="en-US" sz="2000" dirty="0">
                <a:solidFill>
                  <a:prstClr val="black"/>
                </a:solidFill>
                <a:latin typeface="Calibri"/>
              </a:rPr>
              <a:t> can be used as the target frame for a link.</a:t>
            </a:r>
          </a:p>
          <a:p>
            <a:pPr marL="342900" lvl="0" indent="-342900">
              <a:spcBef>
                <a:spcPct val="20000"/>
              </a:spcBef>
              <a:buClrTx/>
            </a:pPr>
            <a:r>
              <a:rPr lang="en-US" sz="2000" dirty="0">
                <a:solidFill>
                  <a:prstClr val="black"/>
                </a:solidFill>
                <a:latin typeface="Calibri"/>
              </a:rPr>
              <a:t>The target attribute of a link must refer to the name attribute of the </a:t>
            </a:r>
            <a:r>
              <a:rPr lang="en-US" sz="2000" dirty="0" err="1">
                <a:solidFill>
                  <a:prstClr val="black"/>
                </a:solidFill>
                <a:latin typeface="Calibri"/>
              </a:rPr>
              <a:t>iframe</a:t>
            </a:r>
            <a:r>
              <a:rPr lang="en-US" sz="2000" dirty="0">
                <a:solidFill>
                  <a:prstClr val="black"/>
                </a:solidFill>
                <a:latin typeface="Calibri"/>
              </a:rPr>
              <a:t>:</a:t>
            </a:r>
          </a:p>
          <a:p>
            <a:pPr marL="0" lvl="0" indent="0">
              <a:spcBef>
                <a:spcPct val="20000"/>
              </a:spcBef>
              <a:buClrTx/>
              <a:buNone/>
            </a:pPr>
            <a:r>
              <a:rPr lang="en-US" sz="2000" dirty="0">
                <a:solidFill>
                  <a:prstClr val="black"/>
                </a:solidFill>
                <a:latin typeface="Calibri"/>
                <a:hlinkClick r:id="rId4" action="ppaction://hlinkfile"/>
              </a:rPr>
              <a:t>Example</a:t>
            </a:r>
            <a:endParaRPr lang="en-US" sz="2000" dirty="0">
              <a:solidFill>
                <a:prstClr val="black"/>
              </a:solidFill>
              <a:latin typeface="Calibri"/>
            </a:endParaRPr>
          </a:p>
          <a:p>
            <a:pPr marL="0" lvl="0" indent="0">
              <a:spcBef>
                <a:spcPct val="20000"/>
              </a:spcBef>
              <a:buClrTx/>
              <a:buNone/>
            </a:pPr>
            <a:r>
              <a:rPr lang="en-US" sz="2000" i="1" dirty="0">
                <a:solidFill>
                  <a:prstClr val="black">
                    <a:lumMod val="65000"/>
                    <a:lumOff val="35000"/>
                  </a:prstClr>
                </a:solidFill>
                <a:latin typeface="Calibri"/>
              </a:rPr>
              <a:t>&lt;</a:t>
            </a:r>
            <a:r>
              <a:rPr lang="en-US" sz="2000" i="1" dirty="0" err="1">
                <a:solidFill>
                  <a:prstClr val="black">
                    <a:lumMod val="65000"/>
                    <a:lumOff val="35000"/>
                  </a:prstClr>
                </a:solidFill>
                <a:latin typeface="Calibri"/>
              </a:rPr>
              <a:t>iframe</a:t>
            </a:r>
            <a:r>
              <a:rPr lang="en-US" sz="2000" i="1" dirty="0">
                <a:solidFill>
                  <a:prstClr val="black">
                    <a:lumMod val="65000"/>
                    <a:lumOff val="35000"/>
                  </a:prstClr>
                </a:solidFill>
                <a:latin typeface="Calibri"/>
              </a:rPr>
              <a:t> </a:t>
            </a:r>
            <a:r>
              <a:rPr lang="en-US" sz="2000" i="1" dirty="0" err="1">
                <a:solidFill>
                  <a:prstClr val="black">
                    <a:lumMod val="65000"/>
                    <a:lumOff val="35000"/>
                  </a:prstClr>
                </a:solidFill>
                <a:latin typeface="Calibri"/>
              </a:rPr>
              <a:t>src</a:t>
            </a:r>
            <a:r>
              <a:rPr lang="en-US" sz="2000" i="1" dirty="0">
                <a:solidFill>
                  <a:prstClr val="black">
                    <a:lumMod val="65000"/>
                    <a:lumOff val="35000"/>
                  </a:prstClr>
                </a:solidFill>
                <a:latin typeface="Calibri"/>
              </a:rPr>
              <a:t>="demo_iframe.htm" name="</a:t>
            </a:r>
            <a:r>
              <a:rPr lang="en-US" sz="2000" i="1" dirty="0" err="1">
                <a:solidFill>
                  <a:prstClr val="black">
                    <a:lumMod val="65000"/>
                    <a:lumOff val="35000"/>
                  </a:prstClr>
                </a:solidFill>
                <a:latin typeface="Calibri"/>
              </a:rPr>
              <a:t>iframe_a</a:t>
            </a:r>
            <a:r>
              <a:rPr lang="en-US" sz="2000" i="1" dirty="0">
                <a:solidFill>
                  <a:prstClr val="black">
                    <a:lumMod val="65000"/>
                    <a:lumOff val="35000"/>
                  </a:prstClr>
                </a:solidFill>
                <a:latin typeface="Calibri"/>
              </a:rPr>
              <a:t>"&gt;&lt;/</a:t>
            </a:r>
            <a:r>
              <a:rPr lang="en-US" sz="2000" i="1" dirty="0" err="1">
                <a:solidFill>
                  <a:prstClr val="black">
                    <a:lumMod val="65000"/>
                    <a:lumOff val="35000"/>
                  </a:prstClr>
                </a:solidFill>
                <a:latin typeface="Calibri"/>
              </a:rPr>
              <a:t>iframe</a:t>
            </a:r>
            <a:r>
              <a:rPr lang="en-US" sz="2000" i="1" dirty="0">
                <a:solidFill>
                  <a:prstClr val="black">
                    <a:lumMod val="65000"/>
                    <a:lumOff val="35000"/>
                  </a:prstClr>
                </a:solidFill>
                <a:latin typeface="Calibri"/>
              </a:rPr>
              <a:t>&gt;</a:t>
            </a:r>
            <a:br>
              <a:rPr lang="en-US" sz="2000" i="1" dirty="0">
                <a:solidFill>
                  <a:prstClr val="black">
                    <a:lumMod val="65000"/>
                    <a:lumOff val="35000"/>
                  </a:prstClr>
                </a:solidFill>
                <a:latin typeface="Calibri"/>
              </a:rPr>
            </a:br>
            <a:r>
              <a:rPr lang="en-US" sz="2000" i="1" dirty="0">
                <a:solidFill>
                  <a:prstClr val="black">
                    <a:lumMod val="65000"/>
                    <a:lumOff val="35000"/>
                  </a:prstClr>
                </a:solidFill>
                <a:latin typeface="Calibri"/>
              </a:rPr>
              <a:t>&lt;p&gt;&lt;a </a:t>
            </a:r>
            <a:r>
              <a:rPr lang="en-US" sz="2000" i="1" dirty="0" err="1">
                <a:solidFill>
                  <a:prstClr val="black">
                    <a:lumMod val="65000"/>
                    <a:lumOff val="35000"/>
                  </a:prstClr>
                </a:solidFill>
                <a:latin typeface="Calibri"/>
              </a:rPr>
              <a:t>href</a:t>
            </a:r>
            <a:r>
              <a:rPr lang="en-US" sz="2000" i="1" dirty="0">
                <a:solidFill>
                  <a:prstClr val="black">
                    <a:lumMod val="65000"/>
                    <a:lumOff val="35000"/>
                  </a:prstClr>
                </a:solidFill>
                <a:latin typeface="Calibri"/>
              </a:rPr>
              <a:t>="http://www.w3schools.com" target="</a:t>
            </a:r>
            <a:r>
              <a:rPr lang="en-US" sz="2000" i="1" dirty="0" err="1">
                <a:solidFill>
                  <a:prstClr val="black">
                    <a:lumMod val="65000"/>
                    <a:lumOff val="35000"/>
                  </a:prstClr>
                </a:solidFill>
                <a:latin typeface="Calibri"/>
              </a:rPr>
              <a:t>iframe_a</a:t>
            </a:r>
            <a:r>
              <a:rPr lang="en-US" sz="2000" i="1" dirty="0">
                <a:solidFill>
                  <a:prstClr val="black">
                    <a:lumMod val="65000"/>
                    <a:lumOff val="35000"/>
                  </a:prstClr>
                </a:solidFill>
                <a:latin typeface="Calibri"/>
              </a:rPr>
              <a:t>"&gt;W3Schools.com&lt;/a&gt;&lt;/p&gt; </a:t>
            </a:r>
          </a:p>
          <a:p>
            <a:pPr marL="0" lvl="0" indent="0">
              <a:spcBef>
                <a:spcPct val="20000"/>
              </a:spcBef>
              <a:buClrTx/>
              <a:buNone/>
            </a:pPr>
            <a:endParaRPr lang="en-US" sz="2000" i="1" dirty="0">
              <a:solidFill>
                <a:prstClr val="black">
                  <a:lumMod val="65000"/>
                  <a:lumOff val="35000"/>
                </a:prstClr>
              </a:solidFill>
              <a:latin typeface="Calibri"/>
            </a:endParaRPr>
          </a:p>
          <a:p>
            <a:pPr marL="0" lvl="0" indent="0">
              <a:spcBef>
                <a:spcPct val="20000"/>
              </a:spcBef>
              <a:buClrTx/>
              <a:buNone/>
            </a:pPr>
            <a:r>
              <a:rPr lang="en-US" sz="2000" b="1" u="sng" dirty="0">
                <a:solidFill>
                  <a:prstClr val="black"/>
                </a:solidFill>
                <a:latin typeface="Calibri"/>
              </a:rPr>
              <a:t>HTML </a:t>
            </a:r>
            <a:r>
              <a:rPr lang="en-US" sz="2000" b="1" u="sng" dirty="0" err="1">
                <a:solidFill>
                  <a:prstClr val="black"/>
                </a:solidFill>
                <a:latin typeface="Calibri"/>
              </a:rPr>
              <a:t>iframe</a:t>
            </a:r>
            <a:r>
              <a:rPr lang="en-US" sz="2000" b="1" u="sng" dirty="0">
                <a:solidFill>
                  <a:prstClr val="black"/>
                </a:solidFill>
                <a:latin typeface="Calibri"/>
              </a:rPr>
              <a:t> Tag (P. 54)</a:t>
            </a:r>
            <a:endParaRPr lang="en-US" sz="2000" dirty="0">
              <a:solidFill>
                <a:prstClr val="black"/>
              </a:solidFill>
              <a:latin typeface="Calibri"/>
            </a:endParaRPr>
          </a:p>
          <a:p>
            <a:pPr marL="0" lvl="0" indent="0">
              <a:spcBef>
                <a:spcPct val="20000"/>
              </a:spcBef>
              <a:buClrTx/>
              <a:buNone/>
            </a:pPr>
            <a:endParaRPr lang="en-US" i="1" dirty="0">
              <a:solidFill>
                <a:prstClr val="black">
                  <a:lumMod val="65000"/>
                  <a:lumOff val="35000"/>
                </a:prstClr>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err="1" smtClean="0">
                <a:solidFill>
                  <a:srgbClr val="FF0000"/>
                </a:solidFill>
              </a:rPr>
              <a:t>Iframe</a:t>
            </a:r>
            <a:r>
              <a:rPr lang="en-US" dirty="0" smtClean="0">
                <a:solidFill>
                  <a:srgbClr val="FF0000"/>
                </a:solidFill>
              </a:rPr>
              <a:t> (Con)</a:t>
            </a:r>
            <a:endParaRPr lang="en-US" dirty="0">
              <a:solidFill>
                <a:srgbClr val="FF0000"/>
              </a:solidFill>
            </a:endParaRPr>
          </a:p>
        </p:txBody>
      </p:sp>
    </p:spTree>
    <p:extLst>
      <p:ext uri="{BB962C8B-B14F-4D97-AF65-F5344CB8AC3E}">
        <p14:creationId xmlns:p14="http://schemas.microsoft.com/office/powerpoint/2010/main" val="1593947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lnSpcReduction="10000"/>
          </a:bodyPr>
          <a:lstStyle/>
          <a:p>
            <a:pPr marL="342900" lvl="0" indent="-342900">
              <a:spcBef>
                <a:spcPct val="20000"/>
              </a:spcBef>
              <a:buClrTx/>
            </a:pPr>
            <a:r>
              <a:rPr lang="en-US" sz="1900" dirty="0">
                <a:solidFill>
                  <a:prstClr val="black"/>
                </a:solidFill>
                <a:latin typeface="Calibri"/>
              </a:rPr>
              <a:t>Colors are displayed combining RED, GREEN, and BLUE light. </a:t>
            </a:r>
          </a:p>
          <a:p>
            <a:pPr marL="0" lvl="0" indent="0">
              <a:spcBef>
                <a:spcPct val="20000"/>
              </a:spcBef>
              <a:buClrTx/>
              <a:buNone/>
            </a:pPr>
            <a:r>
              <a:rPr lang="en-US" sz="1900" b="1" u="sng" dirty="0">
                <a:solidFill>
                  <a:prstClr val="black"/>
                </a:solidFill>
                <a:latin typeface="Calibri"/>
              </a:rPr>
              <a:t>Color Values</a:t>
            </a:r>
            <a:endParaRPr lang="en-US" sz="1900" dirty="0">
              <a:solidFill>
                <a:prstClr val="black"/>
              </a:solidFill>
              <a:latin typeface="Calibri"/>
            </a:endParaRPr>
          </a:p>
          <a:p>
            <a:pPr marL="342900" lvl="0" indent="-342900">
              <a:spcBef>
                <a:spcPct val="20000"/>
              </a:spcBef>
              <a:buClrTx/>
            </a:pPr>
            <a:r>
              <a:rPr lang="en-US" sz="1900" dirty="0">
                <a:solidFill>
                  <a:prstClr val="black"/>
                </a:solidFill>
                <a:latin typeface="Calibri"/>
              </a:rPr>
              <a:t>CSS colors are defined using a hexadecimal (hex) notation for the combination of Red, Green, and Blue color values (RGB). The lowest value that can be given to one of the light sources is 0 (hex 00). The highest value is 255 (hex FF).</a:t>
            </a:r>
          </a:p>
          <a:p>
            <a:pPr marL="342900" lvl="0" indent="-342900">
              <a:spcBef>
                <a:spcPct val="20000"/>
              </a:spcBef>
              <a:buClrTx/>
            </a:pPr>
            <a:r>
              <a:rPr lang="en-US" sz="1900" dirty="0">
                <a:solidFill>
                  <a:prstClr val="black"/>
                </a:solidFill>
                <a:latin typeface="Calibri"/>
              </a:rPr>
              <a:t>Hex values are written as 3 double digit numbers, starting with a # sign.</a:t>
            </a:r>
          </a:p>
          <a:p>
            <a:pPr marL="342900" lvl="0" indent="-342900">
              <a:spcBef>
                <a:spcPct val="20000"/>
              </a:spcBef>
              <a:buClrTx/>
            </a:pPr>
            <a:endParaRPr lang="en-US" sz="1900" dirty="0">
              <a:solidFill>
                <a:prstClr val="black"/>
              </a:solidFill>
              <a:latin typeface="Calibri"/>
            </a:endParaRPr>
          </a:p>
          <a:p>
            <a:pPr marL="0" lvl="0" indent="0">
              <a:spcBef>
                <a:spcPct val="20000"/>
              </a:spcBef>
              <a:buClrTx/>
              <a:buNone/>
            </a:pPr>
            <a:r>
              <a:rPr lang="en-US" sz="1900" b="1" u="sng" dirty="0">
                <a:solidFill>
                  <a:prstClr val="black"/>
                </a:solidFill>
                <a:latin typeface="Calibri"/>
              </a:rPr>
              <a:t>16 Million Different Colors</a:t>
            </a:r>
            <a:endParaRPr lang="en-US" sz="1900" dirty="0">
              <a:solidFill>
                <a:prstClr val="black"/>
              </a:solidFill>
              <a:latin typeface="Calibri"/>
            </a:endParaRPr>
          </a:p>
          <a:p>
            <a:pPr marL="342900" lvl="0" indent="-342900">
              <a:spcBef>
                <a:spcPct val="20000"/>
              </a:spcBef>
              <a:buClrTx/>
            </a:pPr>
            <a:r>
              <a:rPr lang="en-US" sz="1900" dirty="0">
                <a:solidFill>
                  <a:prstClr val="black"/>
                </a:solidFill>
                <a:latin typeface="Calibri"/>
              </a:rPr>
              <a:t>The combination of Red, Green and Blue values from 0 to 255 gives a total of more than 16 million different colors to play with (256 x 256 x 256).</a:t>
            </a:r>
          </a:p>
          <a:p>
            <a:pPr marL="342900" lvl="0" indent="-342900">
              <a:spcBef>
                <a:spcPct val="20000"/>
              </a:spcBef>
              <a:buClrTx/>
            </a:pPr>
            <a:r>
              <a:rPr lang="en-US" sz="1900" dirty="0">
                <a:solidFill>
                  <a:prstClr val="black"/>
                </a:solidFill>
                <a:latin typeface="Calibri"/>
              </a:rPr>
              <a:t>Most modern monitors are capable of displaying at least 16384 different colors.</a:t>
            </a:r>
          </a:p>
          <a:p>
            <a:pPr marL="342900" lvl="0" indent="-342900">
              <a:spcBef>
                <a:spcPct val="20000"/>
              </a:spcBef>
              <a:buClrTx/>
            </a:pPr>
            <a:r>
              <a:rPr lang="en-US" sz="1900" dirty="0">
                <a:solidFill>
                  <a:prstClr val="black"/>
                </a:solidFill>
                <a:latin typeface="Calibri"/>
              </a:rPr>
              <a:t>If you look at the color table below, you will see the result of varying the red light from 0 to 255, while keeping the green and blue light at zero.</a:t>
            </a:r>
          </a:p>
          <a:p>
            <a:pPr marL="0" lvl="0" indent="0">
              <a:spcBef>
                <a:spcPct val="20000"/>
              </a:spcBef>
              <a:buClrTx/>
              <a:buNone/>
            </a:pPr>
            <a:endParaRPr lang="en-US" sz="1900" dirty="0">
              <a:solidFill>
                <a:prstClr val="black"/>
              </a:solidFill>
              <a:latin typeface="Calibri"/>
            </a:endParaRPr>
          </a:p>
          <a:p>
            <a:pPr marL="0" lvl="0" indent="0">
              <a:spcBef>
                <a:spcPct val="20000"/>
              </a:spcBef>
              <a:buClrTx/>
              <a:buNone/>
            </a:pPr>
            <a:r>
              <a:rPr lang="en-US" sz="1900" b="1" dirty="0">
                <a:solidFill>
                  <a:prstClr val="black"/>
                </a:solidFill>
                <a:latin typeface="Calibri"/>
              </a:rPr>
              <a:t>More: </a:t>
            </a:r>
            <a:r>
              <a:rPr lang="en-US" sz="1900" u="sng" dirty="0">
                <a:solidFill>
                  <a:prstClr val="black"/>
                </a:solidFill>
                <a:latin typeface="Calibri"/>
                <a:hlinkClick r:id="rId3"/>
              </a:rPr>
              <a:t>http://www.w3schools.com/html/html_colornames.asp</a:t>
            </a:r>
            <a:endParaRPr lang="en-US" sz="1900" b="1" dirty="0">
              <a:solidFill>
                <a:prstClr val="black"/>
              </a:solidFill>
              <a:latin typeface="Calibri"/>
            </a:endParaRPr>
          </a:p>
          <a:p>
            <a:pPr marL="0" lvl="0" indent="0">
              <a:spcBef>
                <a:spcPct val="20000"/>
              </a:spcBef>
              <a:buClrTx/>
              <a:buNone/>
            </a:pPr>
            <a:endParaRPr lang="en-US" i="1" dirty="0">
              <a:solidFill>
                <a:prstClr val="black">
                  <a:lumMod val="65000"/>
                  <a:lumOff val="35000"/>
                </a:prstClr>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Color (</a:t>
            </a:r>
            <a:r>
              <a:rPr lang="en-US" dirty="0" err="1" smtClean="0">
                <a:solidFill>
                  <a:srgbClr val="FF0000"/>
                </a:solidFill>
              </a:rPr>
              <a:t>Cont</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333332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4"/>
            <a:ext cx="11020926" cy="5052529"/>
          </a:xfrm>
        </p:spPr>
        <p:txBody>
          <a:bodyPr>
            <a:normAutofit/>
          </a:bodyPr>
          <a:lstStyle/>
          <a:p>
            <a:pPr marL="0" indent="0">
              <a:buNone/>
            </a:pPr>
            <a:r>
              <a:rPr lang="en-US" b="1" u="sng" dirty="0"/>
              <a:t>Writing HTML Using Notepad or </a:t>
            </a:r>
            <a:r>
              <a:rPr lang="en-US" b="1" u="sng" dirty="0" err="1"/>
              <a:t>TextEdit</a:t>
            </a:r>
            <a:endParaRPr lang="en-US" dirty="0"/>
          </a:p>
          <a:p>
            <a:r>
              <a:rPr lang="en-US" dirty="0"/>
              <a:t>HTML can be edited by using a professional HTML editor like:</a:t>
            </a:r>
          </a:p>
          <a:p>
            <a:pPr lvl="1"/>
            <a:r>
              <a:rPr lang="en-US" sz="1800" dirty="0"/>
              <a:t>Adobe </a:t>
            </a:r>
            <a:r>
              <a:rPr lang="en-US" sz="1800" dirty="0" smtClean="0"/>
              <a:t>Dreamweaver</a:t>
            </a:r>
          </a:p>
          <a:p>
            <a:pPr lvl="1"/>
            <a:r>
              <a:rPr lang="en-US" sz="1800" dirty="0"/>
              <a:t>Sublime Text</a:t>
            </a:r>
          </a:p>
          <a:p>
            <a:pPr lvl="1"/>
            <a:r>
              <a:rPr lang="en-US" sz="1800" dirty="0" smtClean="0"/>
              <a:t>Notepad / Notepad++</a:t>
            </a:r>
            <a:endParaRPr lang="en-US" sz="1800" dirty="0"/>
          </a:p>
          <a:p>
            <a:pPr lvl="1"/>
            <a:r>
              <a:rPr lang="en-US" sz="1800" dirty="0"/>
              <a:t>Microsoft Expression Web</a:t>
            </a:r>
          </a:p>
          <a:p>
            <a:pPr lvl="1"/>
            <a:r>
              <a:rPr lang="en-US" sz="1800" dirty="0" err="1"/>
              <a:t>CoffeeCup</a:t>
            </a:r>
            <a:r>
              <a:rPr lang="en-US" sz="1800" dirty="0"/>
              <a:t> HTML Editor</a:t>
            </a:r>
          </a:p>
          <a:p>
            <a:r>
              <a:rPr lang="en-US" dirty="0"/>
              <a:t>However, for learning HTML we recommend a text editor like Notepad (PC) or </a:t>
            </a:r>
            <a:r>
              <a:rPr lang="en-US" dirty="0" err="1"/>
              <a:t>TextEdit</a:t>
            </a:r>
            <a:r>
              <a:rPr lang="en-US" dirty="0"/>
              <a:t> (Mac). We believe using a simple text editor is a good way to learn HTML.</a:t>
            </a:r>
          </a:p>
          <a:p>
            <a:pPr marL="0" indent="0">
              <a:buNone/>
            </a:pPr>
            <a:endParaRPr lang="en-US"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Editors</a:t>
            </a:r>
          </a:p>
        </p:txBody>
      </p:sp>
    </p:spTree>
    <p:extLst>
      <p:ext uri="{BB962C8B-B14F-4D97-AF65-F5344CB8AC3E}">
        <p14:creationId xmlns:p14="http://schemas.microsoft.com/office/powerpoint/2010/main" val="3302892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nSpc>
                <a:spcPct val="150000"/>
              </a:lnSpc>
            </a:pPr>
            <a:r>
              <a:rPr lang="en-US" sz="2800" dirty="0" smtClean="0"/>
              <a:t>We can display colors in html with 3 ways:</a:t>
            </a:r>
          </a:p>
          <a:p>
            <a:pPr lvl="2">
              <a:lnSpc>
                <a:spcPct val="150000"/>
              </a:lnSpc>
              <a:buFont typeface="Wingdings" panose="05000000000000000000" pitchFamily="2" charset="2"/>
              <a:buChar char="§"/>
            </a:pPr>
            <a:r>
              <a:rPr lang="en-US" sz="2800" dirty="0" smtClean="0"/>
              <a:t>Color name 			</a:t>
            </a:r>
            <a:r>
              <a:rPr lang="en-US" sz="2800" dirty="0" smtClean="0">
                <a:hlinkClick r:id="rId2" action="ppaction://hlinkfile"/>
              </a:rPr>
              <a:t>Example</a:t>
            </a:r>
            <a:endParaRPr lang="en-US" sz="2800" dirty="0" smtClean="0"/>
          </a:p>
          <a:p>
            <a:pPr lvl="2">
              <a:lnSpc>
                <a:spcPct val="150000"/>
              </a:lnSpc>
              <a:buFont typeface="Wingdings" panose="05000000000000000000" pitchFamily="2" charset="2"/>
              <a:buChar char="§"/>
            </a:pPr>
            <a:r>
              <a:rPr lang="en-US" sz="2800" dirty="0" smtClean="0"/>
              <a:t>RGB (red, green, blue)		</a:t>
            </a:r>
            <a:r>
              <a:rPr lang="en-US" sz="2800" dirty="0" smtClean="0">
                <a:hlinkClick r:id="rId3" action="ppaction://hlinkfile"/>
              </a:rPr>
              <a:t>Example</a:t>
            </a:r>
            <a:endParaRPr lang="en-US" sz="2800" dirty="0" smtClean="0"/>
          </a:p>
          <a:p>
            <a:pPr lvl="2">
              <a:lnSpc>
                <a:spcPct val="150000"/>
              </a:lnSpc>
              <a:buFont typeface="Wingdings" panose="05000000000000000000" pitchFamily="2" charset="2"/>
              <a:buChar char="§"/>
            </a:pPr>
            <a:r>
              <a:rPr lang="en-US" sz="2800" dirty="0" smtClean="0"/>
              <a:t>Hexadecimal Colors		</a:t>
            </a:r>
            <a:r>
              <a:rPr lang="en-US" sz="2800" dirty="0" smtClean="0">
                <a:hlinkClick r:id="rId4" action="ppaction://hlinkfile"/>
              </a:rPr>
              <a:t>Example</a:t>
            </a:r>
            <a:endParaRPr lang="en-US" sz="2800" dirty="0"/>
          </a:p>
        </p:txBody>
      </p:sp>
      <p:sp>
        <p:nvSpPr>
          <p:cNvPr id="4" name="Title 2"/>
          <p:cNvSpPr>
            <a:spLocks noGrp="1"/>
          </p:cNvSpPr>
          <p:nvPr>
            <p:ph type="title"/>
          </p:nvPr>
        </p:nvSpPr>
        <p:spPr/>
        <p:txBody>
          <a:bodyPr/>
          <a:lstStyle/>
          <a:p>
            <a:r>
              <a:rPr lang="en-US" dirty="0">
                <a:solidFill>
                  <a:srgbClr val="FF0000"/>
                </a:solidFill>
              </a:rPr>
              <a:t>HTML </a:t>
            </a:r>
            <a:r>
              <a:rPr lang="en-US" dirty="0" smtClean="0">
                <a:solidFill>
                  <a:srgbClr val="FF0000"/>
                </a:solidFill>
              </a:rPr>
              <a:t>Color</a:t>
            </a:r>
            <a:endParaRPr lang="en-US" dirty="0">
              <a:solidFill>
                <a:srgbClr val="FF0000"/>
              </a:solidFill>
            </a:endParaRPr>
          </a:p>
        </p:txBody>
      </p:sp>
    </p:spTree>
    <p:extLst>
      <p:ext uri="{BB962C8B-B14F-4D97-AF65-F5344CB8AC3E}">
        <p14:creationId xmlns:p14="http://schemas.microsoft.com/office/powerpoint/2010/main" val="3597176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Autofit/>
          </a:bodyPr>
          <a:lstStyle/>
          <a:p>
            <a:pPr marL="0" lvl="0" indent="0">
              <a:spcBef>
                <a:spcPct val="20000"/>
              </a:spcBef>
              <a:buClrTx/>
              <a:buNone/>
            </a:pPr>
            <a:r>
              <a:rPr lang="en-US" sz="1800" b="1" u="sng" dirty="0">
                <a:solidFill>
                  <a:prstClr val="black"/>
                </a:solidFill>
                <a:latin typeface="Calibri"/>
              </a:rPr>
              <a:t>HTML </a:t>
            </a:r>
            <a:r>
              <a:rPr lang="en-US" sz="1800" b="1" u="sng" dirty="0" err="1">
                <a:solidFill>
                  <a:prstClr val="black"/>
                </a:solidFill>
                <a:latin typeface="Calibri"/>
              </a:rPr>
              <a:t>Entitites</a:t>
            </a:r>
            <a:endParaRPr lang="en-US" sz="1800" b="1" u="sng" dirty="0">
              <a:solidFill>
                <a:prstClr val="black"/>
              </a:solidFill>
              <a:latin typeface="Calibri"/>
            </a:endParaRPr>
          </a:p>
          <a:p>
            <a:pPr marL="342900" lvl="0" indent="-342900">
              <a:spcBef>
                <a:spcPct val="20000"/>
              </a:spcBef>
              <a:buClrTx/>
            </a:pPr>
            <a:r>
              <a:rPr lang="en-US" sz="1800" dirty="0">
                <a:solidFill>
                  <a:prstClr val="black"/>
                </a:solidFill>
                <a:latin typeface="Calibri"/>
              </a:rPr>
              <a:t>Reserved characters in HTML must be replaced with character entities.</a:t>
            </a:r>
          </a:p>
          <a:p>
            <a:pPr marL="342900" lvl="0" indent="-342900">
              <a:spcBef>
                <a:spcPct val="20000"/>
              </a:spcBef>
              <a:buClrTx/>
            </a:pPr>
            <a:r>
              <a:rPr lang="en-US" sz="1800" dirty="0">
                <a:solidFill>
                  <a:prstClr val="black"/>
                </a:solidFill>
                <a:latin typeface="Calibri"/>
              </a:rPr>
              <a:t>Characters, not present on your keyboard, can also be replaced by entities</a:t>
            </a:r>
            <a:r>
              <a:rPr lang="en-US" sz="1800" dirty="0" smtClean="0">
                <a:solidFill>
                  <a:prstClr val="black"/>
                </a:solidFill>
                <a:latin typeface="Calibri"/>
              </a:rPr>
              <a:t>.</a:t>
            </a:r>
            <a:endParaRPr lang="en-US" sz="1800" dirty="0">
              <a:solidFill>
                <a:prstClr val="black"/>
              </a:solidFill>
              <a:latin typeface="Calibri"/>
            </a:endParaRPr>
          </a:p>
          <a:p>
            <a:pPr marL="0" lvl="0" indent="0">
              <a:spcBef>
                <a:spcPct val="20000"/>
              </a:spcBef>
              <a:buClrTx/>
              <a:buNone/>
            </a:pPr>
            <a:r>
              <a:rPr lang="en-US" sz="1800" b="1" u="sng" dirty="0">
                <a:solidFill>
                  <a:prstClr val="black"/>
                </a:solidFill>
                <a:latin typeface="Calibri"/>
              </a:rPr>
              <a:t>HTML Entities</a:t>
            </a:r>
            <a:endParaRPr lang="en-US" sz="1800" dirty="0">
              <a:solidFill>
                <a:prstClr val="black"/>
              </a:solidFill>
              <a:latin typeface="Calibri"/>
            </a:endParaRPr>
          </a:p>
          <a:p>
            <a:pPr marL="342900" lvl="0" indent="-342900">
              <a:spcBef>
                <a:spcPct val="20000"/>
              </a:spcBef>
              <a:buClrTx/>
            </a:pPr>
            <a:r>
              <a:rPr lang="en-US" sz="1800" dirty="0">
                <a:solidFill>
                  <a:prstClr val="black"/>
                </a:solidFill>
                <a:latin typeface="Calibri"/>
              </a:rPr>
              <a:t>Some characters are reserved in HTML.</a:t>
            </a:r>
          </a:p>
          <a:p>
            <a:pPr marL="342900" lvl="0" indent="-342900">
              <a:spcBef>
                <a:spcPct val="20000"/>
              </a:spcBef>
              <a:buClrTx/>
            </a:pPr>
            <a:r>
              <a:rPr lang="en-US" sz="1800" dirty="0">
                <a:solidFill>
                  <a:prstClr val="black"/>
                </a:solidFill>
                <a:latin typeface="Calibri"/>
              </a:rPr>
              <a:t>If you use the less than (&lt;) or greater than (&gt;) signs in your text, the browser might mix them with tags.</a:t>
            </a:r>
          </a:p>
          <a:p>
            <a:pPr marL="342900" lvl="0" indent="-342900">
              <a:spcBef>
                <a:spcPct val="20000"/>
              </a:spcBef>
              <a:buClrTx/>
            </a:pPr>
            <a:r>
              <a:rPr lang="en-US" sz="1800" dirty="0">
                <a:solidFill>
                  <a:prstClr val="black"/>
                </a:solidFill>
                <a:latin typeface="Calibri"/>
              </a:rPr>
              <a:t>Character entities are used to display reserved characters in HTML.</a:t>
            </a:r>
          </a:p>
          <a:p>
            <a:pPr marL="342900" lvl="0" indent="-342900">
              <a:spcBef>
                <a:spcPct val="20000"/>
              </a:spcBef>
              <a:buClrTx/>
            </a:pPr>
            <a:r>
              <a:rPr lang="en-US" sz="1800" dirty="0">
                <a:solidFill>
                  <a:prstClr val="black"/>
                </a:solidFill>
                <a:latin typeface="Calibri"/>
              </a:rPr>
              <a:t>A character entity looks like this:</a:t>
            </a:r>
          </a:p>
          <a:p>
            <a:pPr marL="0" lvl="0" indent="0">
              <a:spcBef>
                <a:spcPct val="20000"/>
              </a:spcBef>
              <a:buClrTx/>
              <a:buNone/>
            </a:pPr>
            <a:r>
              <a:rPr lang="en-US" sz="1800" i="1" dirty="0">
                <a:solidFill>
                  <a:prstClr val="black">
                    <a:lumMod val="65000"/>
                    <a:lumOff val="35000"/>
                  </a:prstClr>
                </a:solidFill>
                <a:latin typeface="Calibri"/>
              </a:rPr>
              <a:t>&amp;</a:t>
            </a:r>
            <a:r>
              <a:rPr lang="en-US" sz="1800" i="1" dirty="0" err="1">
                <a:solidFill>
                  <a:prstClr val="black">
                    <a:lumMod val="65000"/>
                    <a:lumOff val="35000"/>
                  </a:prstClr>
                </a:solidFill>
                <a:latin typeface="Calibri"/>
              </a:rPr>
              <a:t>entity_name</a:t>
            </a:r>
            <a:r>
              <a:rPr lang="en-US" sz="1800" i="1" dirty="0">
                <a:solidFill>
                  <a:prstClr val="black">
                    <a:lumMod val="65000"/>
                    <a:lumOff val="35000"/>
                  </a:prstClr>
                </a:solidFill>
                <a:latin typeface="Calibri"/>
              </a:rPr>
              <a:t>; </a:t>
            </a:r>
          </a:p>
          <a:p>
            <a:pPr marL="342900" lvl="0" indent="-342900">
              <a:spcBef>
                <a:spcPct val="20000"/>
              </a:spcBef>
              <a:buClrTx/>
            </a:pPr>
            <a:r>
              <a:rPr lang="en-US" sz="1800" dirty="0">
                <a:solidFill>
                  <a:prstClr val="black"/>
                </a:solidFill>
                <a:latin typeface="Calibri"/>
              </a:rPr>
              <a:t>OR</a:t>
            </a:r>
          </a:p>
          <a:p>
            <a:pPr marL="0" lvl="0" indent="0">
              <a:spcBef>
                <a:spcPct val="20000"/>
              </a:spcBef>
              <a:buClrTx/>
              <a:buNone/>
            </a:pPr>
            <a:r>
              <a:rPr lang="en-US" sz="1800" i="1" dirty="0">
                <a:solidFill>
                  <a:prstClr val="black">
                    <a:lumMod val="65000"/>
                    <a:lumOff val="35000"/>
                  </a:prstClr>
                </a:solidFill>
                <a:latin typeface="Calibri"/>
              </a:rPr>
              <a:t>&amp;#</a:t>
            </a:r>
            <a:r>
              <a:rPr lang="en-US" sz="1800" i="1" dirty="0" err="1">
                <a:solidFill>
                  <a:prstClr val="black">
                    <a:lumMod val="65000"/>
                    <a:lumOff val="35000"/>
                  </a:prstClr>
                </a:solidFill>
                <a:latin typeface="Calibri"/>
              </a:rPr>
              <a:t>entity_number</a:t>
            </a:r>
            <a:r>
              <a:rPr lang="en-US" sz="1800" i="1" dirty="0">
                <a:solidFill>
                  <a:prstClr val="black">
                    <a:lumMod val="65000"/>
                    <a:lumOff val="35000"/>
                  </a:prstClr>
                </a:solidFill>
                <a:latin typeface="Calibri"/>
              </a:rPr>
              <a:t>; </a:t>
            </a:r>
          </a:p>
          <a:p>
            <a:pPr marL="342900" lvl="0" indent="-342900">
              <a:spcBef>
                <a:spcPct val="20000"/>
              </a:spcBef>
              <a:buClrTx/>
            </a:pPr>
            <a:r>
              <a:rPr lang="en-US" sz="1800" dirty="0">
                <a:solidFill>
                  <a:prstClr val="black"/>
                </a:solidFill>
                <a:latin typeface="Calibri"/>
              </a:rPr>
              <a:t>To display a less than sign we must write: </a:t>
            </a:r>
            <a:r>
              <a:rPr lang="en-US" sz="1800" b="1" dirty="0">
                <a:solidFill>
                  <a:prstClr val="black"/>
                </a:solidFill>
                <a:latin typeface="Calibri"/>
              </a:rPr>
              <a:t>&amp;</a:t>
            </a:r>
            <a:r>
              <a:rPr lang="en-US" sz="1800" b="1" dirty="0" err="1">
                <a:solidFill>
                  <a:prstClr val="black"/>
                </a:solidFill>
                <a:latin typeface="Calibri"/>
              </a:rPr>
              <a:t>lt</a:t>
            </a:r>
            <a:r>
              <a:rPr lang="en-US" sz="1800" b="1" dirty="0">
                <a:solidFill>
                  <a:prstClr val="black"/>
                </a:solidFill>
                <a:latin typeface="Calibri"/>
              </a:rPr>
              <a:t>;</a:t>
            </a:r>
            <a:r>
              <a:rPr lang="en-US" sz="1800" dirty="0">
                <a:solidFill>
                  <a:prstClr val="black"/>
                </a:solidFill>
                <a:latin typeface="Calibri"/>
              </a:rPr>
              <a:t> or </a:t>
            </a:r>
            <a:r>
              <a:rPr lang="en-US" sz="1800" b="1" dirty="0">
                <a:solidFill>
                  <a:prstClr val="black"/>
                </a:solidFill>
                <a:latin typeface="Calibri"/>
              </a:rPr>
              <a:t>&amp;#60</a:t>
            </a:r>
            <a:r>
              <a:rPr lang="en-US" sz="1800" dirty="0" smtClean="0">
                <a:solidFill>
                  <a:prstClr val="black"/>
                </a:solidFill>
                <a:latin typeface="Calibri"/>
              </a:rPr>
              <a:t>;</a:t>
            </a:r>
            <a:endParaRPr lang="en-US" sz="1800" dirty="0">
              <a:solidFill>
                <a:prstClr val="black"/>
              </a:solidFill>
              <a:latin typeface="Calibri"/>
            </a:endParaRPr>
          </a:p>
          <a:p>
            <a:pPr marL="0" lvl="0" indent="0">
              <a:spcBef>
                <a:spcPct val="20000"/>
              </a:spcBef>
              <a:buClrTx/>
              <a:buNone/>
            </a:pPr>
            <a:r>
              <a:rPr lang="en-US" sz="1800" b="1" dirty="0">
                <a:solidFill>
                  <a:prstClr val="black"/>
                </a:solidFill>
                <a:latin typeface="Calibri"/>
              </a:rPr>
              <a:t>Note:</a:t>
            </a:r>
          </a:p>
          <a:p>
            <a:pPr marL="342900" lvl="0" indent="-342900">
              <a:spcBef>
                <a:spcPct val="20000"/>
              </a:spcBef>
              <a:buClrTx/>
            </a:pPr>
            <a:r>
              <a:rPr lang="en-US" sz="1800" dirty="0">
                <a:solidFill>
                  <a:prstClr val="black"/>
                </a:solidFill>
                <a:latin typeface="Calibri"/>
              </a:rPr>
              <a:t>The advantage of using an entity name, instead of a number, is that the name is easier to remember.</a:t>
            </a:r>
          </a:p>
          <a:p>
            <a:pPr marL="342900" lvl="0" indent="-342900">
              <a:spcBef>
                <a:spcPct val="20000"/>
              </a:spcBef>
              <a:buClrTx/>
            </a:pPr>
            <a:r>
              <a:rPr lang="en-US" sz="1800" dirty="0">
                <a:solidFill>
                  <a:prstClr val="black"/>
                </a:solidFill>
                <a:latin typeface="Calibri"/>
              </a:rPr>
              <a:t>The disadvantage is that browsers may not support all entity names, but the support for numbers is good.</a:t>
            </a:r>
          </a:p>
          <a:p>
            <a:pPr marL="0" lvl="0" indent="0">
              <a:spcBef>
                <a:spcPct val="20000"/>
              </a:spcBef>
              <a:buClrTx/>
              <a:buNone/>
            </a:pPr>
            <a:endParaRPr lang="en-US" sz="2400" i="1" dirty="0">
              <a:solidFill>
                <a:prstClr val="black">
                  <a:lumMod val="65000"/>
                  <a:lumOff val="35000"/>
                </a:prstClr>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Entities</a:t>
            </a:r>
            <a:endParaRPr lang="en-US" dirty="0">
              <a:solidFill>
                <a:srgbClr val="FF0000"/>
              </a:solidFill>
            </a:endParaRPr>
          </a:p>
        </p:txBody>
      </p:sp>
    </p:spTree>
    <p:extLst>
      <p:ext uri="{BB962C8B-B14F-4D97-AF65-F5344CB8AC3E}">
        <p14:creationId xmlns:p14="http://schemas.microsoft.com/office/powerpoint/2010/main" val="1035706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Autofit/>
          </a:bodyPr>
          <a:lstStyle/>
          <a:p>
            <a:pPr marL="0" lvl="0" indent="0">
              <a:spcBef>
                <a:spcPct val="20000"/>
              </a:spcBef>
              <a:buClrTx/>
              <a:buNone/>
            </a:pPr>
            <a:r>
              <a:rPr lang="en-US" sz="1800" b="1" u="sng" dirty="0">
                <a:solidFill>
                  <a:prstClr val="black"/>
                </a:solidFill>
                <a:latin typeface="Calibri"/>
              </a:rPr>
              <a:t>Non Breaking Space</a:t>
            </a:r>
            <a:endParaRPr lang="en-US" sz="1800" dirty="0">
              <a:solidFill>
                <a:prstClr val="black"/>
              </a:solidFill>
              <a:latin typeface="Calibri"/>
            </a:endParaRPr>
          </a:p>
          <a:p>
            <a:pPr marL="342900" lvl="0" indent="-342900">
              <a:spcBef>
                <a:spcPct val="20000"/>
              </a:spcBef>
              <a:buClrTx/>
            </a:pPr>
            <a:r>
              <a:rPr lang="en-US" sz="1800" dirty="0">
                <a:solidFill>
                  <a:prstClr val="black"/>
                </a:solidFill>
                <a:latin typeface="Calibri"/>
              </a:rPr>
              <a:t>A common character entity used in HTML is the non breaking space (&amp;</a:t>
            </a:r>
            <a:r>
              <a:rPr lang="en-US" sz="1800" dirty="0" err="1">
                <a:solidFill>
                  <a:prstClr val="black"/>
                </a:solidFill>
                <a:latin typeface="Calibri"/>
              </a:rPr>
              <a:t>nbsp</a:t>
            </a:r>
            <a:r>
              <a:rPr lang="en-US" sz="1800" dirty="0">
                <a:solidFill>
                  <a:prstClr val="black"/>
                </a:solidFill>
                <a:latin typeface="Calibri"/>
              </a:rPr>
              <a:t>;).</a:t>
            </a:r>
          </a:p>
          <a:p>
            <a:pPr marL="342900" lvl="0" indent="-342900">
              <a:spcBef>
                <a:spcPct val="20000"/>
              </a:spcBef>
              <a:buClrTx/>
            </a:pPr>
            <a:r>
              <a:rPr lang="en-US" sz="1800" dirty="0">
                <a:solidFill>
                  <a:prstClr val="black"/>
                </a:solidFill>
                <a:latin typeface="Calibri"/>
              </a:rPr>
              <a:t>Remember that browsers will always truncate spaces in HTML pages. If you write 10 spaces in your text, the browser will remove 9 of them. To add real spaces to your text, you can use the </a:t>
            </a:r>
            <a:r>
              <a:rPr lang="en-US" sz="1800" b="1" dirty="0">
                <a:solidFill>
                  <a:prstClr val="black"/>
                </a:solidFill>
                <a:latin typeface="Calibri"/>
              </a:rPr>
              <a:t>&amp;</a:t>
            </a:r>
            <a:r>
              <a:rPr lang="en-US" sz="1800" b="1" dirty="0" err="1">
                <a:solidFill>
                  <a:prstClr val="black"/>
                </a:solidFill>
                <a:latin typeface="Calibri"/>
              </a:rPr>
              <a:t>nbsp</a:t>
            </a:r>
            <a:r>
              <a:rPr lang="en-US" sz="1800" b="1" dirty="0">
                <a:solidFill>
                  <a:prstClr val="black"/>
                </a:solidFill>
                <a:latin typeface="Calibri"/>
              </a:rPr>
              <a:t>;</a:t>
            </a:r>
            <a:r>
              <a:rPr lang="en-US" sz="1800" dirty="0">
                <a:solidFill>
                  <a:prstClr val="black"/>
                </a:solidFill>
                <a:latin typeface="Calibri"/>
              </a:rPr>
              <a:t> character entity.</a:t>
            </a:r>
          </a:p>
          <a:p>
            <a:pPr marL="0" lvl="0" indent="0">
              <a:spcBef>
                <a:spcPct val="20000"/>
              </a:spcBef>
              <a:buClrTx/>
              <a:buNone/>
            </a:pPr>
            <a:endParaRPr lang="en-US" sz="1800" dirty="0">
              <a:solidFill>
                <a:prstClr val="black"/>
              </a:solidFill>
              <a:latin typeface="Calibri"/>
            </a:endParaRPr>
          </a:p>
          <a:p>
            <a:pPr marL="0" lvl="0" indent="0">
              <a:spcBef>
                <a:spcPct val="20000"/>
              </a:spcBef>
              <a:buClrTx/>
              <a:buNone/>
            </a:pPr>
            <a:r>
              <a:rPr lang="en-US" sz="1800" b="1" u="sng" dirty="0">
                <a:solidFill>
                  <a:prstClr val="black"/>
                </a:solidFill>
                <a:latin typeface="Calibri"/>
              </a:rPr>
              <a:t>Combining Diacritical Marks</a:t>
            </a:r>
            <a:endParaRPr lang="en-US" sz="1800" dirty="0">
              <a:solidFill>
                <a:prstClr val="black"/>
              </a:solidFill>
              <a:latin typeface="Calibri"/>
            </a:endParaRPr>
          </a:p>
          <a:p>
            <a:pPr marL="342900" lvl="0" indent="-342900">
              <a:spcBef>
                <a:spcPct val="20000"/>
              </a:spcBef>
              <a:buClrTx/>
            </a:pPr>
            <a:r>
              <a:rPr lang="en-US" sz="1800" dirty="0">
                <a:solidFill>
                  <a:prstClr val="black"/>
                </a:solidFill>
                <a:latin typeface="Calibri"/>
              </a:rPr>
              <a:t>A diacritical mark is a "glyph" added to a letter.</a:t>
            </a:r>
          </a:p>
          <a:p>
            <a:pPr marL="342900" lvl="0" indent="-342900">
              <a:spcBef>
                <a:spcPct val="20000"/>
              </a:spcBef>
              <a:buClrTx/>
            </a:pPr>
            <a:r>
              <a:rPr lang="en-US" sz="1800" dirty="0">
                <a:solidFill>
                  <a:prstClr val="black"/>
                </a:solidFill>
                <a:latin typeface="Calibri"/>
              </a:rPr>
              <a:t>Some diacritical marks, like acute (  ̀) and grave (  ́) are called accents. </a:t>
            </a:r>
          </a:p>
          <a:p>
            <a:pPr marL="342900" lvl="0" indent="-342900">
              <a:spcBef>
                <a:spcPct val="20000"/>
              </a:spcBef>
              <a:buClrTx/>
            </a:pPr>
            <a:r>
              <a:rPr lang="en-US" sz="1800" dirty="0">
                <a:solidFill>
                  <a:prstClr val="black"/>
                </a:solidFill>
                <a:latin typeface="Calibri"/>
              </a:rPr>
              <a:t>Diacritical marks can appear both above and below a letter, inside a letter, and between two letters.</a:t>
            </a:r>
          </a:p>
          <a:p>
            <a:pPr marL="342900" lvl="0" indent="-342900">
              <a:spcBef>
                <a:spcPct val="20000"/>
              </a:spcBef>
              <a:buClrTx/>
            </a:pPr>
            <a:r>
              <a:rPr lang="en-US" sz="1800" dirty="0">
                <a:solidFill>
                  <a:prstClr val="black"/>
                </a:solidFill>
                <a:latin typeface="Calibri"/>
              </a:rPr>
              <a:t>Diacritical marks can be used in combination with alphanumeric characters, to produce a character that is not present in the character set (encoding) used in the page.</a:t>
            </a:r>
          </a:p>
          <a:p>
            <a:pPr marL="0" lvl="0" indent="0">
              <a:spcBef>
                <a:spcPct val="20000"/>
              </a:spcBef>
              <a:buClrTx/>
              <a:buNone/>
            </a:pPr>
            <a:r>
              <a:rPr lang="en-US" sz="1800" b="1" dirty="0">
                <a:solidFill>
                  <a:prstClr val="black"/>
                </a:solidFill>
                <a:latin typeface="Calibri"/>
              </a:rPr>
              <a:t>Go to P. 57</a:t>
            </a:r>
          </a:p>
          <a:p>
            <a:pPr marL="0" lvl="0" indent="0">
              <a:spcBef>
                <a:spcPct val="20000"/>
              </a:spcBef>
              <a:buClrTx/>
              <a:buNone/>
            </a:pPr>
            <a:endParaRPr lang="en-US" sz="1800" b="1" dirty="0">
              <a:solidFill>
                <a:prstClr val="black"/>
              </a:solidFill>
              <a:latin typeface="Calibri"/>
            </a:endParaRPr>
          </a:p>
          <a:p>
            <a:pPr marL="0" lvl="0" indent="0">
              <a:spcBef>
                <a:spcPct val="20000"/>
              </a:spcBef>
              <a:buClrTx/>
              <a:buNone/>
            </a:pPr>
            <a:r>
              <a:rPr lang="en-US" sz="1800" b="1" u="sng" dirty="0">
                <a:solidFill>
                  <a:prstClr val="black"/>
                </a:solidFill>
                <a:latin typeface="Calibri"/>
              </a:rPr>
              <a:t>Some Other Useful HTML Character Entities</a:t>
            </a:r>
            <a:endParaRPr lang="en-US" sz="1800" dirty="0">
              <a:solidFill>
                <a:prstClr val="black"/>
              </a:solidFill>
              <a:latin typeface="Calibri"/>
            </a:endParaRPr>
          </a:p>
          <a:p>
            <a:pPr marL="342900" lvl="0" indent="-342900">
              <a:spcBef>
                <a:spcPct val="20000"/>
              </a:spcBef>
              <a:buClrTx/>
            </a:pPr>
            <a:r>
              <a:rPr lang="en-US" sz="1800" dirty="0">
                <a:solidFill>
                  <a:prstClr val="black"/>
                </a:solidFill>
                <a:latin typeface="Calibri"/>
              </a:rPr>
              <a:t>Entity names are case sensitive.</a:t>
            </a:r>
          </a:p>
          <a:p>
            <a:pPr marL="0" lvl="0" indent="0">
              <a:spcBef>
                <a:spcPct val="20000"/>
              </a:spcBef>
              <a:buClrTx/>
              <a:buNone/>
            </a:pPr>
            <a:r>
              <a:rPr lang="en-US" sz="1800" b="1" dirty="0">
                <a:solidFill>
                  <a:prstClr val="black"/>
                </a:solidFill>
                <a:latin typeface="Calibri"/>
              </a:rPr>
              <a:t>Go to P. 58</a:t>
            </a:r>
          </a:p>
          <a:p>
            <a:pPr marL="0" lvl="0" indent="0">
              <a:spcBef>
                <a:spcPct val="20000"/>
              </a:spcBef>
              <a:buClrTx/>
              <a:buNone/>
            </a:pPr>
            <a:endParaRPr lang="en-US" sz="2400" i="1" dirty="0">
              <a:solidFill>
                <a:prstClr val="black">
                  <a:lumMod val="65000"/>
                  <a:lumOff val="35000"/>
                </a:prstClr>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Entities (Con)</a:t>
            </a:r>
            <a:endParaRPr lang="en-US" dirty="0">
              <a:solidFill>
                <a:srgbClr val="FF0000"/>
              </a:solidFill>
            </a:endParaRPr>
          </a:p>
        </p:txBody>
      </p:sp>
    </p:spTree>
    <p:extLst>
      <p:ext uri="{BB962C8B-B14F-4D97-AF65-F5344CB8AC3E}">
        <p14:creationId xmlns:p14="http://schemas.microsoft.com/office/powerpoint/2010/main" val="1712206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To display an HTML page correctly, a web browser must know the character set (character encoding) to use</a:t>
            </a:r>
            <a:r>
              <a:rPr lang="en-US" dirty="0" smtClean="0"/>
              <a:t>.</a:t>
            </a:r>
          </a:p>
          <a:p>
            <a:r>
              <a:rPr lang="en-US" dirty="0"/>
              <a:t>ASCII was the first </a:t>
            </a:r>
            <a:r>
              <a:rPr lang="en-US" b="1" dirty="0"/>
              <a:t>character encoding standard</a:t>
            </a:r>
            <a:r>
              <a:rPr lang="en-US" dirty="0"/>
              <a:t> (also called character set</a:t>
            </a:r>
            <a:r>
              <a:rPr lang="en-US" dirty="0" smtClean="0"/>
              <a:t>)</a:t>
            </a:r>
          </a:p>
          <a:p>
            <a:pPr marL="0" indent="0">
              <a:buNone/>
            </a:pPr>
            <a:r>
              <a:rPr lang="en-US" dirty="0" smtClean="0"/>
              <a:t>Syntax:</a:t>
            </a:r>
          </a:p>
          <a:p>
            <a:pPr marL="0" indent="0">
              <a:buNone/>
            </a:pPr>
            <a:r>
              <a:rPr lang="en-US" dirty="0" smtClean="0"/>
              <a:t>	</a:t>
            </a:r>
            <a:r>
              <a:rPr lang="en-US" sz="2400" i="1" dirty="0">
                <a:solidFill>
                  <a:prstClr val="black">
                    <a:lumMod val="65000"/>
                    <a:lumOff val="35000"/>
                  </a:prstClr>
                </a:solidFill>
                <a:latin typeface="Calibri"/>
              </a:rPr>
              <a:t>&lt;</a:t>
            </a:r>
            <a:r>
              <a:rPr lang="en-US" sz="2400" i="1" dirty="0" smtClean="0">
                <a:solidFill>
                  <a:prstClr val="black">
                    <a:lumMod val="65000"/>
                    <a:lumOff val="35000"/>
                  </a:prstClr>
                </a:solidFill>
                <a:latin typeface="Calibri"/>
              </a:rPr>
              <a:t>meta</a:t>
            </a:r>
            <a:r>
              <a:rPr lang="en-US" sz="2400" i="1" dirty="0">
                <a:solidFill>
                  <a:prstClr val="black">
                    <a:lumMod val="65000"/>
                    <a:lumOff val="35000"/>
                  </a:prstClr>
                </a:solidFill>
                <a:latin typeface="Calibri"/>
              </a:rPr>
              <a:t> charset="UTF-8</a:t>
            </a:r>
            <a:r>
              <a:rPr lang="en-US" sz="2400" i="1" dirty="0" smtClean="0">
                <a:solidFill>
                  <a:prstClr val="black">
                    <a:lumMod val="65000"/>
                    <a:lumOff val="35000"/>
                  </a:prstClr>
                </a:solidFill>
                <a:latin typeface="Calibri"/>
              </a:rPr>
              <a:t>"&gt;</a:t>
            </a:r>
          </a:p>
          <a:p>
            <a:pPr marL="0" indent="0">
              <a:buNone/>
            </a:pPr>
            <a:r>
              <a:rPr lang="en-US" sz="2400" dirty="0" smtClean="0">
                <a:latin typeface="Calibri"/>
                <a:hlinkClick r:id="rId2" action="ppaction://hlinkfile"/>
              </a:rPr>
              <a:t>Example with charset</a:t>
            </a:r>
            <a:endParaRPr lang="en-US" sz="2400" dirty="0" smtClean="0">
              <a:latin typeface="Calibri"/>
            </a:endParaRPr>
          </a:p>
          <a:p>
            <a:pPr marL="0" indent="0">
              <a:buNone/>
            </a:pPr>
            <a:r>
              <a:rPr lang="en-US" sz="2400" dirty="0" smtClean="0">
                <a:latin typeface="Calibri"/>
                <a:hlinkClick r:id="rId3" action="ppaction://hlinkfile"/>
              </a:rPr>
              <a:t>Example without charset</a:t>
            </a:r>
            <a:endParaRPr lang="en-US" sz="2400" dirty="0">
              <a:latin typeface="Calibri"/>
            </a:endParaRPr>
          </a:p>
        </p:txBody>
      </p:sp>
      <p:sp>
        <p:nvSpPr>
          <p:cNvPr id="4" name="Title 2"/>
          <p:cNvSpPr>
            <a:spLocks noGrp="1"/>
          </p:cNvSpPr>
          <p:nvPr>
            <p:ph type="title"/>
          </p:nvPr>
        </p:nvSpPr>
        <p:spPr/>
        <p:txBody>
          <a:bodyPr/>
          <a:lstStyle/>
          <a:p>
            <a:r>
              <a:rPr lang="en-US" dirty="0" smtClean="0">
                <a:solidFill>
                  <a:srgbClr val="FF0000"/>
                </a:solidFill>
              </a:rPr>
              <a:t>HTML Charset</a:t>
            </a:r>
            <a:endParaRPr lang="en-US" dirty="0">
              <a:solidFill>
                <a:srgbClr val="FF0000"/>
              </a:solidFill>
            </a:endParaRPr>
          </a:p>
        </p:txBody>
      </p:sp>
    </p:spTree>
    <p:extLst>
      <p:ext uri="{BB962C8B-B14F-4D97-AF65-F5344CB8AC3E}">
        <p14:creationId xmlns:p14="http://schemas.microsoft.com/office/powerpoint/2010/main" val="2922897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a:bodyPr>
          <a:lstStyle/>
          <a:p>
            <a:r>
              <a:rPr lang="en-US" sz="2000" dirty="0"/>
              <a:t>A URL is another word for a web address.</a:t>
            </a:r>
          </a:p>
          <a:p>
            <a:r>
              <a:rPr lang="en-US" sz="2000" dirty="0"/>
              <a:t>A URL can be composed of words, such as "w3schools.com", or an Internet Protocol (IP) address: 192.68.20.50. Most people enter the name of the website when surfing, because names are easier to remember than numbers. </a:t>
            </a:r>
          </a:p>
          <a:p>
            <a:pPr marL="0" indent="0">
              <a:buNone/>
            </a:pPr>
            <a:r>
              <a:rPr lang="en-US" sz="2000" b="1" u="sng" dirty="0"/>
              <a:t>URL - Uniform Resource Locator</a:t>
            </a:r>
            <a:endParaRPr lang="en-US" sz="2000" dirty="0"/>
          </a:p>
          <a:p>
            <a:r>
              <a:rPr lang="en-US" sz="2000" dirty="0"/>
              <a:t>Web browsers request pages from web servers by using a URL.</a:t>
            </a:r>
          </a:p>
          <a:p>
            <a:r>
              <a:rPr lang="en-US" sz="2000" dirty="0"/>
              <a:t>When you click on a link in an HTML page, an underlying &lt;a&gt; tag points to an address on the world wide web.</a:t>
            </a:r>
          </a:p>
          <a:p>
            <a:r>
              <a:rPr lang="en-US" sz="2000" dirty="0"/>
              <a:t>A Uniform Resource Locator (URL) is used to address a document (or other data) on the world wide web.</a:t>
            </a:r>
          </a:p>
          <a:p>
            <a:pPr marL="0" lvl="0" indent="0">
              <a:spcBef>
                <a:spcPct val="20000"/>
              </a:spcBef>
              <a:buClrTx/>
              <a:buNone/>
            </a:pPr>
            <a:endParaRPr lang="en-US" i="1" dirty="0">
              <a:solidFill>
                <a:prstClr val="black">
                  <a:lumMod val="65000"/>
                  <a:lumOff val="35000"/>
                </a:prstClr>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URL Encode</a:t>
            </a:r>
            <a:endParaRPr lang="en-US" dirty="0">
              <a:solidFill>
                <a:srgbClr val="FF0000"/>
              </a:solidFill>
            </a:endParaRPr>
          </a:p>
        </p:txBody>
      </p:sp>
    </p:spTree>
    <p:extLst>
      <p:ext uri="{BB962C8B-B14F-4D97-AF65-F5344CB8AC3E}">
        <p14:creationId xmlns:p14="http://schemas.microsoft.com/office/powerpoint/2010/main" val="3942785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4"/>
            <a:ext cx="11186270" cy="5023499"/>
          </a:xfrm>
        </p:spPr>
        <p:txBody>
          <a:bodyPr>
            <a:normAutofit/>
          </a:bodyPr>
          <a:lstStyle/>
          <a:p>
            <a:pPr marL="342900" lvl="0" indent="-342900">
              <a:spcBef>
                <a:spcPct val="20000"/>
              </a:spcBef>
              <a:buClrTx/>
            </a:pPr>
            <a:r>
              <a:rPr lang="en-US" sz="2400" dirty="0">
                <a:solidFill>
                  <a:prstClr val="black"/>
                </a:solidFill>
                <a:latin typeface="Calibri"/>
              </a:rPr>
              <a:t>A web address, like this: </a:t>
            </a:r>
            <a:r>
              <a:rPr lang="en-US" sz="2400" u="sng" dirty="0">
                <a:solidFill>
                  <a:prstClr val="black"/>
                </a:solidFill>
                <a:latin typeface="Calibri"/>
                <a:hlinkClick r:id="rId3"/>
              </a:rPr>
              <a:t>http://www.w3schools.com/html/default.asp</a:t>
            </a:r>
            <a:r>
              <a:rPr lang="en-US" sz="2400" dirty="0">
                <a:solidFill>
                  <a:prstClr val="black"/>
                </a:solidFill>
                <a:latin typeface="Calibri"/>
              </a:rPr>
              <a:t> follows these syntax rules:</a:t>
            </a:r>
          </a:p>
          <a:p>
            <a:pPr marL="0" lvl="0" indent="0">
              <a:spcBef>
                <a:spcPct val="20000"/>
              </a:spcBef>
              <a:buClrTx/>
              <a:buNone/>
            </a:pPr>
            <a:r>
              <a:rPr lang="en-US" sz="2400" i="1" dirty="0">
                <a:solidFill>
                  <a:prstClr val="black">
                    <a:lumMod val="65000"/>
                    <a:lumOff val="35000"/>
                  </a:prstClr>
                </a:solidFill>
                <a:latin typeface="Calibri"/>
              </a:rPr>
              <a:t>scheme://host.domain:port/path/filename </a:t>
            </a:r>
          </a:p>
          <a:p>
            <a:pPr marL="0" lvl="0" indent="0">
              <a:spcBef>
                <a:spcPct val="20000"/>
              </a:spcBef>
              <a:buClrTx/>
              <a:buNone/>
            </a:pP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Explanation:</a:t>
            </a:r>
          </a:p>
          <a:p>
            <a:pPr marL="742950" lvl="1" indent="-285750">
              <a:spcBef>
                <a:spcPct val="20000"/>
              </a:spcBef>
              <a:buClrTx/>
              <a:buFont typeface="Arial" pitchFamily="34" charset="0"/>
              <a:buChar char="–"/>
            </a:pPr>
            <a:r>
              <a:rPr lang="en-US" b="1" dirty="0">
                <a:solidFill>
                  <a:prstClr val="black"/>
                </a:solidFill>
                <a:latin typeface="Calibri"/>
              </a:rPr>
              <a:t>scheme</a:t>
            </a:r>
            <a:r>
              <a:rPr lang="en-US" dirty="0">
                <a:solidFill>
                  <a:prstClr val="black"/>
                </a:solidFill>
                <a:latin typeface="Calibri"/>
              </a:rPr>
              <a:t> - defines the </a:t>
            </a:r>
            <a:r>
              <a:rPr lang="en-US" b="1" dirty="0">
                <a:solidFill>
                  <a:prstClr val="black"/>
                </a:solidFill>
                <a:latin typeface="Calibri"/>
              </a:rPr>
              <a:t>type</a:t>
            </a:r>
            <a:r>
              <a:rPr lang="en-US" dirty="0">
                <a:solidFill>
                  <a:prstClr val="black"/>
                </a:solidFill>
                <a:latin typeface="Calibri"/>
              </a:rPr>
              <a:t> of Internet service. The most common type is </a:t>
            </a:r>
            <a:r>
              <a:rPr lang="en-US" b="1" dirty="0">
                <a:solidFill>
                  <a:prstClr val="black"/>
                </a:solidFill>
                <a:latin typeface="Calibri"/>
              </a:rPr>
              <a:t>http</a:t>
            </a:r>
            <a:endParaRPr lang="en-US" dirty="0">
              <a:solidFill>
                <a:prstClr val="black"/>
              </a:solidFill>
              <a:latin typeface="Calibri"/>
            </a:endParaRPr>
          </a:p>
          <a:p>
            <a:pPr marL="742950" lvl="1" indent="-285750">
              <a:spcBef>
                <a:spcPct val="20000"/>
              </a:spcBef>
              <a:buClrTx/>
              <a:buFont typeface="Arial" pitchFamily="34" charset="0"/>
              <a:buChar char="–"/>
            </a:pPr>
            <a:r>
              <a:rPr lang="en-US" b="1" dirty="0">
                <a:solidFill>
                  <a:prstClr val="black"/>
                </a:solidFill>
                <a:latin typeface="Calibri"/>
              </a:rPr>
              <a:t>host</a:t>
            </a:r>
            <a:r>
              <a:rPr lang="en-US" dirty="0">
                <a:solidFill>
                  <a:prstClr val="black"/>
                </a:solidFill>
                <a:latin typeface="Calibri"/>
              </a:rPr>
              <a:t> - defines the </a:t>
            </a:r>
            <a:r>
              <a:rPr lang="en-US" b="1" dirty="0">
                <a:solidFill>
                  <a:prstClr val="black"/>
                </a:solidFill>
                <a:latin typeface="Calibri"/>
              </a:rPr>
              <a:t>domain host</a:t>
            </a:r>
            <a:r>
              <a:rPr lang="en-US" dirty="0">
                <a:solidFill>
                  <a:prstClr val="black"/>
                </a:solidFill>
                <a:latin typeface="Calibri"/>
              </a:rPr>
              <a:t> (the default host for http is </a:t>
            </a:r>
            <a:r>
              <a:rPr lang="en-US" b="1" dirty="0">
                <a:solidFill>
                  <a:prstClr val="black"/>
                </a:solidFill>
                <a:latin typeface="Calibri"/>
              </a:rPr>
              <a:t>www</a:t>
            </a:r>
            <a:r>
              <a:rPr lang="en-US" dirty="0">
                <a:solidFill>
                  <a:prstClr val="black"/>
                </a:solidFill>
                <a:latin typeface="Calibri"/>
              </a:rPr>
              <a:t>)</a:t>
            </a:r>
          </a:p>
          <a:p>
            <a:pPr marL="742950" lvl="1" indent="-285750">
              <a:spcBef>
                <a:spcPct val="20000"/>
              </a:spcBef>
              <a:buClrTx/>
              <a:buFont typeface="Arial" pitchFamily="34" charset="0"/>
              <a:buChar char="–"/>
            </a:pPr>
            <a:r>
              <a:rPr lang="en-US" b="1" dirty="0">
                <a:solidFill>
                  <a:prstClr val="black"/>
                </a:solidFill>
                <a:latin typeface="Calibri"/>
              </a:rPr>
              <a:t>domain</a:t>
            </a:r>
            <a:r>
              <a:rPr lang="en-US" dirty="0">
                <a:solidFill>
                  <a:prstClr val="black"/>
                </a:solidFill>
                <a:latin typeface="Calibri"/>
              </a:rPr>
              <a:t> - defines the Internet </a:t>
            </a:r>
            <a:r>
              <a:rPr lang="en-US" b="1" dirty="0">
                <a:solidFill>
                  <a:prstClr val="black"/>
                </a:solidFill>
                <a:latin typeface="Calibri"/>
              </a:rPr>
              <a:t>domain name</a:t>
            </a:r>
            <a:r>
              <a:rPr lang="en-US" dirty="0">
                <a:solidFill>
                  <a:prstClr val="black"/>
                </a:solidFill>
                <a:latin typeface="Calibri"/>
              </a:rPr>
              <a:t>, like w3schools.com</a:t>
            </a:r>
          </a:p>
          <a:p>
            <a:pPr marL="742950" lvl="1" indent="-285750">
              <a:spcBef>
                <a:spcPct val="20000"/>
              </a:spcBef>
              <a:buClrTx/>
              <a:buFont typeface="Arial" pitchFamily="34" charset="0"/>
              <a:buChar char="–"/>
            </a:pPr>
            <a:r>
              <a:rPr lang="en-US" b="1" dirty="0">
                <a:solidFill>
                  <a:prstClr val="black"/>
                </a:solidFill>
                <a:latin typeface="Calibri"/>
              </a:rPr>
              <a:t>port</a:t>
            </a:r>
            <a:r>
              <a:rPr lang="en-US" dirty="0">
                <a:solidFill>
                  <a:prstClr val="black"/>
                </a:solidFill>
                <a:latin typeface="Calibri"/>
              </a:rPr>
              <a:t> - defines the </a:t>
            </a:r>
            <a:r>
              <a:rPr lang="en-US" b="1" dirty="0">
                <a:solidFill>
                  <a:prstClr val="black"/>
                </a:solidFill>
                <a:latin typeface="Calibri"/>
              </a:rPr>
              <a:t>port number</a:t>
            </a:r>
            <a:r>
              <a:rPr lang="en-US" dirty="0">
                <a:solidFill>
                  <a:prstClr val="black"/>
                </a:solidFill>
                <a:latin typeface="Calibri"/>
              </a:rPr>
              <a:t> at the host (the default port number for http is </a:t>
            </a:r>
            <a:r>
              <a:rPr lang="en-US" b="1" dirty="0">
                <a:solidFill>
                  <a:prstClr val="black"/>
                </a:solidFill>
                <a:latin typeface="Calibri"/>
              </a:rPr>
              <a:t>80</a:t>
            </a:r>
            <a:r>
              <a:rPr lang="en-US" dirty="0">
                <a:solidFill>
                  <a:prstClr val="black"/>
                </a:solidFill>
                <a:latin typeface="Calibri"/>
              </a:rPr>
              <a:t>)</a:t>
            </a:r>
          </a:p>
          <a:p>
            <a:pPr marL="742950" lvl="1" indent="-285750">
              <a:spcBef>
                <a:spcPct val="20000"/>
              </a:spcBef>
              <a:buClrTx/>
              <a:buFont typeface="Arial" pitchFamily="34" charset="0"/>
              <a:buChar char="–"/>
            </a:pPr>
            <a:r>
              <a:rPr lang="en-US" b="1" dirty="0">
                <a:solidFill>
                  <a:prstClr val="black"/>
                </a:solidFill>
                <a:latin typeface="Calibri"/>
              </a:rPr>
              <a:t>path</a:t>
            </a:r>
            <a:r>
              <a:rPr lang="en-US" dirty="0">
                <a:solidFill>
                  <a:prstClr val="black"/>
                </a:solidFill>
                <a:latin typeface="Calibri"/>
              </a:rPr>
              <a:t> - defines a </a:t>
            </a:r>
            <a:r>
              <a:rPr lang="en-US" b="1" dirty="0">
                <a:solidFill>
                  <a:prstClr val="black"/>
                </a:solidFill>
                <a:latin typeface="Calibri"/>
              </a:rPr>
              <a:t>path</a:t>
            </a:r>
            <a:r>
              <a:rPr lang="en-US" dirty="0">
                <a:solidFill>
                  <a:prstClr val="black"/>
                </a:solidFill>
                <a:latin typeface="Calibri"/>
              </a:rPr>
              <a:t> at the server (If omitted, the document must be stored at the root directory of the web site)</a:t>
            </a:r>
          </a:p>
          <a:p>
            <a:pPr marL="742950" lvl="1" indent="-285750">
              <a:spcBef>
                <a:spcPct val="20000"/>
              </a:spcBef>
              <a:buClrTx/>
              <a:buFont typeface="Arial" pitchFamily="34" charset="0"/>
              <a:buChar char="–"/>
            </a:pPr>
            <a:r>
              <a:rPr lang="en-US" b="1" dirty="0">
                <a:solidFill>
                  <a:prstClr val="black"/>
                </a:solidFill>
                <a:latin typeface="Calibri"/>
              </a:rPr>
              <a:t>filename</a:t>
            </a:r>
            <a:r>
              <a:rPr lang="en-US" dirty="0">
                <a:solidFill>
                  <a:prstClr val="black"/>
                </a:solidFill>
                <a:latin typeface="Calibri"/>
              </a:rPr>
              <a:t> - defines the name of a document/resource</a:t>
            </a:r>
          </a:p>
          <a:p>
            <a:pPr marL="0" lvl="0" indent="0">
              <a:spcBef>
                <a:spcPct val="20000"/>
              </a:spcBef>
              <a:buClrTx/>
              <a:buNone/>
            </a:pPr>
            <a:endParaRPr lang="en-US" sz="2400" i="1" dirty="0">
              <a:solidFill>
                <a:prstClr val="black">
                  <a:lumMod val="65000"/>
                  <a:lumOff val="35000"/>
                </a:prstClr>
              </a:solidFill>
              <a:latin typeface="Calibri"/>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URL Encode (Con)</a:t>
            </a:r>
            <a:endParaRPr lang="en-US" dirty="0">
              <a:solidFill>
                <a:srgbClr val="FF0000"/>
              </a:solidFill>
            </a:endParaRPr>
          </a:p>
        </p:txBody>
      </p:sp>
    </p:spTree>
    <p:extLst>
      <p:ext uri="{BB962C8B-B14F-4D97-AF65-F5344CB8AC3E}">
        <p14:creationId xmlns:p14="http://schemas.microsoft.com/office/powerpoint/2010/main" val="2883862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URL Encode (Con)</a:t>
            </a:r>
            <a:endParaRPr lang="en-US" dirty="0">
              <a:solidFill>
                <a:srgbClr val="FF0000"/>
              </a:solidFill>
            </a:endParaRPr>
          </a:p>
        </p:txBody>
      </p:sp>
      <p:sp>
        <p:nvSpPr>
          <p:cNvPr id="7" name="Content Placeholder 4"/>
          <p:cNvSpPr txBox="1">
            <a:spLocks/>
          </p:cNvSpPr>
          <p:nvPr/>
        </p:nvSpPr>
        <p:spPr>
          <a:xfrm>
            <a:off x="860854" y="1445459"/>
            <a:ext cx="11331146" cy="63051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sng" strike="noStrike" kern="1200" cap="none" spc="0" normalizeH="0" baseline="0" noProof="0" dirty="0" smtClean="0">
                <a:ln>
                  <a:noFill/>
                </a:ln>
                <a:solidFill>
                  <a:sysClr val="windowText" lastClr="000000"/>
                </a:solidFill>
                <a:effectLst/>
                <a:uLnTx/>
                <a:uFillTx/>
                <a:latin typeface="Calibri"/>
                <a:ea typeface="+mn-ea"/>
                <a:cs typeface="+mn-cs"/>
              </a:rPr>
              <a:t>Common URL Schemes</a:t>
            </a:r>
            <a:endPar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rPr>
              <a:t>The table below lists some common schemes: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1" i="0" u="sng" strike="noStrike" kern="1200" cap="none" spc="0" normalizeH="0" baseline="0" noProof="0" dirty="0" smtClean="0">
                <a:ln>
                  <a:noFill/>
                </a:ln>
                <a:solidFill>
                  <a:sysClr val="windowText" lastClr="000000"/>
                </a:solidFill>
                <a:effectLst/>
                <a:uLnTx/>
                <a:uFillTx/>
                <a:latin typeface="Calibri"/>
                <a:ea typeface="+mn-ea"/>
                <a:cs typeface="+mn-cs"/>
              </a:rPr>
              <a:t>URL Encoding</a:t>
            </a:r>
            <a:endPar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rPr>
              <a:t>URLs can only be sent over the Internet using the ASCII character-set.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rPr>
              <a:t>Since URLs often contain characters outside the ASCII set, the URL has to be converted into a valid ASCII format.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rPr>
              <a:t>URL encoding converts characters into a format that can be transmitted over the Internet.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rPr>
              <a:t>URL encoding replaces non ASCII characters with a "%" followed by two hexadecimal digits.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rPr>
              <a:t>URLs cannot contain spaces. URL encoding normally replaces a space with a + sign.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sng" strike="noStrike" kern="1200" cap="none" spc="0" normalizeH="0" baseline="0" noProof="0" dirty="0" smtClean="0">
                <a:ln>
                  <a:noFill/>
                </a:ln>
                <a:solidFill>
                  <a:sysClr val="windowText" lastClr="000000"/>
                </a:solidFill>
                <a:effectLst/>
                <a:uLnTx/>
                <a:uFillTx/>
                <a:latin typeface="Calibri"/>
                <a:ea typeface="+mn-ea"/>
                <a:cs typeface="+mn-cs"/>
              </a:rPr>
              <a:t>URL Encoding Examples (P. 61)</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2620242699"/>
              </p:ext>
            </p:extLst>
          </p:nvPr>
        </p:nvGraphicFramePr>
        <p:xfrm>
          <a:off x="603226" y="2113692"/>
          <a:ext cx="8686799" cy="2016094"/>
        </p:xfrm>
        <a:graphic>
          <a:graphicData uri="http://schemas.openxmlformats.org/drawingml/2006/table">
            <a:tbl>
              <a:tblPr firstRow="1" firstCol="1" bandRow="1"/>
              <a:tblGrid>
                <a:gridCol w="1111222"/>
                <a:gridCol w="3030605"/>
                <a:gridCol w="4544972"/>
              </a:tblGrid>
              <a:tr h="33673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400" dirty="0">
                          <a:effectLst/>
                        </a:rPr>
                        <a:t>Scheme</a:t>
                      </a:r>
                      <a:endParaRPr lang="en-US" sz="1700" dirty="0">
                        <a:effectLst/>
                        <a:latin typeface="Times New Roman"/>
                        <a:ea typeface="Malgun Gothic"/>
                      </a:endParaRPr>
                    </a:p>
                  </a:txBody>
                  <a:tcPr marL="101020" marR="10102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400">
                          <a:effectLst/>
                        </a:rPr>
                        <a:t>Short for…</a:t>
                      </a:r>
                      <a:endParaRPr lang="en-US" sz="1700">
                        <a:effectLst/>
                        <a:latin typeface="Times New Roman"/>
                        <a:ea typeface="Malgun Gothic"/>
                      </a:endParaRPr>
                    </a:p>
                  </a:txBody>
                  <a:tcPr marL="101020" marR="10102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400">
                          <a:effectLst/>
                        </a:rPr>
                        <a:t>Which pages will the scheme be used for…</a:t>
                      </a:r>
                      <a:endParaRPr lang="en-US" sz="1700">
                        <a:effectLst/>
                        <a:latin typeface="Times New Roman"/>
                        <a:ea typeface="Malgun Gothic"/>
                      </a:endParaRPr>
                    </a:p>
                  </a:txBody>
                  <a:tcPr marL="101020" marR="10102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3673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400">
                          <a:effectLst/>
                        </a:rPr>
                        <a:t>http</a:t>
                      </a:r>
                      <a:endParaRPr lang="en-US" sz="1700">
                        <a:effectLst/>
                        <a:latin typeface="Times New Roman"/>
                        <a:ea typeface="Malgun Gothic"/>
                      </a:endParaRPr>
                    </a:p>
                  </a:txBody>
                  <a:tcPr marL="101020" marR="10102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nSpc>
                          <a:spcPct val="115000"/>
                        </a:lnSpc>
                        <a:spcBef>
                          <a:spcPts val="0"/>
                        </a:spcBef>
                        <a:spcAft>
                          <a:spcPts val="0"/>
                        </a:spcAft>
                      </a:pPr>
                      <a:r>
                        <a:rPr lang="en-US" sz="1400">
                          <a:effectLst/>
                        </a:rPr>
                        <a:t>HyperText Transfer Protocol</a:t>
                      </a:r>
                      <a:endParaRPr lang="en-US" sz="1700">
                        <a:effectLst/>
                        <a:latin typeface="Times New Roman"/>
                        <a:ea typeface="Malgun Gothic"/>
                      </a:endParaRPr>
                    </a:p>
                  </a:txBody>
                  <a:tcPr marL="101020" marR="10102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nSpc>
                          <a:spcPct val="115000"/>
                        </a:lnSpc>
                        <a:spcBef>
                          <a:spcPts val="0"/>
                        </a:spcBef>
                        <a:spcAft>
                          <a:spcPts val="0"/>
                        </a:spcAft>
                      </a:pPr>
                      <a:r>
                        <a:rPr lang="en-US" sz="1400">
                          <a:effectLst/>
                        </a:rPr>
                        <a:t>Common web pages starts with http://. Not encrypted</a:t>
                      </a:r>
                      <a:endParaRPr lang="en-US" sz="1700">
                        <a:effectLst/>
                        <a:latin typeface="Times New Roman"/>
                        <a:ea typeface="Malgun Gothic"/>
                      </a:endParaRPr>
                    </a:p>
                  </a:txBody>
                  <a:tcPr marL="101020" marR="10102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50294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400">
                          <a:effectLst/>
                        </a:rPr>
                        <a:t>https</a:t>
                      </a:r>
                      <a:endParaRPr lang="en-US" sz="1700">
                        <a:effectLst/>
                        <a:latin typeface="Times New Roman"/>
                        <a:ea typeface="Malgun Gothic"/>
                      </a:endParaRPr>
                    </a:p>
                  </a:txBody>
                  <a:tcPr marL="101020" marR="10102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nSpc>
                          <a:spcPct val="115000"/>
                        </a:lnSpc>
                        <a:spcBef>
                          <a:spcPts val="0"/>
                        </a:spcBef>
                        <a:spcAft>
                          <a:spcPts val="0"/>
                        </a:spcAft>
                      </a:pPr>
                      <a:r>
                        <a:rPr lang="en-US" sz="1400">
                          <a:effectLst/>
                        </a:rPr>
                        <a:t>Secure HyperText Transfer Protocol</a:t>
                      </a:r>
                      <a:endParaRPr lang="en-US" sz="1700">
                        <a:effectLst/>
                        <a:latin typeface="Times New Roman"/>
                        <a:ea typeface="Malgun Gothic"/>
                      </a:endParaRPr>
                    </a:p>
                  </a:txBody>
                  <a:tcPr marL="101020" marR="10102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nSpc>
                          <a:spcPct val="115000"/>
                        </a:lnSpc>
                        <a:spcBef>
                          <a:spcPts val="0"/>
                        </a:spcBef>
                        <a:spcAft>
                          <a:spcPts val="0"/>
                        </a:spcAft>
                      </a:pPr>
                      <a:r>
                        <a:rPr lang="en-US" sz="1400" dirty="0">
                          <a:effectLst/>
                        </a:rPr>
                        <a:t>Secure web pages. All information exchanged are encrypted</a:t>
                      </a:r>
                      <a:endParaRPr lang="en-US" sz="1700" dirty="0">
                        <a:effectLst/>
                        <a:latin typeface="Times New Roman"/>
                        <a:ea typeface="Malgun Gothic"/>
                      </a:endParaRPr>
                    </a:p>
                  </a:txBody>
                  <a:tcPr marL="101020" marR="10102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50294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400">
                          <a:effectLst/>
                        </a:rPr>
                        <a:t>ftp</a:t>
                      </a:r>
                      <a:endParaRPr lang="en-US" sz="1700">
                        <a:effectLst/>
                        <a:latin typeface="Times New Roman"/>
                        <a:ea typeface="Malgun Gothic"/>
                      </a:endParaRPr>
                    </a:p>
                  </a:txBody>
                  <a:tcPr marL="101020" marR="10102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nSpc>
                          <a:spcPct val="115000"/>
                        </a:lnSpc>
                        <a:spcBef>
                          <a:spcPts val="0"/>
                        </a:spcBef>
                        <a:spcAft>
                          <a:spcPts val="0"/>
                        </a:spcAft>
                      </a:pPr>
                      <a:r>
                        <a:rPr lang="en-US" sz="1400">
                          <a:effectLst/>
                        </a:rPr>
                        <a:t>File Transfer Protocol</a:t>
                      </a:r>
                      <a:endParaRPr lang="en-US" sz="1700">
                        <a:effectLst/>
                        <a:latin typeface="Times New Roman"/>
                        <a:ea typeface="Malgun Gothic"/>
                      </a:endParaRPr>
                    </a:p>
                  </a:txBody>
                  <a:tcPr marL="101020" marR="10102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nSpc>
                          <a:spcPct val="115000"/>
                        </a:lnSpc>
                        <a:spcBef>
                          <a:spcPts val="0"/>
                        </a:spcBef>
                        <a:spcAft>
                          <a:spcPts val="0"/>
                        </a:spcAft>
                      </a:pPr>
                      <a:r>
                        <a:rPr lang="en-US" sz="1400">
                          <a:effectLst/>
                        </a:rPr>
                        <a:t>For downloading or uploading files to a website. Useful for domain maintenance</a:t>
                      </a:r>
                      <a:endParaRPr lang="en-US" sz="1700">
                        <a:effectLst/>
                        <a:latin typeface="Times New Roman"/>
                        <a:ea typeface="Malgun Gothic"/>
                      </a:endParaRPr>
                    </a:p>
                  </a:txBody>
                  <a:tcPr marL="101020" marR="10102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3673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400" dirty="0">
                          <a:effectLst/>
                        </a:rPr>
                        <a:t>file</a:t>
                      </a:r>
                      <a:endParaRPr lang="en-US" sz="1700" dirty="0">
                        <a:effectLst/>
                        <a:latin typeface="Times New Roman"/>
                        <a:ea typeface="Malgun Gothic"/>
                      </a:endParaRPr>
                    </a:p>
                  </a:txBody>
                  <a:tcPr marL="101020" marR="10102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nSpc>
                          <a:spcPct val="115000"/>
                        </a:lnSpc>
                        <a:spcBef>
                          <a:spcPts val="0"/>
                        </a:spcBef>
                        <a:spcAft>
                          <a:spcPts val="0"/>
                        </a:spcAft>
                      </a:pPr>
                      <a:r>
                        <a:rPr lang="en-US" sz="1400" dirty="0">
                          <a:effectLst/>
                        </a:rPr>
                        <a:t> </a:t>
                      </a:r>
                      <a:endParaRPr lang="en-US" sz="1700" dirty="0">
                        <a:effectLst/>
                        <a:latin typeface="Times New Roman"/>
                        <a:ea typeface="Malgun Gothic"/>
                      </a:endParaRPr>
                    </a:p>
                  </a:txBody>
                  <a:tcPr marL="101020" marR="10102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nSpc>
                          <a:spcPct val="115000"/>
                        </a:lnSpc>
                        <a:spcBef>
                          <a:spcPts val="0"/>
                        </a:spcBef>
                        <a:spcAft>
                          <a:spcPts val="0"/>
                        </a:spcAft>
                      </a:pPr>
                      <a:r>
                        <a:rPr lang="en-US" sz="1400" dirty="0">
                          <a:effectLst/>
                        </a:rPr>
                        <a:t>A file on your computer</a:t>
                      </a:r>
                      <a:endParaRPr lang="en-US" sz="1700" dirty="0">
                        <a:effectLst/>
                        <a:latin typeface="Times New Roman"/>
                        <a:ea typeface="Malgun Gothic"/>
                      </a:endParaRPr>
                    </a:p>
                  </a:txBody>
                  <a:tcPr marL="101020" marR="10102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bl>
          </a:graphicData>
        </a:graphic>
      </p:graphicFrame>
    </p:spTree>
    <p:extLst>
      <p:ext uri="{BB962C8B-B14F-4D97-AF65-F5344CB8AC3E}">
        <p14:creationId xmlns:p14="http://schemas.microsoft.com/office/powerpoint/2010/main" val="1455859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XHMTL</a:t>
            </a:r>
            <a:endParaRPr lang="en-US" dirty="0">
              <a:solidFill>
                <a:srgbClr val="FF0000"/>
              </a:solidFill>
            </a:endParaRPr>
          </a:p>
        </p:txBody>
      </p:sp>
      <p:sp>
        <p:nvSpPr>
          <p:cNvPr id="7" name="Content Placeholder 4"/>
          <p:cNvSpPr txBox="1">
            <a:spLocks/>
          </p:cNvSpPr>
          <p:nvPr/>
        </p:nvSpPr>
        <p:spPr>
          <a:xfrm>
            <a:off x="860854" y="1445460"/>
            <a:ext cx="10518346" cy="4986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XHTML is HTML written as XML.</a:t>
            </a:r>
          </a:p>
          <a:p>
            <a:pPr marL="0" indent="0">
              <a:buNone/>
            </a:pPr>
            <a:r>
              <a:rPr lang="en-US" sz="1800" b="1" u="sng" dirty="0"/>
              <a:t>What Is XHTML?</a:t>
            </a:r>
            <a:endParaRPr lang="en-US" sz="1800" dirty="0"/>
          </a:p>
          <a:p>
            <a:r>
              <a:rPr lang="en-US" sz="1800" dirty="0"/>
              <a:t>XHTML stands for </a:t>
            </a:r>
            <a:r>
              <a:rPr lang="en-US" sz="1800" dirty="0" err="1"/>
              <a:t>E</a:t>
            </a:r>
            <a:r>
              <a:rPr lang="en-US" sz="1800" b="1" dirty="0" err="1"/>
              <a:t>X</a:t>
            </a:r>
            <a:r>
              <a:rPr lang="en-US" sz="1800" dirty="0" err="1"/>
              <a:t>tensible</a:t>
            </a:r>
            <a:r>
              <a:rPr lang="en-US" sz="1800" dirty="0"/>
              <a:t> </a:t>
            </a:r>
            <a:r>
              <a:rPr lang="en-US" sz="1800" b="1" dirty="0"/>
              <a:t>H</a:t>
            </a:r>
            <a:r>
              <a:rPr lang="en-US" sz="1800" dirty="0"/>
              <a:t>yper</a:t>
            </a:r>
            <a:r>
              <a:rPr lang="en-US" sz="1800" b="1" dirty="0"/>
              <a:t>T</a:t>
            </a:r>
            <a:r>
              <a:rPr lang="en-US" sz="1800" dirty="0"/>
              <a:t>ext </a:t>
            </a:r>
            <a:r>
              <a:rPr lang="en-US" sz="1800" b="1" dirty="0"/>
              <a:t>M</a:t>
            </a:r>
            <a:r>
              <a:rPr lang="en-US" sz="1800" dirty="0"/>
              <a:t>arkup </a:t>
            </a:r>
            <a:r>
              <a:rPr lang="en-US" sz="1800" b="1" dirty="0"/>
              <a:t>L</a:t>
            </a:r>
            <a:r>
              <a:rPr lang="en-US" sz="1800" dirty="0"/>
              <a:t>anguage</a:t>
            </a:r>
          </a:p>
          <a:p>
            <a:r>
              <a:rPr lang="en-US" sz="1800" dirty="0"/>
              <a:t>XHTML is almost identical to HTML 4.01</a:t>
            </a:r>
          </a:p>
          <a:p>
            <a:r>
              <a:rPr lang="en-US" sz="1800" dirty="0"/>
              <a:t>XHTML is a stricter and cleaner version of HTML</a:t>
            </a:r>
          </a:p>
          <a:p>
            <a:r>
              <a:rPr lang="en-US" sz="1800" dirty="0"/>
              <a:t>XHTML is HTML defined as an XML application</a:t>
            </a:r>
          </a:p>
          <a:p>
            <a:r>
              <a:rPr lang="en-US" sz="1800" dirty="0"/>
              <a:t>XHTML is supported by all major browsers</a:t>
            </a:r>
            <a:r>
              <a:rPr lang="en-US" sz="1800" dirty="0" smtClean="0"/>
              <a:t>.</a:t>
            </a:r>
            <a:endParaRPr lang="en-US" sz="1800" dirty="0"/>
          </a:p>
          <a:p>
            <a:pPr marL="0" indent="0">
              <a:buNone/>
            </a:pPr>
            <a:r>
              <a:rPr lang="en-US" sz="1800" b="1" u="sng" dirty="0"/>
              <a:t>Why XHTML?</a:t>
            </a:r>
            <a:endParaRPr lang="en-US" sz="1800" dirty="0"/>
          </a:p>
          <a:p>
            <a:r>
              <a:rPr lang="en-US" sz="1800" dirty="0"/>
              <a:t>Many pages on the internet contain "bad" HTML.</a:t>
            </a:r>
          </a:p>
          <a:p>
            <a:r>
              <a:rPr lang="en-US" sz="1800" dirty="0"/>
              <a:t>The following HTML code will work fine if you view it in a browser (even if it does NOT follow the HTML rules):</a:t>
            </a:r>
          </a:p>
          <a:p>
            <a:pPr marL="0" indent="0">
              <a:buNone/>
            </a:pPr>
            <a:r>
              <a:rPr lang="en-US" sz="1800" i="1" dirty="0"/>
              <a:t>&lt;html&gt;</a:t>
            </a:r>
            <a:br>
              <a:rPr lang="en-US" sz="1800" i="1" dirty="0"/>
            </a:br>
            <a:r>
              <a:rPr lang="en-US" sz="1800" i="1" dirty="0"/>
              <a:t>&lt;head</a:t>
            </a:r>
            <a:r>
              <a:rPr lang="en-US" sz="1800" i="1" dirty="0" smtClean="0"/>
              <a:t>&gt;&lt;</a:t>
            </a:r>
            <a:r>
              <a:rPr lang="en-US" sz="1800" i="1" dirty="0"/>
              <a:t>title&gt;This is bad HTML&lt;/title&gt;</a:t>
            </a:r>
            <a:br>
              <a:rPr lang="en-US" sz="1800" i="1" dirty="0"/>
            </a:br>
            <a:r>
              <a:rPr lang="en-US" sz="1800" i="1" dirty="0"/>
              <a:t>&lt;body&gt;</a:t>
            </a:r>
            <a:br>
              <a:rPr lang="en-US" sz="1800" i="1" dirty="0"/>
            </a:br>
            <a:r>
              <a:rPr lang="en-US" sz="1800" i="1" dirty="0"/>
              <a:t>&lt;h1&gt;Bad HTML</a:t>
            </a:r>
            <a:br>
              <a:rPr lang="en-US" sz="1800" i="1" dirty="0"/>
            </a:br>
            <a:r>
              <a:rPr lang="en-US" sz="1800" i="1" dirty="0"/>
              <a:t>&lt;p&gt;This is a paragraph</a:t>
            </a:r>
            <a:br>
              <a:rPr lang="en-US" sz="1800" i="1" dirty="0"/>
            </a:br>
            <a:r>
              <a:rPr lang="en-US" sz="1800" i="1" dirty="0"/>
              <a:t>&lt;/body&gt;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ysClr val="windowText" lastClr="000000"/>
              </a:solidFill>
              <a:effectLst/>
              <a:uLnTx/>
              <a:uFillTx/>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libri"/>
            </a:endParaRPr>
          </a:p>
        </p:txBody>
      </p:sp>
    </p:spTree>
    <p:extLst>
      <p:ext uri="{BB962C8B-B14F-4D97-AF65-F5344CB8AC3E}">
        <p14:creationId xmlns:p14="http://schemas.microsoft.com/office/powerpoint/2010/main" val="789275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XHMTL (Con)</a:t>
            </a:r>
            <a:endParaRPr lang="en-US" dirty="0">
              <a:solidFill>
                <a:srgbClr val="FF0000"/>
              </a:solidFill>
            </a:endParaRPr>
          </a:p>
        </p:txBody>
      </p:sp>
      <p:sp>
        <p:nvSpPr>
          <p:cNvPr id="7" name="Content Placeholder 4"/>
          <p:cNvSpPr txBox="1">
            <a:spLocks/>
          </p:cNvSpPr>
          <p:nvPr/>
        </p:nvSpPr>
        <p:spPr>
          <a:xfrm>
            <a:off x="676530" y="1871768"/>
            <a:ext cx="10625479" cy="49862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en-US" sz="2400" dirty="0">
                <a:solidFill>
                  <a:prstClr val="black"/>
                </a:solidFill>
                <a:latin typeface="Calibri"/>
              </a:rPr>
              <a:t>XML is a markup language where documents must be marked up correctly and "well-formed".</a:t>
            </a:r>
          </a:p>
          <a:p>
            <a:pPr lvl="0" algn="just"/>
            <a:r>
              <a:rPr lang="en-US" sz="2400" dirty="0">
                <a:solidFill>
                  <a:prstClr val="black"/>
                </a:solidFill>
                <a:latin typeface="Calibri"/>
              </a:rPr>
              <a:t>Today's market consists of different browser technologies. Some browsers run on computers, and some browsers run on mobile phones or other small devices. Smaller devices often lack the resources or power to interpret a "bad" markup language.</a:t>
            </a:r>
          </a:p>
          <a:p>
            <a:pPr lvl="0" algn="just"/>
            <a:r>
              <a:rPr lang="en-US" sz="2400" dirty="0">
                <a:solidFill>
                  <a:prstClr val="black"/>
                </a:solidFill>
                <a:latin typeface="Calibri"/>
              </a:rPr>
              <a:t>Therefore - by combining the strengths of HTML and XML, XHTML was developed. XHTML is HTML redesigned as XML.</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4229571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XHMTL (Con)</a:t>
            </a:r>
            <a:endParaRPr lang="en-US" dirty="0">
              <a:solidFill>
                <a:srgbClr val="FF0000"/>
              </a:solidFill>
            </a:endParaRPr>
          </a:p>
        </p:txBody>
      </p:sp>
      <p:sp>
        <p:nvSpPr>
          <p:cNvPr id="7" name="Content Placeholder 4"/>
          <p:cNvSpPr txBox="1">
            <a:spLocks/>
          </p:cNvSpPr>
          <p:nvPr/>
        </p:nvSpPr>
        <p:spPr>
          <a:xfrm>
            <a:off x="860854" y="1445460"/>
            <a:ext cx="8229600" cy="498623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2400" b="1" u="sng" dirty="0">
                <a:solidFill>
                  <a:prstClr val="black"/>
                </a:solidFill>
                <a:latin typeface="Calibri"/>
              </a:rPr>
              <a:t>The Most Important Differences from HTML:</a:t>
            </a:r>
            <a:endParaRPr lang="en-US" sz="2400" dirty="0">
              <a:solidFill>
                <a:prstClr val="black"/>
              </a:solidFill>
              <a:latin typeface="Calibri"/>
            </a:endParaRPr>
          </a:p>
          <a:p>
            <a:pPr lvl="0"/>
            <a:r>
              <a:rPr lang="en-US" sz="2400" dirty="0">
                <a:solidFill>
                  <a:prstClr val="black"/>
                </a:solidFill>
                <a:latin typeface="Calibri"/>
              </a:rPr>
              <a:t>Document Structure</a:t>
            </a:r>
          </a:p>
          <a:p>
            <a:pPr lvl="1"/>
            <a:r>
              <a:rPr lang="en-US" sz="2000" dirty="0">
                <a:solidFill>
                  <a:prstClr val="black"/>
                </a:solidFill>
                <a:latin typeface="Calibri"/>
              </a:rPr>
              <a:t>XHTML DOCTYPE is </a:t>
            </a:r>
            <a:r>
              <a:rPr lang="en-US" sz="2000" b="1" dirty="0">
                <a:solidFill>
                  <a:prstClr val="black"/>
                </a:solidFill>
                <a:latin typeface="Calibri"/>
              </a:rPr>
              <a:t>mandatory</a:t>
            </a:r>
            <a:endParaRPr lang="en-US" sz="2000" dirty="0">
              <a:solidFill>
                <a:prstClr val="black"/>
              </a:solidFill>
              <a:latin typeface="Calibri"/>
            </a:endParaRPr>
          </a:p>
          <a:p>
            <a:pPr lvl="1"/>
            <a:r>
              <a:rPr lang="en-US" sz="2000" dirty="0">
                <a:solidFill>
                  <a:prstClr val="black"/>
                </a:solidFill>
                <a:latin typeface="Calibri"/>
              </a:rPr>
              <a:t>The XML namespace attribute in &lt;html&gt; is </a:t>
            </a:r>
            <a:r>
              <a:rPr lang="en-US" sz="2000" b="1" dirty="0">
                <a:solidFill>
                  <a:prstClr val="black"/>
                </a:solidFill>
                <a:latin typeface="Calibri"/>
              </a:rPr>
              <a:t>mandatory</a:t>
            </a:r>
            <a:endParaRPr lang="en-US" sz="2000" dirty="0">
              <a:solidFill>
                <a:prstClr val="black"/>
              </a:solidFill>
              <a:latin typeface="Calibri"/>
            </a:endParaRPr>
          </a:p>
          <a:p>
            <a:pPr lvl="1"/>
            <a:r>
              <a:rPr lang="en-US" sz="2000" dirty="0">
                <a:solidFill>
                  <a:prstClr val="black"/>
                </a:solidFill>
                <a:latin typeface="Calibri"/>
              </a:rPr>
              <a:t>&lt;html&gt;, &lt;head&gt;, &lt;title&gt;, and &lt;body&gt; is </a:t>
            </a:r>
            <a:r>
              <a:rPr lang="en-US" sz="2000" b="1" dirty="0">
                <a:solidFill>
                  <a:prstClr val="black"/>
                </a:solidFill>
                <a:latin typeface="Calibri"/>
              </a:rPr>
              <a:t>mandatory</a:t>
            </a:r>
            <a:endParaRPr lang="en-US" sz="2000" dirty="0">
              <a:solidFill>
                <a:prstClr val="black"/>
              </a:solidFill>
              <a:latin typeface="Calibri"/>
            </a:endParaRPr>
          </a:p>
          <a:p>
            <a:pPr lvl="0"/>
            <a:r>
              <a:rPr lang="en-US" sz="2400" dirty="0">
                <a:solidFill>
                  <a:prstClr val="black"/>
                </a:solidFill>
                <a:latin typeface="Calibri"/>
              </a:rPr>
              <a:t>XHTML Elements</a:t>
            </a:r>
          </a:p>
          <a:p>
            <a:pPr lvl="1"/>
            <a:r>
              <a:rPr lang="en-US" sz="2000" dirty="0">
                <a:solidFill>
                  <a:prstClr val="black"/>
                </a:solidFill>
                <a:latin typeface="Calibri"/>
              </a:rPr>
              <a:t>XHTML elements must be </a:t>
            </a:r>
            <a:r>
              <a:rPr lang="en-US" sz="2000" b="1" dirty="0">
                <a:solidFill>
                  <a:prstClr val="black"/>
                </a:solidFill>
                <a:latin typeface="Calibri"/>
              </a:rPr>
              <a:t>properly nested</a:t>
            </a:r>
            <a:endParaRPr lang="en-US" sz="2000" dirty="0">
              <a:solidFill>
                <a:prstClr val="black"/>
              </a:solidFill>
              <a:latin typeface="Calibri"/>
            </a:endParaRPr>
          </a:p>
          <a:p>
            <a:pPr lvl="1"/>
            <a:r>
              <a:rPr lang="en-US" sz="2000" dirty="0">
                <a:solidFill>
                  <a:prstClr val="black"/>
                </a:solidFill>
                <a:latin typeface="Calibri"/>
              </a:rPr>
              <a:t>XHTML elements must always be </a:t>
            </a:r>
            <a:r>
              <a:rPr lang="en-US" sz="2000" b="1" dirty="0">
                <a:solidFill>
                  <a:prstClr val="black"/>
                </a:solidFill>
                <a:latin typeface="Calibri"/>
              </a:rPr>
              <a:t>closed</a:t>
            </a:r>
            <a:endParaRPr lang="en-US" sz="2000" dirty="0">
              <a:solidFill>
                <a:prstClr val="black"/>
              </a:solidFill>
              <a:latin typeface="Calibri"/>
            </a:endParaRPr>
          </a:p>
          <a:p>
            <a:pPr lvl="1"/>
            <a:r>
              <a:rPr lang="en-US" sz="2000" dirty="0">
                <a:solidFill>
                  <a:prstClr val="black"/>
                </a:solidFill>
                <a:latin typeface="Calibri"/>
              </a:rPr>
              <a:t>XHTML elements must be in </a:t>
            </a:r>
            <a:r>
              <a:rPr lang="en-US" sz="2000" b="1" dirty="0">
                <a:solidFill>
                  <a:prstClr val="black"/>
                </a:solidFill>
                <a:latin typeface="Calibri"/>
              </a:rPr>
              <a:t>lowercase</a:t>
            </a:r>
            <a:endParaRPr lang="en-US" sz="2000" dirty="0">
              <a:solidFill>
                <a:prstClr val="black"/>
              </a:solidFill>
              <a:latin typeface="Calibri"/>
            </a:endParaRPr>
          </a:p>
          <a:p>
            <a:pPr lvl="1"/>
            <a:r>
              <a:rPr lang="en-US" sz="2000" dirty="0">
                <a:solidFill>
                  <a:prstClr val="black"/>
                </a:solidFill>
                <a:latin typeface="Calibri"/>
              </a:rPr>
              <a:t>XHTML documents must have </a:t>
            </a:r>
            <a:r>
              <a:rPr lang="en-US" sz="2000" b="1" dirty="0">
                <a:solidFill>
                  <a:prstClr val="black"/>
                </a:solidFill>
                <a:latin typeface="Calibri"/>
              </a:rPr>
              <a:t>one root element</a:t>
            </a:r>
            <a:endParaRPr lang="en-US" sz="2000" dirty="0">
              <a:solidFill>
                <a:prstClr val="black"/>
              </a:solidFill>
              <a:latin typeface="Calibri"/>
            </a:endParaRPr>
          </a:p>
          <a:p>
            <a:pPr lvl="0"/>
            <a:r>
              <a:rPr lang="en-US" sz="2400" dirty="0">
                <a:solidFill>
                  <a:prstClr val="black"/>
                </a:solidFill>
                <a:latin typeface="Calibri"/>
              </a:rPr>
              <a:t>XHTML Attributes</a:t>
            </a:r>
          </a:p>
          <a:p>
            <a:pPr lvl="1"/>
            <a:r>
              <a:rPr lang="en-US" sz="2000" dirty="0">
                <a:solidFill>
                  <a:prstClr val="black"/>
                </a:solidFill>
                <a:latin typeface="Calibri"/>
              </a:rPr>
              <a:t>Attribute names must be in </a:t>
            </a:r>
            <a:r>
              <a:rPr lang="en-US" sz="2000" b="1" dirty="0">
                <a:solidFill>
                  <a:prstClr val="black"/>
                </a:solidFill>
                <a:latin typeface="Calibri"/>
              </a:rPr>
              <a:t>lower case</a:t>
            </a:r>
            <a:endParaRPr lang="en-US" sz="2000" dirty="0">
              <a:solidFill>
                <a:prstClr val="black"/>
              </a:solidFill>
              <a:latin typeface="Calibri"/>
            </a:endParaRPr>
          </a:p>
          <a:p>
            <a:pPr lvl="1"/>
            <a:r>
              <a:rPr lang="en-US" sz="2000" dirty="0">
                <a:solidFill>
                  <a:prstClr val="black"/>
                </a:solidFill>
                <a:latin typeface="Calibri"/>
              </a:rPr>
              <a:t>Attribute values must be </a:t>
            </a:r>
            <a:r>
              <a:rPr lang="en-US" sz="2000" b="1" dirty="0">
                <a:solidFill>
                  <a:prstClr val="black"/>
                </a:solidFill>
                <a:latin typeface="Calibri"/>
              </a:rPr>
              <a:t>quoted</a:t>
            </a:r>
            <a:endParaRPr lang="en-US" sz="2000" dirty="0">
              <a:solidFill>
                <a:prstClr val="black"/>
              </a:solidFill>
              <a:latin typeface="Calibri"/>
            </a:endParaRPr>
          </a:p>
          <a:p>
            <a:pPr lvl="1"/>
            <a:r>
              <a:rPr lang="en-US" sz="2000" dirty="0">
                <a:solidFill>
                  <a:prstClr val="black"/>
                </a:solidFill>
                <a:latin typeface="Calibri"/>
              </a:rPr>
              <a:t>Attribute minimization is </a:t>
            </a:r>
            <a:r>
              <a:rPr lang="en-US" sz="2000" b="1" dirty="0">
                <a:solidFill>
                  <a:prstClr val="black"/>
                </a:solidFill>
                <a:latin typeface="Calibri"/>
              </a:rPr>
              <a:t>forbidden</a:t>
            </a:r>
            <a:endParaRPr lang="en-US" sz="1800" dirty="0">
              <a:solidFill>
                <a:prstClr val="black"/>
              </a:solidFill>
              <a:latin typeface="Calibri"/>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385443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5"/>
            <a:ext cx="11020926" cy="4760858"/>
          </a:xfrm>
        </p:spPr>
        <p:txBody>
          <a:bodyPr>
            <a:normAutofit fontScale="92500" lnSpcReduction="10000"/>
          </a:bodyPr>
          <a:lstStyle/>
          <a:p>
            <a:pPr marL="0" indent="0">
              <a:buNone/>
            </a:pPr>
            <a:r>
              <a:rPr lang="en-US" b="1" u="sng" dirty="0"/>
              <a:t>HTML Headings</a:t>
            </a:r>
            <a:endParaRPr lang="en-US" dirty="0"/>
          </a:p>
          <a:p>
            <a:r>
              <a:rPr lang="en-US" dirty="0"/>
              <a:t>HTML headings are defined with the &lt;h1&gt; to &lt;h6&gt; tags.</a:t>
            </a:r>
          </a:p>
          <a:p>
            <a:pPr marL="0" indent="0">
              <a:buNone/>
            </a:pPr>
            <a:r>
              <a:rPr lang="en-US" i="1" dirty="0">
                <a:solidFill>
                  <a:schemeClr val="tx1">
                    <a:lumMod val="65000"/>
                    <a:lumOff val="35000"/>
                  </a:schemeClr>
                </a:solidFill>
                <a:hlinkClick r:id="rId3" action="ppaction://hlinkfile"/>
              </a:rPr>
              <a:t>Example</a:t>
            </a:r>
            <a:endParaRPr lang="en-US" i="1" dirty="0">
              <a:solidFill>
                <a:schemeClr val="tx1">
                  <a:lumMod val="65000"/>
                  <a:lumOff val="35000"/>
                </a:schemeClr>
              </a:solidFill>
            </a:endParaRPr>
          </a:p>
          <a:p>
            <a:pPr marL="0" indent="0">
              <a:buNone/>
            </a:pPr>
            <a:r>
              <a:rPr lang="en-US" sz="2600" i="1" dirty="0">
                <a:solidFill>
                  <a:schemeClr val="tx1">
                    <a:lumMod val="65000"/>
                    <a:lumOff val="35000"/>
                  </a:schemeClr>
                </a:solidFill>
              </a:rPr>
              <a:t>&lt;h1&gt;This is heading 1&lt;/h1&gt;</a:t>
            </a:r>
          </a:p>
          <a:p>
            <a:pPr marL="0" indent="0">
              <a:buNone/>
            </a:pPr>
            <a:r>
              <a:rPr lang="en-US" sz="2400" i="1" dirty="0">
                <a:solidFill>
                  <a:schemeClr val="tx1">
                    <a:lumMod val="65000"/>
                    <a:lumOff val="35000"/>
                  </a:schemeClr>
                </a:solidFill>
              </a:rPr>
              <a:t>&lt;h2&gt;This is heading 2&lt;/h2&gt;</a:t>
            </a:r>
          </a:p>
          <a:p>
            <a:pPr marL="0" indent="0">
              <a:buNone/>
            </a:pPr>
            <a:r>
              <a:rPr lang="en-US" i="1" dirty="0">
                <a:solidFill>
                  <a:schemeClr val="tx1">
                    <a:lumMod val="65000"/>
                    <a:lumOff val="35000"/>
                  </a:schemeClr>
                </a:solidFill>
              </a:rPr>
              <a:t>&lt;h3&gt;This is heading 3&lt;/h3&gt;</a:t>
            </a:r>
          </a:p>
          <a:p>
            <a:pPr marL="0" indent="0">
              <a:buNone/>
            </a:pPr>
            <a:r>
              <a:rPr lang="en-US" sz="2000" i="1" dirty="0">
                <a:solidFill>
                  <a:schemeClr val="tx1">
                    <a:lumMod val="65000"/>
                    <a:lumOff val="35000"/>
                  </a:schemeClr>
                </a:solidFill>
              </a:rPr>
              <a:t>&lt;h4&gt;This is heading 4&lt;/h4&gt;</a:t>
            </a:r>
          </a:p>
          <a:p>
            <a:pPr marL="0" indent="0">
              <a:buNone/>
            </a:pPr>
            <a:r>
              <a:rPr lang="en-US" sz="1800" i="1" dirty="0">
                <a:solidFill>
                  <a:schemeClr val="tx1">
                    <a:lumMod val="65000"/>
                    <a:lumOff val="35000"/>
                  </a:schemeClr>
                </a:solidFill>
              </a:rPr>
              <a:t>&lt;h5&gt;This is heading 5&lt;/h5&gt;</a:t>
            </a:r>
          </a:p>
          <a:p>
            <a:pPr marL="0" indent="0">
              <a:buNone/>
            </a:pPr>
            <a:r>
              <a:rPr lang="en-US" sz="1600" i="1" dirty="0">
                <a:solidFill>
                  <a:schemeClr val="tx1">
                    <a:lumMod val="65000"/>
                    <a:lumOff val="35000"/>
                  </a:schemeClr>
                </a:solidFill>
              </a:rPr>
              <a:t>&lt;h6&gt;This is heading 6&lt;/h6&gt;</a:t>
            </a:r>
          </a:p>
          <a:p>
            <a:pPr marL="0" indent="0">
              <a:buNone/>
            </a:pPr>
            <a:endParaRPr lang="en-US"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Basic</a:t>
            </a:r>
            <a:endParaRPr lang="en-US" dirty="0">
              <a:solidFill>
                <a:srgbClr val="FF0000"/>
              </a:solidFill>
            </a:endParaRPr>
          </a:p>
        </p:txBody>
      </p:sp>
    </p:spTree>
    <p:extLst>
      <p:ext uri="{BB962C8B-B14F-4D97-AF65-F5344CB8AC3E}">
        <p14:creationId xmlns:p14="http://schemas.microsoft.com/office/powerpoint/2010/main" val="38364587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XHMTL (Con)</a:t>
            </a:r>
            <a:endParaRPr lang="en-US" dirty="0">
              <a:solidFill>
                <a:srgbClr val="FF0000"/>
              </a:solidFill>
            </a:endParaRPr>
          </a:p>
        </p:txBody>
      </p:sp>
      <p:sp>
        <p:nvSpPr>
          <p:cNvPr id="7" name="Content Placeholder 4"/>
          <p:cNvSpPr txBox="1">
            <a:spLocks/>
          </p:cNvSpPr>
          <p:nvPr/>
        </p:nvSpPr>
        <p:spPr>
          <a:xfrm>
            <a:off x="599597" y="1518031"/>
            <a:ext cx="11040860" cy="4986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2000" b="1" u="sng" dirty="0">
                <a:solidFill>
                  <a:prstClr val="black"/>
                </a:solidFill>
                <a:latin typeface="Calibri"/>
              </a:rPr>
              <a:t>&lt;!DOCTYPE ....&gt; Is Mandatory</a:t>
            </a:r>
            <a:endParaRPr lang="en-US" sz="2000" dirty="0">
              <a:solidFill>
                <a:prstClr val="black"/>
              </a:solidFill>
              <a:latin typeface="Calibri"/>
            </a:endParaRPr>
          </a:p>
          <a:p>
            <a:pPr lvl="0"/>
            <a:r>
              <a:rPr lang="en-US" sz="2000" dirty="0">
                <a:solidFill>
                  <a:prstClr val="black"/>
                </a:solidFill>
                <a:latin typeface="Calibri"/>
              </a:rPr>
              <a:t>An XHTML document must have an XHTML DOCTYPE declaration.</a:t>
            </a:r>
          </a:p>
          <a:p>
            <a:pPr lvl="0"/>
            <a:r>
              <a:rPr lang="en-US" sz="2000" dirty="0">
                <a:solidFill>
                  <a:prstClr val="black"/>
                </a:solidFill>
                <a:latin typeface="Calibri"/>
              </a:rPr>
              <a:t>The &lt;html&gt;, &lt;head&gt;, &lt;title&gt;, and &lt;body&gt; elements must also be present, and the </a:t>
            </a:r>
            <a:r>
              <a:rPr lang="en-US" sz="2000" dirty="0" err="1">
                <a:solidFill>
                  <a:prstClr val="black"/>
                </a:solidFill>
                <a:latin typeface="Calibri"/>
              </a:rPr>
              <a:t>xmlns</a:t>
            </a:r>
            <a:r>
              <a:rPr lang="en-US" sz="2000" dirty="0">
                <a:solidFill>
                  <a:prstClr val="black"/>
                </a:solidFill>
                <a:latin typeface="Calibri"/>
              </a:rPr>
              <a:t> attribute in &lt;html&gt;, must specify the xml namespace for the document</a:t>
            </a:r>
            <a:r>
              <a:rPr lang="en-US" sz="2000" dirty="0" smtClean="0">
                <a:solidFill>
                  <a:prstClr val="black"/>
                </a:solidFill>
                <a:latin typeface="Calibri"/>
              </a:rPr>
              <a:t>.</a:t>
            </a:r>
            <a:endParaRPr lang="en-US" sz="2000" dirty="0">
              <a:solidFill>
                <a:prstClr val="black"/>
              </a:solidFill>
              <a:latin typeface="Calibri"/>
            </a:endParaRPr>
          </a:p>
          <a:p>
            <a:pPr lvl="0"/>
            <a:r>
              <a:rPr lang="en-US" sz="2000" dirty="0">
                <a:solidFill>
                  <a:prstClr val="black"/>
                </a:solidFill>
                <a:latin typeface="Calibri"/>
              </a:rPr>
              <a:t>The example below shows an XHTML document with a minimum of required tags:</a:t>
            </a:r>
          </a:p>
          <a:p>
            <a:pPr marL="0" lvl="0" indent="0">
              <a:buNone/>
            </a:pPr>
            <a:r>
              <a:rPr lang="en-US" sz="2000" i="1" dirty="0">
                <a:solidFill>
                  <a:prstClr val="black">
                    <a:lumMod val="65000"/>
                    <a:lumOff val="35000"/>
                  </a:prstClr>
                </a:solidFill>
                <a:latin typeface="Calibri"/>
              </a:rPr>
              <a:t>&lt;!DOCTYPE html PUBLIC "-//W3C//DTD XHTML 1.0 Transitional//EN"</a:t>
            </a:r>
            <a:br>
              <a:rPr lang="en-US" sz="2000" i="1" dirty="0">
                <a:solidFill>
                  <a:prstClr val="black">
                    <a:lumMod val="65000"/>
                    <a:lumOff val="35000"/>
                  </a:prstClr>
                </a:solidFill>
                <a:latin typeface="Calibri"/>
              </a:rPr>
            </a:br>
            <a:r>
              <a:rPr lang="en-US" sz="2000" i="1" dirty="0">
                <a:solidFill>
                  <a:prstClr val="black">
                    <a:lumMod val="65000"/>
                    <a:lumOff val="35000"/>
                  </a:prstClr>
                </a:solidFill>
                <a:latin typeface="Calibri"/>
              </a:rPr>
              <a:t>"http://www.w3.org/TR/xhtml1/DTD/xhtml1-transitional.dtd"&gt;</a:t>
            </a:r>
            <a:br>
              <a:rPr lang="en-US" sz="2000" i="1" dirty="0">
                <a:solidFill>
                  <a:prstClr val="black">
                    <a:lumMod val="65000"/>
                    <a:lumOff val="35000"/>
                  </a:prstClr>
                </a:solidFill>
                <a:latin typeface="Calibri"/>
              </a:rPr>
            </a:br>
            <a:r>
              <a:rPr lang="en-US" sz="2000" i="1" dirty="0">
                <a:solidFill>
                  <a:prstClr val="black">
                    <a:lumMod val="65000"/>
                    <a:lumOff val="35000"/>
                  </a:prstClr>
                </a:solidFill>
                <a:latin typeface="Calibri"/>
              </a:rPr>
              <a:t/>
            </a:r>
            <a:br>
              <a:rPr lang="en-US" sz="2000" i="1" dirty="0">
                <a:solidFill>
                  <a:prstClr val="black">
                    <a:lumMod val="65000"/>
                    <a:lumOff val="35000"/>
                  </a:prstClr>
                </a:solidFill>
                <a:latin typeface="Calibri"/>
              </a:rPr>
            </a:br>
            <a:r>
              <a:rPr lang="en-US" sz="2000" i="1" dirty="0">
                <a:solidFill>
                  <a:prstClr val="black">
                    <a:lumMod val="65000"/>
                    <a:lumOff val="35000"/>
                  </a:prstClr>
                </a:solidFill>
                <a:latin typeface="Calibri"/>
              </a:rPr>
              <a:t>&lt;html </a:t>
            </a:r>
            <a:r>
              <a:rPr lang="en-US" sz="2000" i="1" dirty="0" err="1">
                <a:solidFill>
                  <a:prstClr val="black">
                    <a:lumMod val="65000"/>
                    <a:lumOff val="35000"/>
                  </a:prstClr>
                </a:solidFill>
                <a:latin typeface="Calibri"/>
              </a:rPr>
              <a:t>xmlns</a:t>
            </a:r>
            <a:r>
              <a:rPr lang="en-US" sz="2000" i="1" dirty="0">
                <a:solidFill>
                  <a:prstClr val="black">
                    <a:lumMod val="65000"/>
                    <a:lumOff val="35000"/>
                  </a:prstClr>
                </a:solidFill>
                <a:latin typeface="Calibri"/>
              </a:rPr>
              <a:t>="http://www.w3.org/1999/xhtml</a:t>
            </a:r>
            <a:r>
              <a:rPr lang="en-US" sz="2000" i="1" dirty="0" smtClean="0">
                <a:solidFill>
                  <a:prstClr val="black">
                    <a:lumMod val="65000"/>
                    <a:lumOff val="35000"/>
                  </a:prstClr>
                </a:solidFill>
                <a:latin typeface="Calibri"/>
              </a:rPr>
              <a:t>"&gt;</a:t>
            </a:r>
            <a:r>
              <a:rPr lang="en-US" sz="2000" i="1" dirty="0">
                <a:solidFill>
                  <a:prstClr val="black">
                    <a:lumMod val="65000"/>
                    <a:lumOff val="35000"/>
                  </a:prstClr>
                </a:solidFill>
                <a:latin typeface="Calibri"/>
              </a:rPr>
              <a:t/>
            </a:r>
            <a:br>
              <a:rPr lang="en-US" sz="2000" i="1" dirty="0">
                <a:solidFill>
                  <a:prstClr val="black">
                    <a:lumMod val="65000"/>
                    <a:lumOff val="35000"/>
                  </a:prstClr>
                </a:solidFill>
                <a:latin typeface="Calibri"/>
              </a:rPr>
            </a:br>
            <a:r>
              <a:rPr lang="en-US" sz="2000" i="1" dirty="0">
                <a:solidFill>
                  <a:prstClr val="black">
                    <a:lumMod val="65000"/>
                    <a:lumOff val="35000"/>
                  </a:prstClr>
                </a:solidFill>
                <a:latin typeface="Calibri"/>
              </a:rPr>
              <a:t>&lt;head&gt;</a:t>
            </a:r>
            <a:br>
              <a:rPr lang="en-US" sz="2000" i="1" dirty="0">
                <a:solidFill>
                  <a:prstClr val="black">
                    <a:lumMod val="65000"/>
                    <a:lumOff val="35000"/>
                  </a:prstClr>
                </a:solidFill>
                <a:latin typeface="Calibri"/>
              </a:rPr>
            </a:br>
            <a:r>
              <a:rPr lang="en-US" sz="2000" i="1" dirty="0">
                <a:solidFill>
                  <a:prstClr val="black">
                    <a:lumMod val="65000"/>
                    <a:lumOff val="35000"/>
                  </a:prstClr>
                </a:solidFill>
                <a:latin typeface="Calibri"/>
              </a:rPr>
              <a:t>&lt;title&gt;Title of document&lt;/title&gt;</a:t>
            </a:r>
            <a:br>
              <a:rPr lang="en-US" sz="2000" i="1" dirty="0">
                <a:solidFill>
                  <a:prstClr val="black">
                    <a:lumMod val="65000"/>
                    <a:lumOff val="35000"/>
                  </a:prstClr>
                </a:solidFill>
                <a:latin typeface="Calibri"/>
              </a:rPr>
            </a:br>
            <a:r>
              <a:rPr lang="en-US" sz="2000" i="1" dirty="0">
                <a:solidFill>
                  <a:prstClr val="black">
                    <a:lumMod val="65000"/>
                    <a:lumOff val="35000"/>
                  </a:prstClr>
                </a:solidFill>
                <a:latin typeface="Calibri"/>
              </a:rPr>
              <a:t>&lt;/head</a:t>
            </a:r>
            <a:r>
              <a:rPr lang="en-US" sz="2000" i="1" dirty="0" smtClean="0">
                <a:solidFill>
                  <a:prstClr val="black">
                    <a:lumMod val="65000"/>
                    <a:lumOff val="35000"/>
                  </a:prstClr>
                </a:solidFill>
                <a:latin typeface="Calibri"/>
              </a:rPr>
              <a:t>&gt;</a:t>
            </a:r>
            <a:r>
              <a:rPr lang="en-US" sz="2000" i="1" dirty="0">
                <a:solidFill>
                  <a:prstClr val="black">
                    <a:lumMod val="65000"/>
                    <a:lumOff val="35000"/>
                  </a:prstClr>
                </a:solidFill>
                <a:latin typeface="Calibri"/>
              </a:rPr>
              <a:t/>
            </a:r>
            <a:br>
              <a:rPr lang="en-US" sz="2000" i="1" dirty="0">
                <a:solidFill>
                  <a:prstClr val="black">
                    <a:lumMod val="65000"/>
                    <a:lumOff val="35000"/>
                  </a:prstClr>
                </a:solidFill>
                <a:latin typeface="Calibri"/>
              </a:rPr>
            </a:br>
            <a:r>
              <a:rPr lang="en-US" sz="2000" i="1" dirty="0">
                <a:solidFill>
                  <a:prstClr val="black">
                    <a:lumMod val="65000"/>
                    <a:lumOff val="35000"/>
                  </a:prstClr>
                </a:solidFill>
                <a:latin typeface="Calibri"/>
              </a:rPr>
              <a:t>&lt;body&gt;</a:t>
            </a:r>
            <a:br>
              <a:rPr lang="en-US" sz="2000" i="1" dirty="0">
                <a:solidFill>
                  <a:prstClr val="black">
                    <a:lumMod val="65000"/>
                    <a:lumOff val="35000"/>
                  </a:prstClr>
                </a:solidFill>
                <a:latin typeface="Calibri"/>
              </a:rPr>
            </a:br>
            <a:r>
              <a:rPr lang="en-US" sz="2000" i="1" dirty="0">
                <a:solidFill>
                  <a:prstClr val="black">
                    <a:lumMod val="65000"/>
                    <a:lumOff val="35000"/>
                  </a:prstClr>
                </a:solidFill>
                <a:latin typeface="Calibri"/>
              </a:rPr>
              <a:t>...... </a:t>
            </a:r>
            <a:br>
              <a:rPr lang="en-US" sz="2000" i="1" dirty="0">
                <a:solidFill>
                  <a:prstClr val="black">
                    <a:lumMod val="65000"/>
                    <a:lumOff val="35000"/>
                  </a:prstClr>
                </a:solidFill>
                <a:latin typeface="Calibri"/>
              </a:rPr>
            </a:br>
            <a:r>
              <a:rPr lang="en-US" sz="2000" i="1" dirty="0">
                <a:solidFill>
                  <a:prstClr val="black">
                    <a:lumMod val="65000"/>
                    <a:lumOff val="35000"/>
                  </a:prstClr>
                </a:solidFill>
                <a:latin typeface="Calibri"/>
              </a:rPr>
              <a:t>&lt;/body&gt;</a:t>
            </a:r>
            <a:br>
              <a:rPr lang="en-US" sz="2000" i="1" dirty="0">
                <a:solidFill>
                  <a:prstClr val="black">
                    <a:lumMod val="65000"/>
                    <a:lumOff val="35000"/>
                  </a:prstClr>
                </a:solidFill>
                <a:latin typeface="Calibri"/>
              </a:rPr>
            </a:br>
            <a:r>
              <a:rPr lang="en-US" sz="2000" i="1" dirty="0" smtClean="0">
                <a:solidFill>
                  <a:prstClr val="black">
                    <a:lumMod val="65000"/>
                    <a:lumOff val="35000"/>
                  </a:prstClr>
                </a:solidFill>
                <a:latin typeface="Calibri"/>
              </a:rPr>
              <a:t>&lt;/</a:t>
            </a:r>
            <a:r>
              <a:rPr lang="en-US" sz="2000" i="1" dirty="0">
                <a:solidFill>
                  <a:prstClr val="black">
                    <a:lumMod val="65000"/>
                    <a:lumOff val="35000"/>
                  </a:prstClr>
                </a:solidFill>
                <a:latin typeface="Calibri"/>
              </a:rPr>
              <a:t>html&gt;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290429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XHMTL (Con)</a:t>
            </a:r>
            <a:endParaRPr lang="en-US" dirty="0">
              <a:solidFill>
                <a:srgbClr val="FF0000"/>
              </a:solidFill>
            </a:endParaRPr>
          </a:p>
        </p:txBody>
      </p:sp>
      <p:sp>
        <p:nvSpPr>
          <p:cNvPr id="7" name="Content Placeholder 4"/>
          <p:cNvSpPr txBox="1">
            <a:spLocks/>
          </p:cNvSpPr>
          <p:nvPr/>
        </p:nvSpPr>
        <p:spPr>
          <a:xfrm>
            <a:off x="860854" y="1445460"/>
            <a:ext cx="8229600" cy="498623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2000" b="1" u="sng" dirty="0">
                <a:solidFill>
                  <a:prstClr val="black"/>
                </a:solidFill>
                <a:latin typeface="Calibri"/>
              </a:rPr>
              <a:t>XHTML Elements Must Be Properly Nested</a:t>
            </a:r>
            <a:endParaRPr lang="en-US" sz="2000" dirty="0">
              <a:solidFill>
                <a:prstClr val="black"/>
              </a:solidFill>
              <a:latin typeface="Calibri"/>
            </a:endParaRPr>
          </a:p>
          <a:p>
            <a:pPr lvl="0"/>
            <a:r>
              <a:rPr lang="en-US" sz="2000" dirty="0">
                <a:solidFill>
                  <a:prstClr val="black"/>
                </a:solidFill>
                <a:latin typeface="Calibri"/>
              </a:rPr>
              <a:t>In HTML, some elements can be improperly nested within each other, like this:</a:t>
            </a:r>
          </a:p>
          <a:p>
            <a:pPr marL="0" lvl="0" indent="0">
              <a:buNone/>
            </a:pPr>
            <a:r>
              <a:rPr lang="en-US" sz="2000" i="1" dirty="0">
                <a:solidFill>
                  <a:prstClr val="black">
                    <a:lumMod val="65000"/>
                    <a:lumOff val="35000"/>
                  </a:prstClr>
                </a:solidFill>
                <a:latin typeface="Calibri"/>
              </a:rPr>
              <a:t>&lt;b&gt;&lt;i&gt;This text is bold and italic&lt;/b&gt;&lt;/i&gt;</a:t>
            </a:r>
          </a:p>
          <a:p>
            <a:pPr marL="0" lvl="0" indent="0">
              <a:buNone/>
            </a:pPr>
            <a:endParaRPr lang="en-US" sz="2000" dirty="0">
              <a:solidFill>
                <a:prstClr val="black"/>
              </a:solidFill>
              <a:latin typeface="Calibri"/>
            </a:endParaRPr>
          </a:p>
          <a:p>
            <a:pPr lvl="0"/>
            <a:r>
              <a:rPr lang="en-US" sz="2000" dirty="0">
                <a:solidFill>
                  <a:prstClr val="black"/>
                </a:solidFill>
                <a:latin typeface="Calibri"/>
              </a:rPr>
              <a:t>In XHTML, all elements must be properly nested within each other, like this:</a:t>
            </a:r>
          </a:p>
          <a:p>
            <a:pPr marL="0" lvl="0" indent="0">
              <a:buNone/>
            </a:pPr>
            <a:r>
              <a:rPr lang="en-US" sz="2000" i="1" dirty="0">
                <a:solidFill>
                  <a:prstClr val="black">
                    <a:lumMod val="65000"/>
                    <a:lumOff val="35000"/>
                  </a:prstClr>
                </a:solidFill>
                <a:latin typeface="Calibri"/>
              </a:rPr>
              <a:t>&lt;b&gt;&lt;i&gt;This text is bold and italic&lt;/i&gt;&lt;/b&gt;</a:t>
            </a:r>
          </a:p>
          <a:p>
            <a:pPr marL="0" lvl="0" indent="0">
              <a:buNone/>
            </a:pPr>
            <a:r>
              <a:rPr lang="en-US" sz="2000" dirty="0">
                <a:solidFill>
                  <a:prstClr val="black"/>
                </a:solidFill>
                <a:latin typeface="Calibri"/>
              </a:rPr>
              <a:t> </a:t>
            </a:r>
          </a:p>
          <a:p>
            <a:pPr marL="0" lvl="0" indent="0">
              <a:buNone/>
            </a:pPr>
            <a:r>
              <a:rPr lang="en-US" sz="2000" b="1" u="sng" dirty="0">
                <a:solidFill>
                  <a:prstClr val="black"/>
                </a:solidFill>
                <a:latin typeface="Calibri"/>
              </a:rPr>
              <a:t>XHTML Elements Must Always Be Closed</a:t>
            </a:r>
            <a:endParaRPr lang="en-US" sz="2000" dirty="0">
              <a:solidFill>
                <a:prstClr val="black"/>
              </a:solidFill>
              <a:latin typeface="Calibri"/>
            </a:endParaRPr>
          </a:p>
          <a:p>
            <a:pPr lvl="0"/>
            <a:r>
              <a:rPr lang="en-US" sz="2000" dirty="0">
                <a:solidFill>
                  <a:prstClr val="black"/>
                </a:solidFill>
                <a:latin typeface="Calibri"/>
              </a:rPr>
              <a:t>This is wrong:</a:t>
            </a:r>
          </a:p>
          <a:p>
            <a:pPr marL="0" lvl="0" indent="0">
              <a:buNone/>
            </a:pPr>
            <a:r>
              <a:rPr lang="en-US" sz="2000" i="1" dirty="0">
                <a:solidFill>
                  <a:prstClr val="black">
                    <a:lumMod val="65000"/>
                    <a:lumOff val="35000"/>
                  </a:prstClr>
                </a:solidFill>
                <a:latin typeface="Calibri"/>
              </a:rPr>
              <a:t>&lt;p&gt;This is a paragraph</a:t>
            </a:r>
            <a:br>
              <a:rPr lang="en-US" sz="2000" i="1" dirty="0">
                <a:solidFill>
                  <a:prstClr val="black">
                    <a:lumMod val="65000"/>
                    <a:lumOff val="35000"/>
                  </a:prstClr>
                </a:solidFill>
                <a:latin typeface="Calibri"/>
              </a:rPr>
            </a:br>
            <a:r>
              <a:rPr lang="en-US" sz="2000" i="1" dirty="0">
                <a:solidFill>
                  <a:prstClr val="black">
                    <a:lumMod val="65000"/>
                    <a:lumOff val="35000"/>
                  </a:prstClr>
                </a:solidFill>
                <a:latin typeface="Calibri"/>
              </a:rPr>
              <a:t>&lt;p&gt;This is another paragraph</a:t>
            </a:r>
          </a:p>
          <a:p>
            <a:pPr marL="0" lvl="0" indent="0">
              <a:buNone/>
            </a:pPr>
            <a:r>
              <a:rPr lang="en-US" sz="2000" dirty="0">
                <a:solidFill>
                  <a:prstClr val="black"/>
                </a:solidFill>
                <a:latin typeface="Calibri"/>
              </a:rPr>
              <a:t> </a:t>
            </a:r>
          </a:p>
          <a:p>
            <a:pPr lvl="0"/>
            <a:r>
              <a:rPr lang="en-US" sz="2000" dirty="0">
                <a:solidFill>
                  <a:prstClr val="black"/>
                </a:solidFill>
                <a:latin typeface="Calibri"/>
              </a:rPr>
              <a:t>This is correct:</a:t>
            </a:r>
          </a:p>
          <a:p>
            <a:pPr marL="0" lvl="0" indent="0">
              <a:buNone/>
            </a:pPr>
            <a:r>
              <a:rPr lang="en-US" sz="2000" i="1" dirty="0">
                <a:solidFill>
                  <a:prstClr val="black">
                    <a:lumMod val="65000"/>
                    <a:lumOff val="35000"/>
                  </a:prstClr>
                </a:solidFill>
                <a:latin typeface="Calibri"/>
              </a:rPr>
              <a:t>&lt;p&gt;This is a paragraph&lt;/p&gt;</a:t>
            </a:r>
            <a:br>
              <a:rPr lang="en-US" sz="2000" i="1" dirty="0">
                <a:solidFill>
                  <a:prstClr val="black">
                    <a:lumMod val="65000"/>
                    <a:lumOff val="35000"/>
                  </a:prstClr>
                </a:solidFill>
                <a:latin typeface="Calibri"/>
              </a:rPr>
            </a:br>
            <a:r>
              <a:rPr lang="en-US" sz="2000" i="1" dirty="0">
                <a:solidFill>
                  <a:prstClr val="black">
                    <a:lumMod val="65000"/>
                    <a:lumOff val="35000"/>
                  </a:prstClr>
                </a:solidFill>
                <a:latin typeface="Calibri"/>
              </a:rPr>
              <a:t>&lt;p&gt;This is another paragraph&lt;/p&gt;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729020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XHMTL (Con)</a:t>
            </a:r>
            <a:endParaRPr lang="en-US" dirty="0">
              <a:solidFill>
                <a:srgbClr val="FF0000"/>
              </a:solidFill>
            </a:endParaRPr>
          </a:p>
        </p:txBody>
      </p:sp>
      <p:sp>
        <p:nvSpPr>
          <p:cNvPr id="7" name="Content Placeholder 4"/>
          <p:cNvSpPr txBox="1">
            <a:spLocks/>
          </p:cNvSpPr>
          <p:nvPr/>
        </p:nvSpPr>
        <p:spPr>
          <a:xfrm>
            <a:off x="860854" y="1445459"/>
            <a:ext cx="8229600" cy="509538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u="sng" dirty="0"/>
              <a:t>Empty Elements Must Also Be Closed</a:t>
            </a:r>
            <a:endParaRPr lang="en-US" sz="2000" dirty="0"/>
          </a:p>
          <a:p>
            <a:r>
              <a:rPr lang="en-US" sz="2000" dirty="0"/>
              <a:t>This is wrong:</a:t>
            </a:r>
          </a:p>
          <a:p>
            <a:pPr marL="0" indent="0">
              <a:buNone/>
            </a:pPr>
            <a:r>
              <a:rPr lang="en-US" sz="2000" dirty="0"/>
              <a:t>A break: </a:t>
            </a:r>
            <a:r>
              <a:rPr lang="en-US" sz="2000" dirty="0">
                <a:solidFill>
                  <a:schemeClr val="tx1">
                    <a:lumMod val="65000"/>
                    <a:lumOff val="35000"/>
                  </a:schemeClr>
                </a:solidFill>
              </a:rPr>
              <a:t>&lt;</a:t>
            </a:r>
            <a:r>
              <a:rPr lang="en-US" sz="2000" dirty="0" err="1">
                <a:solidFill>
                  <a:schemeClr val="tx1">
                    <a:lumMod val="65000"/>
                    <a:lumOff val="35000"/>
                  </a:schemeClr>
                </a:solidFill>
              </a:rPr>
              <a:t>br</a:t>
            </a:r>
            <a:r>
              <a:rPr lang="en-US" sz="2000" dirty="0">
                <a:solidFill>
                  <a:schemeClr val="tx1">
                    <a:lumMod val="65000"/>
                    <a:lumOff val="35000"/>
                  </a:schemeClr>
                </a:solidFill>
              </a:rPr>
              <a:t>&gt;</a:t>
            </a:r>
            <a:r>
              <a:rPr lang="en-US" sz="2000" dirty="0"/>
              <a:t/>
            </a:r>
            <a:br>
              <a:rPr lang="en-US" sz="2000" dirty="0"/>
            </a:br>
            <a:r>
              <a:rPr lang="en-US" sz="2000" dirty="0"/>
              <a:t>A horizontal rule: </a:t>
            </a:r>
            <a:r>
              <a:rPr lang="en-US" sz="2000" i="1" dirty="0">
                <a:solidFill>
                  <a:schemeClr val="tx1">
                    <a:lumMod val="65000"/>
                    <a:lumOff val="35000"/>
                  </a:schemeClr>
                </a:solidFill>
              </a:rPr>
              <a:t>&lt;</a:t>
            </a:r>
            <a:r>
              <a:rPr lang="en-US" sz="2000" i="1" dirty="0" err="1">
                <a:solidFill>
                  <a:schemeClr val="tx1">
                    <a:lumMod val="65000"/>
                    <a:lumOff val="35000"/>
                  </a:schemeClr>
                </a:solidFill>
              </a:rPr>
              <a:t>hr</a:t>
            </a:r>
            <a:r>
              <a:rPr lang="en-US" sz="2000" i="1" dirty="0">
                <a:solidFill>
                  <a:schemeClr val="tx1">
                    <a:lumMod val="65000"/>
                    <a:lumOff val="35000"/>
                  </a:schemeClr>
                </a:solidFill>
              </a:rPr>
              <a:t>&gt;</a:t>
            </a:r>
            <a:r>
              <a:rPr lang="en-US" sz="2000" dirty="0"/>
              <a:t/>
            </a:r>
            <a:br>
              <a:rPr lang="en-US" sz="2000" dirty="0"/>
            </a:br>
            <a:r>
              <a:rPr lang="en-US" sz="2000" dirty="0"/>
              <a:t>An image: </a:t>
            </a:r>
            <a:r>
              <a:rPr lang="en-US" sz="2000" i="1" dirty="0">
                <a:solidFill>
                  <a:schemeClr val="tx1">
                    <a:lumMod val="65000"/>
                    <a:lumOff val="35000"/>
                  </a:schemeClr>
                </a:solidFill>
              </a:rPr>
              <a:t>&lt;</a:t>
            </a:r>
            <a:r>
              <a:rPr lang="en-US" sz="2000" i="1" dirty="0" err="1">
                <a:solidFill>
                  <a:schemeClr val="tx1">
                    <a:lumMod val="65000"/>
                    <a:lumOff val="35000"/>
                  </a:schemeClr>
                </a:solidFill>
              </a:rPr>
              <a:t>img</a:t>
            </a:r>
            <a:r>
              <a:rPr lang="en-US" sz="2000" i="1" dirty="0">
                <a:solidFill>
                  <a:schemeClr val="tx1">
                    <a:lumMod val="65000"/>
                    <a:lumOff val="35000"/>
                  </a:schemeClr>
                </a:solidFill>
              </a:rPr>
              <a:t> </a:t>
            </a:r>
            <a:r>
              <a:rPr lang="en-US" sz="2000" i="1" dirty="0" err="1">
                <a:solidFill>
                  <a:schemeClr val="tx1">
                    <a:lumMod val="65000"/>
                    <a:lumOff val="35000"/>
                  </a:schemeClr>
                </a:solidFill>
              </a:rPr>
              <a:t>src</a:t>
            </a:r>
            <a:r>
              <a:rPr lang="en-US" sz="2000" i="1" dirty="0">
                <a:solidFill>
                  <a:schemeClr val="tx1">
                    <a:lumMod val="65000"/>
                    <a:lumOff val="35000"/>
                  </a:schemeClr>
                </a:solidFill>
              </a:rPr>
              <a:t>="happy.gif" alt="Happy face"&gt;</a:t>
            </a:r>
          </a:p>
          <a:p>
            <a:pPr marL="0" indent="0">
              <a:buNone/>
            </a:pPr>
            <a:r>
              <a:rPr lang="en-US" sz="2000" dirty="0"/>
              <a:t> </a:t>
            </a:r>
          </a:p>
          <a:p>
            <a:r>
              <a:rPr lang="en-US" sz="2000" dirty="0"/>
              <a:t>This is correct:</a:t>
            </a:r>
          </a:p>
          <a:p>
            <a:pPr marL="0" indent="0">
              <a:buNone/>
            </a:pPr>
            <a:r>
              <a:rPr lang="en-US" sz="2000" dirty="0"/>
              <a:t>A break: </a:t>
            </a:r>
            <a:r>
              <a:rPr lang="en-US" sz="2000" i="1" dirty="0">
                <a:solidFill>
                  <a:schemeClr val="tx1">
                    <a:lumMod val="65000"/>
                    <a:lumOff val="35000"/>
                  </a:schemeClr>
                </a:solidFill>
              </a:rPr>
              <a:t>&lt;</a:t>
            </a:r>
            <a:r>
              <a:rPr lang="en-US" sz="2000" i="1" dirty="0" err="1">
                <a:solidFill>
                  <a:schemeClr val="tx1">
                    <a:lumMod val="65000"/>
                    <a:lumOff val="35000"/>
                  </a:schemeClr>
                </a:solidFill>
              </a:rPr>
              <a:t>br</a:t>
            </a:r>
            <a:r>
              <a:rPr lang="en-US" sz="2000" i="1" dirty="0">
                <a:solidFill>
                  <a:schemeClr val="tx1">
                    <a:lumMod val="65000"/>
                    <a:lumOff val="35000"/>
                  </a:schemeClr>
                </a:solidFill>
              </a:rPr>
              <a:t> /&gt;</a:t>
            </a:r>
            <a:r>
              <a:rPr lang="en-US" sz="2000" dirty="0"/>
              <a:t/>
            </a:r>
            <a:br>
              <a:rPr lang="en-US" sz="2000" dirty="0"/>
            </a:br>
            <a:r>
              <a:rPr lang="en-US" sz="2000" dirty="0"/>
              <a:t>A horizontal rule: </a:t>
            </a:r>
            <a:r>
              <a:rPr lang="en-US" sz="2000" i="1" dirty="0">
                <a:solidFill>
                  <a:schemeClr val="tx1">
                    <a:lumMod val="65000"/>
                    <a:lumOff val="35000"/>
                  </a:schemeClr>
                </a:solidFill>
              </a:rPr>
              <a:t>&lt;</a:t>
            </a:r>
            <a:r>
              <a:rPr lang="en-US" sz="2000" i="1" dirty="0" err="1">
                <a:solidFill>
                  <a:schemeClr val="tx1">
                    <a:lumMod val="65000"/>
                    <a:lumOff val="35000"/>
                  </a:schemeClr>
                </a:solidFill>
              </a:rPr>
              <a:t>hr</a:t>
            </a:r>
            <a:r>
              <a:rPr lang="en-US" sz="2000" i="1" dirty="0">
                <a:solidFill>
                  <a:schemeClr val="tx1">
                    <a:lumMod val="65000"/>
                    <a:lumOff val="35000"/>
                  </a:schemeClr>
                </a:solidFill>
              </a:rPr>
              <a:t> /&gt;</a:t>
            </a:r>
            <a:r>
              <a:rPr lang="en-US" sz="2000" dirty="0"/>
              <a:t/>
            </a:r>
            <a:br>
              <a:rPr lang="en-US" sz="2000" dirty="0"/>
            </a:br>
            <a:r>
              <a:rPr lang="en-US" sz="2000" dirty="0"/>
              <a:t>An image: </a:t>
            </a:r>
            <a:r>
              <a:rPr lang="en-US" sz="2000" i="1" dirty="0">
                <a:solidFill>
                  <a:schemeClr val="tx1">
                    <a:lumMod val="65000"/>
                    <a:lumOff val="35000"/>
                  </a:schemeClr>
                </a:solidFill>
              </a:rPr>
              <a:t>&lt;</a:t>
            </a:r>
            <a:r>
              <a:rPr lang="en-US" sz="2000" i="1" dirty="0" err="1">
                <a:solidFill>
                  <a:schemeClr val="tx1">
                    <a:lumMod val="65000"/>
                    <a:lumOff val="35000"/>
                  </a:schemeClr>
                </a:solidFill>
              </a:rPr>
              <a:t>img</a:t>
            </a:r>
            <a:r>
              <a:rPr lang="en-US" sz="2000" i="1" dirty="0">
                <a:solidFill>
                  <a:schemeClr val="tx1">
                    <a:lumMod val="65000"/>
                    <a:lumOff val="35000"/>
                  </a:schemeClr>
                </a:solidFill>
              </a:rPr>
              <a:t> </a:t>
            </a:r>
            <a:r>
              <a:rPr lang="en-US" sz="2000" i="1" dirty="0" err="1">
                <a:solidFill>
                  <a:schemeClr val="tx1">
                    <a:lumMod val="65000"/>
                    <a:lumOff val="35000"/>
                  </a:schemeClr>
                </a:solidFill>
              </a:rPr>
              <a:t>src</a:t>
            </a:r>
            <a:r>
              <a:rPr lang="en-US" sz="2000" i="1" dirty="0">
                <a:solidFill>
                  <a:schemeClr val="tx1">
                    <a:lumMod val="65000"/>
                    <a:lumOff val="35000"/>
                  </a:schemeClr>
                </a:solidFill>
              </a:rPr>
              <a:t>="happy.gif" alt="Happy face" /&gt;</a:t>
            </a:r>
            <a:r>
              <a:rPr lang="en-US" sz="2000" b="1" u="sng" dirty="0"/>
              <a:t/>
            </a:r>
            <a:br>
              <a:rPr lang="en-US" sz="2000" b="1" u="sng" dirty="0"/>
            </a:br>
            <a:r>
              <a:rPr lang="en-US" sz="2000" b="1" dirty="0"/>
              <a:t> </a:t>
            </a:r>
            <a:endParaRPr lang="en-US" sz="2000" dirty="0"/>
          </a:p>
          <a:p>
            <a:pPr marL="0" indent="0">
              <a:buNone/>
            </a:pPr>
            <a:r>
              <a:rPr lang="en-US" sz="2000" b="1" u="sng" dirty="0"/>
              <a:t>XHTML Elements Must Be In Lower Case</a:t>
            </a:r>
            <a:endParaRPr lang="en-US" sz="2000" dirty="0"/>
          </a:p>
          <a:p>
            <a:r>
              <a:rPr lang="en-US" sz="2000" dirty="0"/>
              <a:t>This is wrong:</a:t>
            </a:r>
          </a:p>
          <a:p>
            <a:pPr marL="0" indent="0">
              <a:buNone/>
            </a:pPr>
            <a:r>
              <a:rPr lang="en-US" sz="2000" i="1" dirty="0">
                <a:solidFill>
                  <a:schemeClr val="tx1">
                    <a:lumMod val="65000"/>
                    <a:lumOff val="35000"/>
                  </a:schemeClr>
                </a:solidFill>
              </a:rPr>
              <a:t>&lt;BODY&gt;</a:t>
            </a:r>
            <a:br>
              <a:rPr lang="en-US" sz="2000" i="1" dirty="0">
                <a:solidFill>
                  <a:schemeClr val="tx1">
                    <a:lumMod val="65000"/>
                    <a:lumOff val="35000"/>
                  </a:schemeClr>
                </a:solidFill>
              </a:rPr>
            </a:br>
            <a:r>
              <a:rPr lang="en-US" sz="2000" i="1" dirty="0">
                <a:solidFill>
                  <a:schemeClr val="tx1">
                    <a:lumMod val="65000"/>
                    <a:lumOff val="35000"/>
                  </a:schemeClr>
                </a:solidFill>
              </a:rPr>
              <a:t>&lt;P&gt;This is a paragraph&lt;/P&gt;</a:t>
            </a:r>
            <a:br>
              <a:rPr lang="en-US" sz="2000" i="1" dirty="0">
                <a:solidFill>
                  <a:schemeClr val="tx1">
                    <a:lumMod val="65000"/>
                    <a:lumOff val="35000"/>
                  </a:schemeClr>
                </a:solidFill>
              </a:rPr>
            </a:br>
            <a:r>
              <a:rPr lang="en-US" sz="2000" i="1" dirty="0">
                <a:solidFill>
                  <a:schemeClr val="tx1">
                    <a:lumMod val="65000"/>
                    <a:lumOff val="35000"/>
                  </a:schemeClr>
                </a:solidFill>
              </a:rPr>
              <a:t>&lt;/BODY&gt;</a:t>
            </a:r>
          </a:p>
          <a:p>
            <a:pPr marL="0" indent="0">
              <a:buNone/>
            </a:pPr>
            <a:r>
              <a:rPr lang="en-US" sz="2000" dirty="0"/>
              <a:t> </a:t>
            </a:r>
          </a:p>
          <a:p>
            <a:r>
              <a:rPr lang="en-US" sz="2000" dirty="0"/>
              <a:t>This is correct:</a:t>
            </a:r>
          </a:p>
          <a:p>
            <a:pPr marL="0" indent="0">
              <a:buNone/>
            </a:pPr>
            <a:r>
              <a:rPr lang="en-US" sz="2000" i="1" dirty="0">
                <a:solidFill>
                  <a:schemeClr val="tx1">
                    <a:lumMod val="65000"/>
                    <a:lumOff val="35000"/>
                  </a:schemeClr>
                </a:solidFill>
              </a:rPr>
              <a:t>&lt;body&gt;</a:t>
            </a:r>
            <a:br>
              <a:rPr lang="en-US" sz="2000" i="1" dirty="0">
                <a:solidFill>
                  <a:schemeClr val="tx1">
                    <a:lumMod val="65000"/>
                    <a:lumOff val="35000"/>
                  </a:schemeClr>
                </a:solidFill>
              </a:rPr>
            </a:br>
            <a:r>
              <a:rPr lang="en-US" sz="2000" i="1" dirty="0">
                <a:solidFill>
                  <a:schemeClr val="tx1">
                    <a:lumMod val="65000"/>
                    <a:lumOff val="35000"/>
                  </a:schemeClr>
                </a:solidFill>
              </a:rPr>
              <a:t>&lt;p&gt;This is a paragraph&lt;/p&gt;</a:t>
            </a:r>
            <a:br>
              <a:rPr lang="en-US" sz="2000" i="1" dirty="0">
                <a:solidFill>
                  <a:schemeClr val="tx1">
                    <a:lumMod val="65000"/>
                    <a:lumOff val="35000"/>
                  </a:schemeClr>
                </a:solidFill>
              </a:rPr>
            </a:br>
            <a:r>
              <a:rPr lang="en-US" sz="2000" i="1" dirty="0">
                <a:solidFill>
                  <a:schemeClr val="tx1">
                    <a:lumMod val="65000"/>
                    <a:lumOff val="35000"/>
                  </a:schemeClr>
                </a:solidFill>
              </a:rPr>
              <a:t>&lt;/body&gt;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949412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XHMTL (Con)</a:t>
            </a:r>
            <a:endParaRPr lang="en-US" dirty="0">
              <a:solidFill>
                <a:srgbClr val="FF0000"/>
              </a:solidFill>
            </a:endParaRPr>
          </a:p>
        </p:txBody>
      </p:sp>
      <p:sp>
        <p:nvSpPr>
          <p:cNvPr id="7" name="Content Placeholder 4"/>
          <p:cNvSpPr txBox="1">
            <a:spLocks/>
          </p:cNvSpPr>
          <p:nvPr/>
        </p:nvSpPr>
        <p:spPr>
          <a:xfrm>
            <a:off x="860854" y="1445459"/>
            <a:ext cx="8229600" cy="509538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2600" b="1" u="sng" dirty="0">
                <a:solidFill>
                  <a:prstClr val="black"/>
                </a:solidFill>
                <a:latin typeface="Calibri"/>
              </a:rPr>
              <a:t>Attribute Names Must Be In Lower Case</a:t>
            </a:r>
            <a:endParaRPr lang="en-US" sz="2600" dirty="0">
              <a:solidFill>
                <a:prstClr val="black"/>
              </a:solidFill>
              <a:latin typeface="Calibri"/>
            </a:endParaRPr>
          </a:p>
          <a:p>
            <a:pPr lvl="0"/>
            <a:r>
              <a:rPr lang="en-US" sz="2600" dirty="0">
                <a:solidFill>
                  <a:prstClr val="black"/>
                </a:solidFill>
                <a:latin typeface="Calibri"/>
              </a:rPr>
              <a:t>This is wrong:</a:t>
            </a:r>
          </a:p>
          <a:p>
            <a:pPr marL="0" lvl="0" indent="0">
              <a:buNone/>
            </a:pPr>
            <a:r>
              <a:rPr lang="en-US" sz="2600" i="1" dirty="0">
                <a:solidFill>
                  <a:prstClr val="black">
                    <a:lumMod val="65000"/>
                    <a:lumOff val="35000"/>
                  </a:prstClr>
                </a:solidFill>
                <a:latin typeface="Calibri"/>
              </a:rPr>
              <a:t>&lt;table WIDTH="100%"&gt;</a:t>
            </a:r>
          </a:p>
          <a:p>
            <a:pPr marL="0" lvl="0" indent="0">
              <a:buNone/>
            </a:pPr>
            <a:r>
              <a:rPr lang="en-US" sz="2600" dirty="0">
                <a:solidFill>
                  <a:prstClr val="black"/>
                </a:solidFill>
                <a:latin typeface="Calibri"/>
              </a:rPr>
              <a:t> </a:t>
            </a:r>
          </a:p>
          <a:p>
            <a:pPr lvl="0"/>
            <a:r>
              <a:rPr lang="en-US" sz="2600" dirty="0">
                <a:solidFill>
                  <a:prstClr val="black"/>
                </a:solidFill>
                <a:latin typeface="Calibri"/>
              </a:rPr>
              <a:t>This is correct:</a:t>
            </a:r>
          </a:p>
          <a:p>
            <a:pPr marL="0" lvl="0" indent="0">
              <a:buNone/>
            </a:pPr>
            <a:r>
              <a:rPr lang="en-US" sz="2600" i="1" dirty="0">
                <a:solidFill>
                  <a:prstClr val="black">
                    <a:lumMod val="65000"/>
                    <a:lumOff val="35000"/>
                  </a:prstClr>
                </a:solidFill>
                <a:latin typeface="Calibri"/>
              </a:rPr>
              <a:t>&lt;table width="100%"&gt;</a:t>
            </a:r>
          </a:p>
          <a:p>
            <a:pPr marL="0" lvl="0" indent="0">
              <a:buNone/>
            </a:pPr>
            <a:r>
              <a:rPr lang="en-US" sz="2600" dirty="0">
                <a:solidFill>
                  <a:prstClr val="black"/>
                </a:solidFill>
                <a:latin typeface="Calibri"/>
              </a:rPr>
              <a:t> </a:t>
            </a:r>
          </a:p>
          <a:p>
            <a:pPr marL="0" lvl="0" indent="0">
              <a:buNone/>
            </a:pPr>
            <a:r>
              <a:rPr lang="en-US" sz="2600" b="1" u="sng" dirty="0">
                <a:solidFill>
                  <a:prstClr val="black"/>
                </a:solidFill>
                <a:latin typeface="Calibri"/>
              </a:rPr>
              <a:t>Attribute Values Must Be Quoted</a:t>
            </a:r>
            <a:endParaRPr lang="en-US" sz="2600" dirty="0">
              <a:solidFill>
                <a:prstClr val="black"/>
              </a:solidFill>
              <a:latin typeface="Calibri"/>
            </a:endParaRPr>
          </a:p>
          <a:p>
            <a:pPr lvl="0"/>
            <a:r>
              <a:rPr lang="en-US" sz="2600" dirty="0">
                <a:solidFill>
                  <a:prstClr val="black"/>
                </a:solidFill>
                <a:latin typeface="Calibri"/>
              </a:rPr>
              <a:t>This is wrong:</a:t>
            </a:r>
          </a:p>
          <a:p>
            <a:pPr marL="0" lvl="0" indent="0">
              <a:buNone/>
            </a:pPr>
            <a:r>
              <a:rPr lang="en-US" sz="2600" i="1" dirty="0">
                <a:solidFill>
                  <a:prstClr val="black">
                    <a:lumMod val="65000"/>
                    <a:lumOff val="35000"/>
                  </a:prstClr>
                </a:solidFill>
                <a:latin typeface="Calibri"/>
              </a:rPr>
              <a:t>&lt;table width=100%&gt;</a:t>
            </a:r>
          </a:p>
          <a:p>
            <a:pPr marL="0" lvl="0" indent="0">
              <a:buNone/>
            </a:pPr>
            <a:endParaRPr lang="en-US" sz="2600" dirty="0">
              <a:solidFill>
                <a:prstClr val="black"/>
              </a:solidFill>
              <a:latin typeface="Calibri"/>
            </a:endParaRPr>
          </a:p>
          <a:p>
            <a:pPr lvl="0"/>
            <a:r>
              <a:rPr lang="en-US" sz="2600" dirty="0">
                <a:solidFill>
                  <a:prstClr val="black"/>
                </a:solidFill>
                <a:latin typeface="Calibri"/>
              </a:rPr>
              <a:t>This is correct:</a:t>
            </a:r>
          </a:p>
          <a:p>
            <a:pPr marL="0" lvl="0" indent="0">
              <a:buNone/>
            </a:pPr>
            <a:r>
              <a:rPr lang="en-US" sz="2600" i="1" dirty="0">
                <a:solidFill>
                  <a:prstClr val="black">
                    <a:lumMod val="65000"/>
                    <a:lumOff val="35000"/>
                  </a:prstClr>
                </a:solidFill>
                <a:latin typeface="Calibri"/>
              </a:rPr>
              <a:t>&lt;table width="100%"&gt;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4108520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XHMTL (Con)</a:t>
            </a:r>
            <a:endParaRPr lang="en-US" dirty="0">
              <a:solidFill>
                <a:srgbClr val="FF0000"/>
              </a:solidFill>
            </a:endParaRPr>
          </a:p>
        </p:txBody>
      </p:sp>
      <p:sp>
        <p:nvSpPr>
          <p:cNvPr id="7" name="Content Placeholder 4"/>
          <p:cNvSpPr txBox="1">
            <a:spLocks/>
          </p:cNvSpPr>
          <p:nvPr/>
        </p:nvSpPr>
        <p:spPr>
          <a:xfrm>
            <a:off x="860853" y="1445459"/>
            <a:ext cx="4727147" cy="50953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2400" b="1" u="sng" dirty="0">
                <a:solidFill>
                  <a:prstClr val="black"/>
                </a:solidFill>
                <a:latin typeface="Calibri"/>
              </a:rPr>
              <a:t>Attribute Minimization Is Forbidden</a:t>
            </a:r>
            <a:endParaRPr lang="en-US" sz="2400" dirty="0">
              <a:solidFill>
                <a:prstClr val="black"/>
              </a:solidFill>
              <a:latin typeface="Calibri"/>
            </a:endParaRPr>
          </a:p>
          <a:p>
            <a:pPr lvl="0"/>
            <a:r>
              <a:rPr lang="en-US" sz="2400" dirty="0">
                <a:solidFill>
                  <a:prstClr val="black"/>
                </a:solidFill>
                <a:latin typeface="Calibri"/>
              </a:rPr>
              <a:t>This is wrong:</a:t>
            </a:r>
          </a:p>
          <a:p>
            <a:pPr marL="0" lvl="0" indent="0">
              <a:buNone/>
            </a:pPr>
            <a:r>
              <a:rPr lang="en-US" sz="2400" i="1" dirty="0">
                <a:solidFill>
                  <a:prstClr val="black">
                    <a:lumMod val="65000"/>
                    <a:lumOff val="35000"/>
                  </a:prstClr>
                </a:solidFill>
                <a:latin typeface="Calibri"/>
              </a:rPr>
              <a:t>&lt;input checked&gt;</a:t>
            </a:r>
            <a:br>
              <a:rPr lang="en-US" sz="2400" i="1" dirty="0">
                <a:solidFill>
                  <a:prstClr val="black">
                    <a:lumMod val="65000"/>
                    <a:lumOff val="35000"/>
                  </a:prstClr>
                </a:solidFill>
                <a:latin typeface="Calibri"/>
              </a:rPr>
            </a:br>
            <a:r>
              <a:rPr lang="en-US" sz="2400" i="1" dirty="0">
                <a:solidFill>
                  <a:prstClr val="black">
                    <a:lumMod val="65000"/>
                    <a:lumOff val="35000"/>
                  </a:prstClr>
                </a:solidFill>
                <a:latin typeface="Calibri"/>
              </a:rPr>
              <a:t>&lt;input </a:t>
            </a:r>
            <a:r>
              <a:rPr lang="en-US" sz="2400" i="1" dirty="0" err="1">
                <a:solidFill>
                  <a:prstClr val="black">
                    <a:lumMod val="65000"/>
                    <a:lumOff val="35000"/>
                  </a:prstClr>
                </a:solidFill>
                <a:latin typeface="Calibri"/>
              </a:rPr>
              <a:t>readonly</a:t>
            </a:r>
            <a:r>
              <a:rPr lang="en-US" sz="2400" i="1" dirty="0">
                <a:solidFill>
                  <a:prstClr val="black">
                    <a:lumMod val="65000"/>
                    <a:lumOff val="35000"/>
                  </a:prstClr>
                </a:solidFill>
                <a:latin typeface="Calibri"/>
              </a:rPr>
              <a:t>&gt;</a:t>
            </a:r>
            <a:br>
              <a:rPr lang="en-US" sz="2400" i="1" dirty="0">
                <a:solidFill>
                  <a:prstClr val="black">
                    <a:lumMod val="65000"/>
                    <a:lumOff val="35000"/>
                  </a:prstClr>
                </a:solidFill>
                <a:latin typeface="Calibri"/>
              </a:rPr>
            </a:br>
            <a:r>
              <a:rPr lang="en-US" sz="2400" i="1" dirty="0">
                <a:solidFill>
                  <a:prstClr val="black">
                    <a:lumMod val="65000"/>
                    <a:lumOff val="35000"/>
                  </a:prstClr>
                </a:solidFill>
                <a:latin typeface="Calibri"/>
              </a:rPr>
              <a:t>&lt;input disabled&gt;</a:t>
            </a:r>
            <a:br>
              <a:rPr lang="en-US" sz="2400" i="1" dirty="0">
                <a:solidFill>
                  <a:prstClr val="black">
                    <a:lumMod val="65000"/>
                    <a:lumOff val="35000"/>
                  </a:prstClr>
                </a:solidFill>
                <a:latin typeface="Calibri"/>
              </a:rPr>
            </a:br>
            <a:r>
              <a:rPr lang="en-US" sz="2400" i="1" dirty="0">
                <a:solidFill>
                  <a:prstClr val="black">
                    <a:lumMod val="65000"/>
                    <a:lumOff val="35000"/>
                  </a:prstClr>
                </a:solidFill>
                <a:latin typeface="Calibri"/>
              </a:rPr>
              <a:t>&lt;option selected</a:t>
            </a:r>
            <a:r>
              <a:rPr lang="en-US" sz="2400" i="1" dirty="0" smtClean="0">
                <a:solidFill>
                  <a:prstClr val="black">
                    <a:lumMod val="65000"/>
                    <a:lumOff val="35000"/>
                  </a:prstClr>
                </a:solidFill>
                <a:latin typeface="Calibri"/>
              </a:rPr>
              <a:t>&gt;</a:t>
            </a:r>
            <a:endParaRPr lang="en-US" sz="2400" dirty="0">
              <a:solidFill>
                <a:prstClr val="black"/>
              </a:solidFill>
              <a:latin typeface="Calibri"/>
            </a:endParaRPr>
          </a:p>
          <a:p>
            <a:pPr lvl="0"/>
            <a:r>
              <a:rPr lang="en-US" sz="2400" dirty="0">
                <a:solidFill>
                  <a:prstClr val="black"/>
                </a:solidFill>
                <a:latin typeface="Calibri"/>
              </a:rPr>
              <a:t>This is correct:</a:t>
            </a:r>
          </a:p>
          <a:p>
            <a:pPr marL="0" lvl="0" indent="0">
              <a:buNone/>
            </a:pPr>
            <a:r>
              <a:rPr lang="en-US" sz="2400" i="1" dirty="0">
                <a:solidFill>
                  <a:prstClr val="black">
                    <a:lumMod val="65000"/>
                    <a:lumOff val="35000"/>
                  </a:prstClr>
                </a:solidFill>
                <a:latin typeface="Calibri"/>
              </a:rPr>
              <a:t>&lt;input checked="checked"&gt;</a:t>
            </a:r>
            <a:br>
              <a:rPr lang="en-US" sz="2400" i="1" dirty="0">
                <a:solidFill>
                  <a:prstClr val="black">
                    <a:lumMod val="65000"/>
                    <a:lumOff val="35000"/>
                  </a:prstClr>
                </a:solidFill>
                <a:latin typeface="Calibri"/>
              </a:rPr>
            </a:br>
            <a:r>
              <a:rPr lang="en-US" sz="2400" i="1" dirty="0">
                <a:solidFill>
                  <a:prstClr val="black">
                    <a:lumMod val="65000"/>
                    <a:lumOff val="35000"/>
                  </a:prstClr>
                </a:solidFill>
                <a:latin typeface="Calibri"/>
              </a:rPr>
              <a:t>&lt;input </a:t>
            </a:r>
            <a:r>
              <a:rPr lang="en-US" sz="2400" i="1" dirty="0" err="1">
                <a:solidFill>
                  <a:prstClr val="black">
                    <a:lumMod val="65000"/>
                    <a:lumOff val="35000"/>
                  </a:prstClr>
                </a:solidFill>
                <a:latin typeface="Calibri"/>
              </a:rPr>
              <a:t>readonly</a:t>
            </a:r>
            <a:r>
              <a:rPr lang="en-US" sz="2400" i="1" dirty="0">
                <a:solidFill>
                  <a:prstClr val="black">
                    <a:lumMod val="65000"/>
                    <a:lumOff val="35000"/>
                  </a:prstClr>
                </a:solidFill>
                <a:latin typeface="Calibri"/>
              </a:rPr>
              <a:t>="</a:t>
            </a:r>
            <a:r>
              <a:rPr lang="en-US" sz="2400" i="1" dirty="0" err="1">
                <a:solidFill>
                  <a:prstClr val="black">
                    <a:lumMod val="65000"/>
                    <a:lumOff val="35000"/>
                  </a:prstClr>
                </a:solidFill>
                <a:latin typeface="Calibri"/>
              </a:rPr>
              <a:t>readonly</a:t>
            </a:r>
            <a:r>
              <a:rPr lang="en-US" sz="2400" i="1" dirty="0">
                <a:solidFill>
                  <a:prstClr val="black">
                    <a:lumMod val="65000"/>
                    <a:lumOff val="35000"/>
                  </a:prstClr>
                </a:solidFill>
                <a:latin typeface="Calibri"/>
              </a:rPr>
              <a:t>"&gt;</a:t>
            </a:r>
            <a:br>
              <a:rPr lang="en-US" sz="2400" i="1" dirty="0">
                <a:solidFill>
                  <a:prstClr val="black">
                    <a:lumMod val="65000"/>
                    <a:lumOff val="35000"/>
                  </a:prstClr>
                </a:solidFill>
                <a:latin typeface="Calibri"/>
              </a:rPr>
            </a:br>
            <a:r>
              <a:rPr lang="en-US" sz="2400" i="1" dirty="0">
                <a:solidFill>
                  <a:prstClr val="black">
                    <a:lumMod val="65000"/>
                    <a:lumOff val="35000"/>
                  </a:prstClr>
                </a:solidFill>
                <a:latin typeface="Calibri"/>
              </a:rPr>
              <a:t>&lt;input disabled="disabled"&gt;</a:t>
            </a:r>
            <a:br>
              <a:rPr lang="en-US" sz="2400" i="1" dirty="0">
                <a:solidFill>
                  <a:prstClr val="black">
                    <a:lumMod val="65000"/>
                    <a:lumOff val="35000"/>
                  </a:prstClr>
                </a:solidFill>
                <a:latin typeface="Calibri"/>
              </a:rPr>
            </a:br>
            <a:r>
              <a:rPr lang="en-US" sz="2400" i="1" dirty="0">
                <a:solidFill>
                  <a:prstClr val="black">
                    <a:lumMod val="65000"/>
                    <a:lumOff val="35000"/>
                  </a:prstClr>
                </a:solidFill>
                <a:latin typeface="Calibri"/>
              </a:rPr>
              <a:t>&lt;option selected="selected</a:t>
            </a:r>
            <a:r>
              <a:rPr lang="en-US" sz="2400" i="1" dirty="0" smtClean="0">
                <a:solidFill>
                  <a:prstClr val="black">
                    <a:lumMod val="65000"/>
                    <a:lumOff val="35000"/>
                  </a:prstClr>
                </a:solidFill>
                <a:latin typeface="Calibri"/>
              </a:rPr>
              <a:t>"&gt;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437346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15775" y="1590049"/>
            <a:ext cx="11020926" cy="4370427"/>
          </a:xfrm>
          <a:prstGeom prst="rect">
            <a:avLst/>
          </a:prstGeom>
        </p:spPr>
        <p:txBody>
          <a:bodyPr>
            <a:spAutoFit/>
          </a:bodyPr>
          <a:lstStyle/>
          <a:p>
            <a:pPr lvl="0"/>
            <a:r>
              <a:rPr lang="en-US" sz="2400" b="1" u="sng" dirty="0" smtClean="0">
                <a:solidFill>
                  <a:prstClr val="black"/>
                </a:solidFill>
                <a:latin typeface="Calibri"/>
              </a:rPr>
              <a:t>How </a:t>
            </a:r>
            <a:r>
              <a:rPr lang="en-US" sz="2400" b="1" u="sng" dirty="0">
                <a:solidFill>
                  <a:prstClr val="black"/>
                </a:solidFill>
                <a:latin typeface="Calibri"/>
              </a:rPr>
              <a:t>to Convert from HTML to XHTML</a:t>
            </a:r>
            <a:endParaRPr lang="en-US" sz="2400" dirty="0">
              <a:solidFill>
                <a:prstClr val="black"/>
              </a:solidFill>
              <a:latin typeface="Calibri"/>
            </a:endParaRPr>
          </a:p>
          <a:p>
            <a:pPr marL="457200" lvl="0" indent="-457200">
              <a:buFont typeface="+mj-lt"/>
              <a:buAutoNum type="arabicPeriod"/>
            </a:pPr>
            <a:r>
              <a:rPr lang="en-US" sz="2400" dirty="0">
                <a:solidFill>
                  <a:prstClr val="black"/>
                </a:solidFill>
                <a:latin typeface="Calibri"/>
              </a:rPr>
              <a:t>Add an XHTML &lt;!DOCTYPE&gt; to the first line of every page</a:t>
            </a:r>
          </a:p>
          <a:p>
            <a:pPr marL="457200" lvl="0" indent="-457200">
              <a:buFont typeface="+mj-lt"/>
              <a:buAutoNum type="arabicPeriod"/>
            </a:pPr>
            <a:r>
              <a:rPr lang="en-US" sz="2400" dirty="0">
                <a:solidFill>
                  <a:prstClr val="black"/>
                </a:solidFill>
                <a:latin typeface="Calibri"/>
              </a:rPr>
              <a:t>Add an </a:t>
            </a:r>
            <a:r>
              <a:rPr lang="en-US" sz="2400" dirty="0" err="1">
                <a:solidFill>
                  <a:prstClr val="black"/>
                </a:solidFill>
                <a:latin typeface="Calibri"/>
              </a:rPr>
              <a:t>xmlns</a:t>
            </a:r>
            <a:r>
              <a:rPr lang="en-US" sz="2400" dirty="0">
                <a:solidFill>
                  <a:prstClr val="black"/>
                </a:solidFill>
                <a:latin typeface="Calibri"/>
              </a:rPr>
              <a:t> attribute to the html element of every page</a:t>
            </a:r>
          </a:p>
          <a:p>
            <a:pPr marL="457200" lvl="0" indent="-457200">
              <a:buFont typeface="+mj-lt"/>
              <a:buAutoNum type="arabicPeriod"/>
            </a:pPr>
            <a:r>
              <a:rPr lang="en-US" sz="2400" dirty="0">
                <a:solidFill>
                  <a:prstClr val="black"/>
                </a:solidFill>
                <a:latin typeface="Calibri"/>
              </a:rPr>
              <a:t>Change all element names to lowercase</a:t>
            </a:r>
          </a:p>
          <a:p>
            <a:pPr marL="457200" lvl="0" indent="-457200">
              <a:buFont typeface="+mj-lt"/>
              <a:buAutoNum type="arabicPeriod"/>
            </a:pPr>
            <a:r>
              <a:rPr lang="en-US" sz="2400" dirty="0">
                <a:solidFill>
                  <a:prstClr val="black"/>
                </a:solidFill>
                <a:latin typeface="Calibri"/>
              </a:rPr>
              <a:t>Close all empty elements</a:t>
            </a:r>
          </a:p>
          <a:p>
            <a:pPr marL="457200" lvl="0" indent="-457200">
              <a:buFont typeface="+mj-lt"/>
              <a:buAutoNum type="arabicPeriod"/>
            </a:pPr>
            <a:r>
              <a:rPr lang="en-US" sz="2400" dirty="0">
                <a:solidFill>
                  <a:prstClr val="black"/>
                </a:solidFill>
                <a:latin typeface="Calibri"/>
              </a:rPr>
              <a:t>Change all attribute names to lowercase</a:t>
            </a:r>
          </a:p>
          <a:p>
            <a:pPr marL="457200" lvl="0" indent="-457200">
              <a:buFont typeface="+mj-lt"/>
              <a:buAutoNum type="arabicPeriod"/>
            </a:pPr>
            <a:r>
              <a:rPr lang="en-US" sz="2400" dirty="0">
                <a:solidFill>
                  <a:prstClr val="black"/>
                </a:solidFill>
                <a:latin typeface="Calibri"/>
              </a:rPr>
              <a:t>Quote all attribute values</a:t>
            </a:r>
          </a:p>
        </p:txBody>
      </p:sp>
      <p:sp>
        <p:nvSpPr>
          <p:cNvPr id="5" name="Title 2"/>
          <p:cNvSpPr>
            <a:spLocks noGrp="1"/>
          </p:cNvSpPr>
          <p:nvPr>
            <p:ph type="title"/>
          </p:nvPr>
        </p:nvSpPr>
        <p:spPr/>
        <p:txBody>
          <a:bodyPr/>
          <a:lstStyle/>
          <a:p>
            <a:r>
              <a:rPr lang="en-US" dirty="0">
                <a:solidFill>
                  <a:srgbClr val="FF0000"/>
                </a:solidFill>
              </a:rPr>
              <a:t>HTML </a:t>
            </a:r>
            <a:r>
              <a:rPr lang="en-US" dirty="0" smtClean="0">
                <a:solidFill>
                  <a:srgbClr val="FF0000"/>
                </a:solidFill>
              </a:rPr>
              <a:t>XHMTL (Con)</a:t>
            </a:r>
            <a:endParaRPr lang="en-US" dirty="0">
              <a:solidFill>
                <a:srgbClr val="FF0000"/>
              </a:solidFill>
            </a:endParaRPr>
          </a:p>
        </p:txBody>
      </p:sp>
    </p:spTree>
    <p:extLst>
      <p:ext uri="{BB962C8B-B14F-4D97-AF65-F5344CB8AC3E}">
        <p14:creationId xmlns:p14="http://schemas.microsoft.com/office/powerpoint/2010/main" val="921030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endParaRPr lang="en-US" sz="7200" dirty="0" smtClean="0"/>
          </a:p>
          <a:p>
            <a:pPr marL="0" indent="0" algn="ctr">
              <a:buNone/>
            </a:pPr>
            <a:r>
              <a:rPr lang="en-US" sz="7200" dirty="0" smtClean="0"/>
              <a:t>Thank You!</a:t>
            </a:r>
            <a:endParaRPr lang="en-US" sz="7200" dirty="0"/>
          </a:p>
        </p:txBody>
      </p:sp>
    </p:spTree>
    <p:extLst>
      <p:ext uri="{BB962C8B-B14F-4D97-AF65-F5344CB8AC3E}">
        <p14:creationId xmlns:p14="http://schemas.microsoft.com/office/powerpoint/2010/main" val="1244061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5159" y="1493414"/>
            <a:ext cx="11020926" cy="5212185"/>
          </a:xfrm>
        </p:spPr>
        <p:txBody>
          <a:bodyPr>
            <a:noAutofit/>
          </a:bodyPr>
          <a:lstStyle/>
          <a:p>
            <a:pPr marL="0" lvl="0" indent="0">
              <a:spcBef>
                <a:spcPct val="20000"/>
              </a:spcBef>
              <a:buClrTx/>
              <a:buNone/>
            </a:pPr>
            <a:r>
              <a:rPr lang="en-US" sz="1800" b="1" u="sng" dirty="0">
                <a:solidFill>
                  <a:prstClr val="black"/>
                </a:solidFill>
                <a:latin typeface="Calibri"/>
              </a:rPr>
              <a:t>HTML Paragraphs</a:t>
            </a:r>
            <a:endParaRPr lang="en-US" sz="1800" dirty="0">
              <a:solidFill>
                <a:prstClr val="black"/>
              </a:solidFill>
              <a:latin typeface="Calibri"/>
            </a:endParaRPr>
          </a:p>
          <a:p>
            <a:pPr marL="342900" lvl="0" indent="-342900">
              <a:spcBef>
                <a:spcPct val="20000"/>
              </a:spcBef>
              <a:buClrTx/>
            </a:pPr>
            <a:r>
              <a:rPr lang="en-US" sz="1600" dirty="0">
                <a:solidFill>
                  <a:prstClr val="black"/>
                </a:solidFill>
                <a:latin typeface="Calibri"/>
              </a:rPr>
              <a:t>HTML paragraphs are defined with &lt;p&gt; tag.</a:t>
            </a:r>
          </a:p>
          <a:p>
            <a:pPr marL="0" lvl="0" indent="0">
              <a:spcBef>
                <a:spcPct val="20000"/>
              </a:spcBef>
              <a:buClrTx/>
              <a:buNone/>
            </a:pPr>
            <a:r>
              <a:rPr lang="en-US" sz="1600" i="1" dirty="0">
                <a:solidFill>
                  <a:prstClr val="black">
                    <a:lumMod val="65000"/>
                    <a:lumOff val="35000"/>
                  </a:prstClr>
                </a:solidFill>
                <a:latin typeface="Calibri"/>
                <a:hlinkClick r:id="rId3" action="ppaction://hlinkfile"/>
              </a:rPr>
              <a:t>Example</a:t>
            </a:r>
            <a:endParaRPr lang="en-US" sz="1600" i="1" dirty="0">
              <a:solidFill>
                <a:prstClr val="black">
                  <a:lumMod val="65000"/>
                  <a:lumOff val="35000"/>
                </a:prstClr>
              </a:solidFill>
              <a:latin typeface="Calibri"/>
            </a:endParaRPr>
          </a:p>
          <a:p>
            <a:pPr marL="0" lvl="0" indent="0">
              <a:spcBef>
                <a:spcPct val="20000"/>
              </a:spcBef>
              <a:buClrTx/>
              <a:buNone/>
            </a:pPr>
            <a:r>
              <a:rPr lang="en-US" sz="1800" i="1" dirty="0">
                <a:solidFill>
                  <a:prstClr val="black">
                    <a:lumMod val="65000"/>
                    <a:lumOff val="35000"/>
                  </a:prstClr>
                </a:solidFill>
                <a:latin typeface="Calibri"/>
              </a:rPr>
              <a:t>&lt;p&gt;This is a paragraph.&lt;/p&gt;</a:t>
            </a:r>
          </a:p>
          <a:p>
            <a:pPr marL="0" lvl="0" indent="0">
              <a:spcBef>
                <a:spcPct val="20000"/>
              </a:spcBef>
              <a:buClrTx/>
              <a:buNone/>
            </a:pPr>
            <a:r>
              <a:rPr lang="en-US" sz="1800" i="1" dirty="0">
                <a:solidFill>
                  <a:prstClr val="black">
                    <a:lumMod val="65000"/>
                    <a:lumOff val="35000"/>
                  </a:prstClr>
                </a:solidFill>
                <a:latin typeface="Calibri"/>
              </a:rPr>
              <a:t>&lt;p&gt;This is another paragraph.&lt;/p&gt;</a:t>
            </a:r>
          </a:p>
          <a:p>
            <a:pPr marL="0" lvl="0" indent="0">
              <a:spcBef>
                <a:spcPct val="20000"/>
              </a:spcBef>
              <a:buClrTx/>
              <a:buNone/>
            </a:pPr>
            <a:r>
              <a:rPr lang="en-US" sz="1600" dirty="0">
                <a:solidFill>
                  <a:prstClr val="black"/>
                </a:solidFill>
                <a:latin typeface="Calibri"/>
              </a:rPr>
              <a:t> </a:t>
            </a:r>
          </a:p>
          <a:p>
            <a:pPr marL="0" lvl="0" indent="0">
              <a:spcBef>
                <a:spcPct val="20000"/>
              </a:spcBef>
              <a:buClrTx/>
              <a:buNone/>
            </a:pPr>
            <a:r>
              <a:rPr lang="en-US" sz="1800" b="1" u="sng" dirty="0">
                <a:solidFill>
                  <a:prstClr val="black"/>
                </a:solidFill>
                <a:latin typeface="Calibri"/>
              </a:rPr>
              <a:t>HTML Links</a:t>
            </a:r>
            <a:endParaRPr lang="en-US" sz="1800" dirty="0">
              <a:solidFill>
                <a:prstClr val="black"/>
              </a:solidFill>
              <a:latin typeface="Calibri"/>
            </a:endParaRPr>
          </a:p>
          <a:p>
            <a:pPr marL="342900" lvl="0" indent="-342900">
              <a:spcBef>
                <a:spcPct val="20000"/>
              </a:spcBef>
              <a:buClrTx/>
            </a:pPr>
            <a:r>
              <a:rPr lang="en-US" sz="1600" dirty="0">
                <a:solidFill>
                  <a:prstClr val="black"/>
                </a:solidFill>
                <a:latin typeface="Calibri"/>
              </a:rPr>
              <a:t>HTML links are defined with the &lt;a&gt; tag.</a:t>
            </a:r>
          </a:p>
          <a:p>
            <a:pPr marL="0" lvl="0" indent="0">
              <a:spcBef>
                <a:spcPct val="20000"/>
              </a:spcBef>
              <a:buClrTx/>
              <a:buNone/>
            </a:pPr>
            <a:r>
              <a:rPr lang="en-US" sz="1600" i="1" dirty="0">
                <a:solidFill>
                  <a:prstClr val="black">
                    <a:lumMod val="65000"/>
                    <a:lumOff val="35000"/>
                  </a:prstClr>
                </a:solidFill>
                <a:latin typeface="Calibri"/>
                <a:hlinkClick r:id="rId4" action="ppaction://hlinkfile"/>
              </a:rPr>
              <a:t>Example</a:t>
            </a:r>
            <a:endParaRPr lang="en-US" sz="1600" i="1" dirty="0">
              <a:solidFill>
                <a:prstClr val="black">
                  <a:lumMod val="65000"/>
                  <a:lumOff val="35000"/>
                </a:prstClr>
              </a:solidFill>
              <a:latin typeface="Calibri"/>
            </a:endParaRPr>
          </a:p>
          <a:p>
            <a:pPr marL="0" lvl="0" indent="0">
              <a:spcBef>
                <a:spcPct val="20000"/>
              </a:spcBef>
              <a:buClrTx/>
              <a:buNone/>
            </a:pPr>
            <a:r>
              <a:rPr lang="en-US" sz="1800" i="1" dirty="0">
                <a:solidFill>
                  <a:prstClr val="black">
                    <a:lumMod val="65000"/>
                    <a:lumOff val="35000"/>
                  </a:prstClr>
                </a:solidFill>
                <a:latin typeface="Calibri"/>
              </a:rPr>
              <a:t>&lt;a </a:t>
            </a:r>
            <a:r>
              <a:rPr lang="en-US" sz="1800" i="1" dirty="0" err="1">
                <a:solidFill>
                  <a:prstClr val="black">
                    <a:lumMod val="65000"/>
                    <a:lumOff val="35000"/>
                  </a:prstClr>
                </a:solidFill>
                <a:latin typeface="Calibri"/>
              </a:rPr>
              <a:t>href</a:t>
            </a:r>
            <a:r>
              <a:rPr lang="en-US" sz="1800" i="1" dirty="0">
                <a:solidFill>
                  <a:prstClr val="black">
                    <a:lumMod val="65000"/>
                    <a:lumOff val="35000"/>
                  </a:prstClr>
                </a:solidFill>
                <a:latin typeface="Calibri"/>
              </a:rPr>
              <a:t>="http://www.w3schools.com"&gt;This is a link&lt;/a&gt;</a:t>
            </a:r>
          </a:p>
          <a:p>
            <a:pPr marL="0" lvl="0" indent="0">
              <a:spcBef>
                <a:spcPct val="20000"/>
              </a:spcBef>
              <a:buClrTx/>
              <a:buNone/>
            </a:pPr>
            <a:r>
              <a:rPr lang="en-US" sz="1600" b="1" dirty="0">
                <a:solidFill>
                  <a:prstClr val="black"/>
                </a:solidFill>
                <a:latin typeface="Calibri"/>
              </a:rPr>
              <a:t>Note</a:t>
            </a:r>
            <a:r>
              <a:rPr lang="en-US" sz="1600" dirty="0">
                <a:solidFill>
                  <a:prstClr val="black"/>
                </a:solidFill>
                <a:latin typeface="Calibri"/>
              </a:rPr>
              <a:t>: The link address is specified in the </a:t>
            </a:r>
            <a:r>
              <a:rPr lang="en-US" sz="1600" dirty="0" err="1">
                <a:solidFill>
                  <a:prstClr val="black"/>
                </a:solidFill>
                <a:latin typeface="Calibri"/>
              </a:rPr>
              <a:t>href</a:t>
            </a:r>
            <a:r>
              <a:rPr lang="en-US" sz="1600" dirty="0">
                <a:solidFill>
                  <a:prstClr val="black"/>
                </a:solidFill>
                <a:latin typeface="Calibri"/>
              </a:rPr>
              <a:t> attribute.</a:t>
            </a:r>
            <a:endParaRPr lang="en-US" sz="1600" i="1" dirty="0">
              <a:solidFill>
                <a:prstClr val="black">
                  <a:lumMod val="65000"/>
                  <a:lumOff val="35000"/>
                </a:prstClr>
              </a:solidFill>
              <a:latin typeface="Calibri"/>
            </a:endParaRPr>
          </a:p>
          <a:p>
            <a:pPr marL="0" lvl="0" indent="0">
              <a:spcBef>
                <a:spcPct val="20000"/>
              </a:spcBef>
              <a:buClrTx/>
              <a:buNone/>
            </a:pPr>
            <a:endParaRPr lang="en-US" sz="1600" dirty="0">
              <a:solidFill>
                <a:prstClr val="black"/>
              </a:solidFill>
              <a:latin typeface="Calibri"/>
            </a:endParaRPr>
          </a:p>
          <a:p>
            <a:pPr marL="0" lvl="0" indent="0">
              <a:spcBef>
                <a:spcPct val="20000"/>
              </a:spcBef>
              <a:buClrTx/>
              <a:buNone/>
            </a:pPr>
            <a:r>
              <a:rPr lang="en-US" sz="1800" b="1" u="sng" dirty="0">
                <a:solidFill>
                  <a:prstClr val="black"/>
                </a:solidFill>
                <a:latin typeface="Calibri"/>
              </a:rPr>
              <a:t>HTML Images</a:t>
            </a:r>
            <a:endParaRPr lang="en-US" sz="1800" dirty="0">
              <a:solidFill>
                <a:prstClr val="black"/>
              </a:solidFill>
              <a:latin typeface="Calibri"/>
            </a:endParaRPr>
          </a:p>
          <a:p>
            <a:pPr marL="342900" lvl="0" indent="-342900">
              <a:spcBef>
                <a:spcPct val="20000"/>
              </a:spcBef>
              <a:buClrTx/>
            </a:pPr>
            <a:r>
              <a:rPr lang="en-US" sz="1600" dirty="0">
                <a:solidFill>
                  <a:prstClr val="black"/>
                </a:solidFill>
                <a:latin typeface="Calibri"/>
              </a:rPr>
              <a:t>HTML images are defined with the &lt;</a:t>
            </a:r>
            <a:r>
              <a:rPr lang="en-US" sz="1600" dirty="0" err="1">
                <a:solidFill>
                  <a:prstClr val="black"/>
                </a:solidFill>
                <a:latin typeface="Calibri"/>
              </a:rPr>
              <a:t>img</a:t>
            </a:r>
            <a:r>
              <a:rPr lang="en-US" sz="1600" dirty="0">
                <a:solidFill>
                  <a:prstClr val="black"/>
                </a:solidFill>
                <a:latin typeface="Calibri"/>
              </a:rPr>
              <a:t>&gt; tag.</a:t>
            </a:r>
          </a:p>
          <a:p>
            <a:pPr marL="0" lvl="0" indent="0">
              <a:spcBef>
                <a:spcPct val="20000"/>
              </a:spcBef>
              <a:buClrTx/>
              <a:buNone/>
            </a:pPr>
            <a:r>
              <a:rPr lang="en-US" sz="1600" dirty="0">
                <a:solidFill>
                  <a:prstClr val="black"/>
                </a:solidFill>
                <a:latin typeface="Calibri"/>
                <a:hlinkClick r:id="rId5" action="ppaction://hlinkfile"/>
              </a:rPr>
              <a:t>Example</a:t>
            </a:r>
            <a:endParaRPr lang="en-US" sz="1600" dirty="0">
              <a:solidFill>
                <a:prstClr val="black"/>
              </a:solidFill>
              <a:latin typeface="Calibri"/>
            </a:endParaRPr>
          </a:p>
          <a:p>
            <a:pPr marL="0" lvl="0" indent="0">
              <a:spcBef>
                <a:spcPct val="20000"/>
              </a:spcBef>
              <a:buClrTx/>
              <a:buNone/>
            </a:pPr>
            <a:r>
              <a:rPr lang="en-US" sz="1800" i="1" dirty="0">
                <a:solidFill>
                  <a:prstClr val="black">
                    <a:lumMod val="65000"/>
                    <a:lumOff val="35000"/>
                  </a:prstClr>
                </a:solidFill>
                <a:latin typeface="Calibri"/>
              </a:rPr>
              <a:t>&lt;</a:t>
            </a:r>
            <a:r>
              <a:rPr lang="en-US" sz="1800" i="1" dirty="0" err="1">
                <a:solidFill>
                  <a:prstClr val="black">
                    <a:lumMod val="65000"/>
                    <a:lumOff val="35000"/>
                  </a:prstClr>
                </a:solidFill>
                <a:latin typeface="Calibri"/>
              </a:rPr>
              <a:t>img</a:t>
            </a:r>
            <a:r>
              <a:rPr lang="en-US" sz="1800" i="1" dirty="0">
                <a:solidFill>
                  <a:prstClr val="black">
                    <a:lumMod val="65000"/>
                    <a:lumOff val="35000"/>
                  </a:prstClr>
                </a:solidFill>
                <a:latin typeface="Calibri"/>
              </a:rPr>
              <a:t> </a:t>
            </a:r>
            <a:r>
              <a:rPr lang="en-US" sz="1800" i="1" dirty="0" err="1">
                <a:solidFill>
                  <a:prstClr val="black">
                    <a:lumMod val="65000"/>
                    <a:lumOff val="35000"/>
                  </a:prstClr>
                </a:solidFill>
                <a:latin typeface="Calibri"/>
              </a:rPr>
              <a:t>src</a:t>
            </a:r>
            <a:r>
              <a:rPr lang="en-US" sz="1800" i="1" dirty="0">
                <a:solidFill>
                  <a:prstClr val="black">
                    <a:lumMod val="65000"/>
                    <a:lumOff val="35000"/>
                  </a:prstClr>
                </a:solidFill>
                <a:latin typeface="Calibri"/>
              </a:rPr>
              <a:t>=" w3schools.jpg" alt="W3Schools.com" width="104" height="142"&gt;</a:t>
            </a:r>
          </a:p>
          <a:p>
            <a:pPr marL="0" lvl="0" indent="0">
              <a:spcBef>
                <a:spcPct val="20000"/>
              </a:spcBef>
              <a:buClrTx/>
              <a:buNone/>
            </a:pPr>
            <a:r>
              <a:rPr lang="en-US" sz="1600" b="1" dirty="0">
                <a:solidFill>
                  <a:prstClr val="black"/>
                </a:solidFill>
                <a:latin typeface="Calibri"/>
              </a:rPr>
              <a:t>Note</a:t>
            </a:r>
            <a:r>
              <a:rPr lang="en-US" sz="1600" dirty="0">
                <a:solidFill>
                  <a:prstClr val="black"/>
                </a:solidFill>
                <a:latin typeface="Calibri"/>
              </a:rPr>
              <a:t>: The filename and the size of the image are provided as attributes.</a:t>
            </a:r>
          </a:p>
          <a:p>
            <a:pPr marL="0" indent="0">
              <a:buNone/>
            </a:pPr>
            <a:endParaRPr lang="en-US" sz="1600" i="1" dirty="0">
              <a:solidFill>
                <a:schemeClr val="tx1">
                  <a:lumMod val="65000"/>
                  <a:lumOff val="35000"/>
                </a:schemeClr>
              </a:solidFill>
            </a:endParaRPr>
          </a:p>
        </p:txBody>
      </p:sp>
      <p:sp>
        <p:nvSpPr>
          <p:cNvPr id="3" name="Title 2"/>
          <p:cNvSpPr>
            <a:spLocks noGrp="1"/>
          </p:cNvSpPr>
          <p:nvPr>
            <p:ph type="title"/>
          </p:nvPr>
        </p:nvSpPr>
        <p:spPr>
          <a:xfrm>
            <a:off x="492207" y="349422"/>
            <a:ext cx="10994126" cy="1014664"/>
          </a:xfrm>
        </p:spPr>
        <p:txBody>
          <a:bodyPr/>
          <a:lstStyle/>
          <a:p>
            <a:r>
              <a:rPr lang="en-US" dirty="0">
                <a:solidFill>
                  <a:srgbClr val="FF0000"/>
                </a:solidFill>
              </a:rPr>
              <a:t>HTML </a:t>
            </a:r>
            <a:r>
              <a:rPr lang="en-US" dirty="0" smtClean="0">
                <a:solidFill>
                  <a:srgbClr val="FF0000"/>
                </a:solidFill>
              </a:rPr>
              <a:t>Basic (Continues)</a:t>
            </a:r>
            <a:endParaRPr lang="en-US" dirty="0">
              <a:solidFill>
                <a:srgbClr val="FF0000"/>
              </a:solidFill>
            </a:endParaRPr>
          </a:p>
        </p:txBody>
      </p:sp>
    </p:spTree>
    <p:extLst>
      <p:ext uri="{BB962C8B-B14F-4D97-AF65-F5344CB8AC3E}">
        <p14:creationId xmlns:p14="http://schemas.microsoft.com/office/powerpoint/2010/main" val="233879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S102922647">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2993B34-2A1E-4D69-B46F-FD7F62543E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6308</Words>
  <Application>Microsoft Office PowerPoint</Application>
  <PresentationFormat>Widescreen</PresentationFormat>
  <Paragraphs>1046</Paragraphs>
  <Slides>86</Slides>
  <Notes>77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Malgun Gothic</vt:lpstr>
      <vt:lpstr>Arial</vt:lpstr>
      <vt:lpstr>Calibri</vt:lpstr>
      <vt:lpstr>Segoe UI</vt:lpstr>
      <vt:lpstr>Times New Roman</vt:lpstr>
      <vt:lpstr>Wingdings</vt:lpstr>
      <vt:lpstr>TS102922647</vt:lpstr>
      <vt:lpstr>PowerPoint Presentation</vt:lpstr>
      <vt:lpstr>HTML Introduction</vt:lpstr>
      <vt:lpstr>HTML Introduction (Cont.)</vt:lpstr>
      <vt:lpstr>HTML Introduction (Cont.)</vt:lpstr>
      <vt:lpstr>HTML Introduction (Cont.)</vt:lpstr>
      <vt:lpstr>HTML Introduction (Cont.)</vt:lpstr>
      <vt:lpstr>HTML Editors</vt:lpstr>
      <vt:lpstr>HTML Basic</vt:lpstr>
      <vt:lpstr>HTML Basic (Continues)</vt:lpstr>
      <vt:lpstr>HTML Elements</vt:lpstr>
      <vt:lpstr>HTML Elements(Con.)</vt:lpstr>
      <vt:lpstr>HTML Elements(Con.)</vt:lpstr>
      <vt:lpstr>HTML Elements(Con.)</vt:lpstr>
      <vt:lpstr>HTML Elements(Con.)</vt:lpstr>
      <vt:lpstr>HTML Attributes</vt:lpstr>
      <vt:lpstr>HTML Attributes (Con)</vt:lpstr>
      <vt:lpstr>HTML Attributes (Con)</vt:lpstr>
      <vt:lpstr>HTML Attributes (Con)</vt:lpstr>
      <vt:lpstr>HTML Headings</vt:lpstr>
      <vt:lpstr>HTML Headings (Con.)</vt:lpstr>
      <vt:lpstr>HTML Headings (Con.)</vt:lpstr>
      <vt:lpstr>HTML Paragraph </vt:lpstr>
      <vt:lpstr>HTML Paragraph (Con)</vt:lpstr>
      <vt:lpstr>HTML Text Formatting</vt:lpstr>
      <vt:lpstr>HTML Text Formatting(Con)</vt:lpstr>
      <vt:lpstr>HTML Text Formatting(Con)</vt:lpstr>
      <vt:lpstr>HTML Comment</vt:lpstr>
      <vt:lpstr>HTML Comment (Con)</vt:lpstr>
      <vt:lpstr>HTML Link</vt:lpstr>
      <vt:lpstr>HTML Link (Con)</vt:lpstr>
      <vt:lpstr>HTML Link (Con)</vt:lpstr>
      <vt:lpstr>HTML Link (Con)</vt:lpstr>
      <vt:lpstr>HTML Link (Con)</vt:lpstr>
      <vt:lpstr>HTML Head</vt:lpstr>
      <vt:lpstr>HTML Head(Con)</vt:lpstr>
      <vt:lpstr>HTML Head(Con)</vt:lpstr>
      <vt:lpstr>HTML Head(Con)</vt:lpstr>
      <vt:lpstr>HTML Head(Con)</vt:lpstr>
      <vt:lpstr>HTML Image</vt:lpstr>
      <vt:lpstr>HTML Image (Con)</vt:lpstr>
      <vt:lpstr>HTML Image (Con)</vt:lpstr>
      <vt:lpstr>HTML Image (Con)</vt:lpstr>
      <vt:lpstr>HTML Table</vt:lpstr>
      <vt:lpstr>HTML Table (Con)</vt:lpstr>
      <vt:lpstr>HTML Table (Con)</vt:lpstr>
      <vt:lpstr>HTML Table (Con)</vt:lpstr>
      <vt:lpstr>HTML Table (Con)</vt:lpstr>
      <vt:lpstr>HTML Table (Con)</vt:lpstr>
      <vt:lpstr>HTML Table (Con)</vt:lpstr>
      <vt:lpstr>HTML Table (Con)</vt:lpstr>
      <vt:lpstr>HTML List</vt:lpstr>
      <vt:lpstr>HTML List (Con)</vt:lpstr>
      <vt:lpstr>HTML List (Con)</vt:lpstr>
      <vt:lpstr>HTML List (Con)</vt:lpstr>
      <vt:lpstr>HTML Block</vt:lpstr>
      <vt:lpstr>HTML Block (Con)</vt:lpstr>
      <vt:lpstr>HTML Block (Con)</vt:lpstr>
      <vt:lpstr>HTML Layout</vt:lpstr>
      <vt:lpstr>HTML Layout (Con)</vt:lpstr>
      <vt:lpstr>HTML Layout (Con)</vt:lpstr>
      <vt:lpstr>HTML Layout (Con)</vt:lpstr>
      <vt:lpstr>HTML Forms</vt:lpstr>
      <vt:lpstr>HTML Forms (Con)</vt:lpstr>
      <vt:lpstr>HTML Forms (Con)</vt:lpstr>
      <vt:lpstr>HTML Forms (Con)</vt:lpstr>
      <vt:lpstr>HTML Forms (Con)</vt:lpstr>
      <vt:lpstr>HTML Iframe (Con)</vt:lpstr>
      <vt:lpstr>HTML Iframe (Con)</vt:lpstr>
      <vt:lpstr>HTML Color (Cont)</vt:lpstr>
      <vt:lpstr>HTML Color</vt:lpstr>
      <vt:lpstr>HTML Entities</vt:lpstr>
      <vt:lpstr>HTML Entities (Con)</vt:lpstr>
      <vt:lpstr>HTML Charset</vt:lpstr>
      <vt:lpstr>HTML URL Encode</vt:lpstr>
      <vt:lpstr>HTML URL Encode (Con)</vt:lpstr>
      <vt:lpstr>HTML URL Encode (Con)</vt:lpstr>
      <vt:lpstr>HTML XHMTL</vt:lpstr>
      <vt:lpstr>HTML XHMTL (Con)</vt:lpstr>
      <vt:lpstr>HTML XHMTL (Con)</vt:lpstr>
      <vt:lpstr>HTML XHMTL (Con)</vt:lpstr>
      <vt:lpstr>HTML XHMTL (Con)</vt:lpstr>
      <vt:lpstr>HTML XHMTL (Con)</vt:lpstr>
      <vt:lpstr>HTML XHMTL (Con)</vt:lpstr>
      <vt:lpstr>HTML XHMTL (Con)</vt:lpstr>
      <vt:lpstr>HTML XHMTL (Con)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2013-07-06T07:41:15Z</dcterms:created>
  <dcterms:modified xsi:type="dcterms:W3CDTF">2016-03-30T23:37:27Z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TC029226479991</vt:lpwstr>
  </property>
</Properties>
</file>