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404" r:id="rId3"/>
    <p:sldId id="427" r:id="rId4"/>
    <p:sldId id="435" r:id="rId5"/>
    <p:sldId id="463" r:id="rId6"/>
    <p:sldId id="464" r:id="rId7"/>
    <p:sldId id="459" r:id="rId8"/>
    <p:sldId id="462" r:id="rId9"/>
    <p:sldId id="456" r:id="rId10"/>
    <p:sldId id="437" r:id="rId11"/>
    <p:sldId id="445" r:id="rId12"/>
    <p:sldId id="458" r:id="rId13"/>
    <p:sldId id="465" r:id="rId14"/>
    <p:sldId id="453" r:id="rId15"/>
    <p:sldId id="449" r:id="rId16"/>
    <p:sldId id="450" r:id="rId17"/>
    <p:sldId id="443" r:id="rId18"/>
    <p:sldId id="42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6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972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16-Mar-16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16-Mar-16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7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9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0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16-Mar-16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16-Mar-16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16-Mar-16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18"/>
            <a:ext cx="10972800" cy="1348451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16-Mar-16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16-Mar-16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16-Mar-16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16-Mar-16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6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3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16-Mar-16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java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804170"/>
            <a:ext cx="12192000" cy="1348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ca-ES" sz="28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ស្វែងយល់ពី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OOP Concept</a:t>
            </a:r>
            <a:endParaRPr lang="km-KH" sz="2800" b="1" dirty="0"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  <a:p>
            <a:pPr algn="ctr">
              <a:lnSpc>
                <a:spcPct val="150000"/>
              </a:lnSpc>
            </a:pPr>
            <a:endParaRPr lang="km-KH" sz="2800" b="1" dirty="0">
              <a:solidFill>
                <a:schemeClr val="accent2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77" y="782241"/>
            <a:ext cx="1202038" cy="153678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067165" y="702687"/>
            <a:ext cx="7744501" cy="154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3200" b="1" dirty="0">
                <a:solidFill>
                  <a:srgbClr val="0033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0033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Software HRD Center</a:t>
            </a:r>
            <a:endParaRPr lang="en-US" sz="2800" b="1" dirty="0">
              <a:solidFill>
                <a:srgbClr val="00339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7555422" y="4079228"/>
            <a:ext cx="4198428" cy="12222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km-KH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ណែនាំដោយ </a:t>
            </a:r>
            <a:r>
              <a:rPr lang="en-US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Mr. </a:t>
            </a:r>
            <a:r>
              <a:rPr lang="en-US" sz="2000" b="1" dirty="0" err="1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Pheng</a:t>
            </a:r>
            <a:r>
              <a:rPr lang="en-US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b="1" dirty="0" err="1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Tola</a:t>
            </a:r>
            <a:endParaRPr lang="en-US" sz="2000" b="1" dirty="0">
              <a:solidFill>
                <a:srgbClr val="003399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Khmer OS Battambang" pitchFamily="2" charset="0"/>
              <a:cs typeface="Khmer OS Battambang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663909" y="4883256"/>
            <a:ext cx="36041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12879" y="62204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2800" dirty="0">
                <a:solidFill>
                  <a:srgbClr val="003399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http://</a:t>
            </a:r>
            <a:r>
              <a:rPr lang="en-US" sz="2800" dirty="0">
                <a:solidFill>
                  <a:srgbClr val="003399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/>
          </p:nvPr>
        </p:nvSpPr>
        <p:spPr>
          <a:xfrm>
            <a:off x="551910" y="4075321"/>
            <a:ext cx="3812587" cy="1222262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km-KH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ក្រុម</a:t>
            </a:r>
            <a:r>
              <a:rPr lang="en-US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 : 1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km-KH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ថ្នាក់</a:t>
            </a:r>
            <a:r>
              <a:rPr lang="en-US" sz="2000" b="1" dirty="0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 : </a:t>
            </a:r>
            <a:r>
              <a:rPr lang="en-US" sz="2000" b="1" dirty="0" err="1">
                <a:solidFill>
                  <a:srgbClr val="00339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Khmer OS Battambang" pitchFamily="2" charset="0"/>
                <a:cs typeface="Khmer OS Battambang" pitchFamily="2" charset="0"/>
              </a:rPr>
              <a:t>Battambong</a:t>
            </a:r>
            <a:endParaRPr lang="km-KH" sz="2000" b="1" dirty="0">
              <a:solidFill>
                <a:srgbClr val="003399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05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 ទំនាក់ទំនង</a:t>
            </a:r>
            <a:r>
              <a:rPr lang="en-US" sz="36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IS-A </a:t>
            </a:r>
            <a:r>
              <a:rPr lang="km-KH" sz="36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36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HAS-A</a:t>
            </a:r>
            <a:endParaRPr lang="en-US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2369" y="1505244"/>
            <a:ext cx="11117532" cy="49096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ទំនាក់ទំនង </a:t>
            </a:r>
            <a:r>
              <a:rPr lang="en-US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IS-A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គឺជាវិធីមួយដែលគេអាចនិយាយថា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មួយគឺជាប្រភេទនៃ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ណាមួយ។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ទំនាក់ទំនង </a:t>
            </a:r>
            <a:r>
              <a:rPr lang="en-US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HAS-A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គឺជាវិធីមួយដែលគេអាចនិយាយថា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មួយផ្ទុកនូវ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objects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ច្បាស់លាស់មួយផ្សេងទៀត។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18" b="2757"/>
          <a:stretch/>
        </p:blipFill>
        <p:spPr>
          <a:xfrm>
            <a:off x="307300" y="2918941"/>
            <a:ext cx="12006649" cy="372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7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ប្រភេទនៃ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806" y="1479288"/>
            <a:ext cx="7010064" cy="5273424"/>
          </a:xfrm>
        </p:spPr>
      </p:pic>
    </p:spTree>
    <p:extLst>
      <p:ext uri="{BB962C8B-B14F-4D97-AF65-F5344CB8AC3E}">
        <p14:creationId xmlns:p14="http://schemas.microsoft.com/office/powerpoint/2010/main" val="384575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5775" y="112252"/>
            <a:ext cx="10994126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Abstraction ?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(Abstract class &amp; Interface)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2375" y="1623564"/>
            <a:ext cx="11020926" cy="43122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Abstract class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/>
            </a:r>
            <a:b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សំគាល់ដោយពាក្យ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abstract</a:t>
            </a:r>
            <a:b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មិនអាចបង្កើត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បាន ប៉ុន្តែអាចប្រើ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reference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របស់វាចង្អុលទៅកាន់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object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របស់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class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ជំនាន់ក្រោយបាន</a:t>
            </a:r>
            <a:b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-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អាចមាន ឬ គ្មាន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method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ជា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Abstract</a:t>
            </a:r>
            <a:b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-concrete child class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របស់វាត្រូវតែ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override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រាល់ 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method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ទាំងអស់របស់វា</a:t>
            </a:r>
            <a:b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</a:b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-Polymorphism </a:t>
            </a:r>
            <a:r>
              <a:rPr lang="km-KH" dirty="0">
                <a:latin typeface="Khmer OS" panose="02000500000000020004" pitchFamily="2" charset="0"/>
                <a:cs typeface="Khmer OS" panose="02000500000000020004" pitchFamily="2" charset="0"/>
              </a:rPr>
              <a:t>អាចនឹងត្រូវបានអនុវត្តតាមរយៈ</a:t>
            </a:r>
            <a:r>
              <a:rPr lang="en-US" dirty="0">
                <a:latin typeface="Khmer OS" panose="02000500000000020004" pitchFamily="2" charset="0"/>
                <a:cs typeface="Khmer OS" panose="02000500000000020004" pitchFamily="2" charset="0"/>
              </a:rPr>
              <a:t> abstract 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88" y="1791579"/>
            <a:ext cx="10994127" cy="39160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ត្រូវបានសំគាល់ដោយ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មិនអាចបង្កើត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 ប៉ុន្តែអាចប្រើ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reference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របស់វាចង្អុលទៅកាន់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ពីវាបាន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រាល់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member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modifier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រាល់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member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ទាំងអស់សុទ្ធតែជា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</a:t>
            </a:r>
            <a:b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-concrete child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របស់វាត្រូវតែ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រាល់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ទាំងអស់របស់វា</a:t>
            </a:r>
            <a:b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-Polymorphism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នឹងត្រូវបានអនុវត្តតាមរយៈ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interface member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 bwMode="auto">
          <a:xfrm>
            <a:off x="659318" y="-141513"/>
            <a:ext cx="10994127" cy="127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Abstraction ?</a:t>
            </a:r>
            <a:r>
              <a:rPr lang="km-KH" sz="30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(Abstract class &amp; Interface)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6806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/>
          <p:cNvSpPr txBox="1">
            <a:spLocks/>
          </p:cNvSpPr>
          <p:nvPr/>
        </p:nvSpPr>
        <p:spPr bwMode="auto">
          <a:xfrm>
            <a:off x="659318" y="-141513"/>
            <a:ext cx="10994127" cy="127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endParaRPr lang="en-US" sz="3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50" y="1135743"/>
            <a:ext cx="5020250" cy="43065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6865" y="1497307"/>
            <a:ext cx="8589677" cy="47774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មកពីពាក្យ​ក្រិច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Poly + Morphism</a:t>
            </a:r>
            <a:b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Poly =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ច្រើន​</a:t>
            </a:r>
            <a:b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Morphism =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ទម្រង់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-Polymorphism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ជាសមត្ថភាពនៃ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ដែលអាចសម្ដែងបានច្រើនទម្រង់។</a:t>
            </a:r>
            <a:b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កាប្រើប្រាស់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គឺត្រូវបានកើតឡើងនូវពេលដែល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Parent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មានការ​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Reference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របស់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Child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7661" y="2184397"/>
            <a:ext cx="10994127" cy="2540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មានលក្ខណះ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Hierarchy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ដែលធ្វើឲ្យ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ងាយស្រួលក្នុងការគ្រប់គ្រង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កាត់បន្ថយការសរសេរ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code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</a:t>
            </a:r>
            <a:b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ដំណើរការ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 bwMode="auto">
          <a:xfrm>
            <a:off x="659318" y="250371"/>
            <a:ext cx="10994127" cy="885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សារៈប្រយោជន៍ នៃ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endParaRPr lang="en-US" sz="3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054" y="1870945"/>
            <a:ext cx="4382391" cy="35773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73" y="4724397"/>
            <a:ext cx="4876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36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ប្រភពឯកសារ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Khmer OS Battambang" pitchFamily="2" charset="0"/>
                <a:cs typeface="Khmer OS Battambang" pitchFamily="2" charset="0"/>
                <a:hlinkClick r:id="rId2"/>
              </a:rPr>
              <a:t>http://www.tutorialspoint.com/java/</a:t>
            </a:r>
            <a:endParaRPr lang="km-KH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http://www.javatpoint.com/java-oops-concepts</a:t>
            </a:r>
          </a:p>
          <a:p>
            <a:pPr marL="0" indent="0">
              <a:buNone/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9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506824" y="1377006"/>
            <a:ext cx="9131123" cy="4614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06824" y="2243566"/>
            <a:ext cx="9131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</p:spTree>
    <p:extLst>
      <p:ext uri="{BB962C8B-B14F-4D97-AF65-F5344CB8AC3E}">
        <p14:creationId xmlns:p14="http://schemas.microsoft.com/office/powerpoint/2010/main" val="43842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m-KH" sz="36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សមាជិក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km-KH" dirty="0">
                <a:latin typeface="Khmer OS Battambang" pitchFamily="2" charset="0"/>
                <a:cs typeface="Khmer OS Battambang" pitchFamily="2" charset="0"/>
              </a:rPr>
              <a:t>លោក​ មាន​ រស្មី</a:t>
            </a:r>
          </a:p>
          <a:p>
            <a:r>
              <a:rPr lang="km-KH" dirty="0">
                <a:latin typeface="Khmer OS Battambang" pitchFamily="2" charset="0"/>
                <a:cs typeface="Khmer OS Battambang" pitchFamily="2" charset="0"/>
              </a:rPr>
              <a:t>លោក ដន ធារ៉ា</a:t>
            </a:r>
          </a:p>
          <a:p>
            <a:r>
              <a:rPr lang="ca-ES" dirty="0">
                <a:latin typeface="Khmer OS Battambang" pitchFamily="2" charset="0"/>
                <a:cs typeface="Khmer OS Battambang" pitchFamily="2" charset="0"/>
              </a:rPr>
              <a:t>លោក ល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ីម ឈុនលី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ca-ES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ស្រ៊ឺ ផេងគ័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ង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១. អ្វីទៅជា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OOP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?</a:t>
            </a:r>
          </a:p>
          <a:p>
            <a:pPr marL="0" indent="0">
              <a:buNone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២. ស្វែងយល់ពី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Object</a:t>
            </a:r>
            <a:endParaRPr lang="km-KH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៣. ស្វែងយល់ពី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Data Encapsulation</a:t>
            </a:r>
            <a:endParaRPr lang="km-KH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៤. តើ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Inheritance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 ជាអ្វី?</a:t>
            </a:r>
          </a:p>
          <a:p>
            <a:pPr marL="0" indent="0">
              <a:buNone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៥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ស្វែងយល់អំពី លក្ខណៈ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Abstraction</a:t>
            </a:r>
          </a:p>
          <a:p>
            <a:pPr marL="0" indent="0">
              <a:buNone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៦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. Polymorphism</a:t>
            </a:r>
          </a:p>
        </p:txBody>
      </p:sp>
    </p:spTree>
    <p:extLst>
      <p:ext uri="{BB962C8B-B14F-4D97-AF65-F5344CB8AC3E}">
        <p14:creationId xmlns:p14="http://schemas.microsoft.com/office/powerpoint/2010/main" val="198202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OOP?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28048" y="1528549"/>
            <a:ext cx="10681853" cy="51402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OOP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(Object Oriented Programming)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ជាវិធីសាស្ដ្រក្នុងការសរសេរ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ដែលផ្ដោតទៅលើ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​ងាយស្រួលក្នុងការ កែប្រែ និងគ្រប់គ្រង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code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មានលក្ខណៈ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Standard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​នៃការសរសេរ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អាចយកកូដមកប្រើប្រាស់ឡើងវិញបាន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ធ្វើអោយការអានកូដងាយយល់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074" y="2862943"/>
            <a:ext cx="5036276" cy="30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5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អ្វីៗទាំងឡាយសុទ្ធតែជា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6" b="9202"/>
          <a:stretch/>
        </p:blipFill>
        <p:spPr>
          <a:xfrm>
            <a:off x="2906974" y="1702185"/>
            <a:ext cx="5809397" cy="4966585"/>
          </a:xfrm>
        </p:spPr>
      </p:pic>
    </p:spTree>
    <p:extLst>
      <p:ext uri="{BB962C8B-B14F-4D97-AF65-F5344CB8AC3E}">
        <p14:creationId xmlns:p14="http://schemas.microsoft.com/office/powerpoint/2010/main" val="51825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599" y="1539037"/>
            <a:ext cx="11379661" cy="47121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គឺជាទម្រង់មួយសម្រាប់កំណត់លក្ខណះឲ​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ប្រៀបបានដូចជាពុម្ពមួយដែល</a:t>
            </a:r>
          </a:p>
          <a:p>
            <a:pPr marL="253603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អាចឲគេបង្កើត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មួយឬច្រើន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ដែលនៅក្នុង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រួមមាន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data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member, method, constructor, class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interface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 ដែលបានផ្ដល់នូវ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State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behavior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ទៅកាន់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state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behaviors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buNone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en-US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behavior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សម្ដៅទៅលើសកម្មភាពរបស់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មួយបានធ្វើ</a:t>
            </a:r>
          </a:p>
          <a:p>
            <a:pPr marL="0" indent="0">
              <a:buNone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en-US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state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អ្វីដែលមាននៅក្នុង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។(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class) 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19" y="3190997"/>
            <a:ext cx="4835681" cy="338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0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599" y="1599550"/>
            <a:ext cx="11349047" cy="4312251"/>
          </a:xfrm>
        </p:spPr>
        <p:txBody>
          <a:bodyPr>
            <a:noAutofit/>
          </a:bodyPr>
          <a:lstStyle/>
          <a:p>
            <a:pPr marL="204788" indent="-204788"/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Encapsulation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គឺជាផ្នែកមួយនៃ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OOP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ដែលធ្វើការទៅលើ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ការរៀបចំ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data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coding</a:t>
            </a:r>
          </a:p>
          <a:p>
            <a:pPr marL="204788" indent="-204788"/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Hide from out side world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ដោយពុំឱ្យ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ដ៍ទៃទៀតធ្វើការ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ពីខាងក្រៅ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lvl="0" indent="-204788">
              <a:buClr>
                <a:srgbClr val="000000">
                  <a:lumMod val="65000"/>
                </a:srgbClr>
              </a:buClr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Define permission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គឺយើងអាចកំណត់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fields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នៅក្នុង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read-only or write-only</a:t>
            </a:r>
            <a:endParaRPr lang="km-KH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>
              <a:buClr>
                <a:srgbClr val="000000">
                  <a:lumMod val="65000"/>
                </a:srgbClr>
              </a:buClr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ធានាបាននូវ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Security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សំរាប់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data</a:t>
            </a:r>
          </a:p>
          <a:p>
            <a:pPr marL="0" lvl="0" indent="0">
              <a:buClr>
                <a:srgbClr val="000000">
                  <a:lumMod val="65000"/>
                </a:srgbClr>
              </a:buClr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lvl="0" indent="-204788">
              <a:buClr>
                <a:srgbClr val="000000">
                  <a:lumMod val="65000"/>
                </a:srgbClr>
              </a:buClr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192" y="3269134"/>
            <a:ext cx="6640899" cy="26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7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204788" indent="-204788"/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ដើម្បីធ្វើការជាមួយ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Encapsulation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គឺយើងត្រូវពឹងផ្អែកទៅលើ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Modif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ier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28600" lvl="2">
              <a:lnSpc>
                <a:spcPct val="150000"/>
              </a:lnSpc>
            </a:pP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Access Modifier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ជាប្រភេទ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Keyword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ដែលគេប្រើប្រាស់សំរាប់កំណត់កំរិត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Access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ទៅឲ្យ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Class , Method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Variable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ដែល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Access modifier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រួមមាន៖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457200" indent="-273050">
              <a:buFont typeface="Wingdings" panose="05000000000000000000" pitchFamily="2" charset="2"/>
              <a:buChar char="Ø"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គឺវាអាចធ្វើការ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គ្រប់ទីកន្លែពីមួយ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Project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indent="-273050">
              <a:buFont typeface="Wingdings" panose="05000000000000000000" pitchFamily="2" charset="2"/>
              <a:buChar char="Ø"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Protected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គឺវាអាចធ្វើការ​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  <a:r>
              <a:rPr lang="km-KH" sz="2000" dirty="0"/>
              <a:t>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ជាមួយគ្នា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Package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ជាមួយគ្នា និង​អាច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Sub Class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</a:t>
            </a:r>
          </a:p>
          <a:p>
            <a:pPr marL="457200" indent="-273050">
              <a:buFont typeface="Wingdings" panose="05000000000000000000" pitchFamily="2" charset="2"/>
              <a:buChar char="Ø"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ធ្វើការ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ជាមួយគ្នា និង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ជាមួយគ្នា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indent="-273050">
              <a:buFont typeface="Wingdings" panose="05000000000000000000" pitchFamily="2" charset="2"/>
              <a:buChar char="Ø"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ធ្វើការ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ជាមួយគ្នា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និយមន័យ </a:t>
            </a:r>
            <a:r>
              <a:rPr lang="en-US" sz="3000" b="1" dirty="0">
                <a:solidFill>
                  <a:srgbClr val="003399"/>
                </a:solidFill>
                <a:latin typeface="Khmer OS Muol" pitchFamily="2" charset="0"/>
                <a:cs typeface="Khmer OS Muol" pitchFamily="2" charset="0"/>
              </a:rPr>
              <a:t>Inheritance</a:t>
            </a:r>
            <a:endParaRPr lang="en-US" sz="3000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533832"/>
            <a:ext cx="6802638" cy="48810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Inheritance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គឺជាដំណើរការមួយដែលដែល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មួយទាញយកនូវរាល់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property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ទាំងឡាយ (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Fields)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ពី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មួយផ្សេងទៀត។ 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ជាមួយនឹងការប្រើប្រាស់ </a:t>
            </a:r>
            <a:r>
              <a:rPr lang="en-US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Inheritance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រាល់ពត៌មានទាំងឡាយគឺត្រូវបានបង្កើតឡើងដោយមានការគ្រប់គ្រងលំដាប់ឋានានុក្រមត្រឹមត្រូវ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ដែលទទួលមរតកពី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ដទៃទៀត គឺត្រូវបានគេអោយឈ្មោះថា </a:t>
            </a:r>
            <a:r>
              <a:rPr lang="en-US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subclass (derived class, child class)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ហើយ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ទាំងឡាយណាដែលជាអ្នកផ្ដល់មរតកដល់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ដទៃទៀត ត្រូវបានគេអោយឈ្មោះថា </a:t>
            </a:r>
            <a:r>
              <a:rPr lang="en-US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superclass (base class, parent class)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030" y="2149587"/>
            <a:ext cx="4597745" cy="23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5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644</Words>
  <Application>Microsoft Office PowerPoint</Application>
  <PresentationFormat>Widescreen</PresentationFormat>
  <Paragraphs>76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DaunPenh</vt:lpstr>
      <vt:lpstr>Khmer OS</vt:lpstr>
      <vt:lpstr>Khmer OS Battambang</vt:lpstr>
      <vt:lpstr>Khmer OS Muol</vt:lpstr>
      <vt:lpstr>Khmer OS Muol Light</vt:lpstr>
      <vt:lpstr>Wingdings</vt:lpstr>
      <vt:lpstr>TS102922647</vt:lpstr>
      <vt:lpstr>PowerPoint Presentation</vt:lpstr>
      <vt:lpstr>សមាជិក</vt:lpstr>
      <vt:lpstr>មាតិកា</vt:lpstr>
      <vt:lpstr>អ្វីទៅជាOOP?</vt:lpstr>
      <vt:lpstr>អ្វីៗទាំងឡាយសុទ្ធតែជា Object</vt:lpstr>
      <vt:lpstr> Class និង Object </vt:lpstr>
      <vt:lpstr> Encapsulation  </vt:lpstr>
      <vt:lpstr> Encapsulation  </vt:lpstr>
      <vt:lpstr>និយមន័យ Inheritance</vt:lpstr>
      <vt:lpstr>ស្វែងយល់ពី ទំនាក់ទំនង IS-A និង HAS-A</vt:lpstr>
      <vt:lpstr>ប្រភេទនៃ Inheritance </vt:lpstr>
      <vt:lpstr>Abstraction ? (Abstract class &amp; Interface)</vt:lpstr>
      <vt:lpstr>Interface -ត្រូវបានសំគាល់ដោយ keyword Interface -មិនអាចបង្កើត instance បាន ប៉ុន្តែអាចប្រើ reference របស់វាចង្អុលទៅកាន់ Object នៃclass ដែល implement ពីវាបាន -រាល់ member ទាំងអស់មាន access modifier ជា public - រាល់ member ទាំងអស់សុទ្ធតែជា Abstract -concrete child class របស់វាត្រូវតែ override រាល់ method ទាំងអស់របស់វា -Polymorphism នឹងត្រូវបានអនុវត្តតាមរយៈ interface member</vt:lpstr>
      <vt:lpstr>Polymorphism មកពីពាក្យ​ក្រិច គឺ Poly + Morphism  - Poly = ច្រើន​  - Morphism = ទម្រង់ -Polymorphism ជាសមត្ថភាពនៃ Object ដែលអាចសម្ដែងបានច្រើនទម្រង់។ កាប្រើប្រាស់ Polymorphism គឺត្រូវបានកើតឡើងនូវពេលដែល Parent Class មានការ​ Reference ទៅកាន់ Object របស់ Child Class ។ </vt:lpstr>
      <vt:lpstr>-មានលក្ខណះHierarchy ដែលធ្វើឲ្យ    ងាយស្រួលក្នុងការគ្រប់គ្រង - កាត់បន្ថយការសរសេរ code ដែលមាន   ដំណើរការProcess ច្រើន </vt:lpstr>
      <vt:lpstr>ប្រភពឯកសារ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2016-03-16T01:23:49Z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