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517" r:id="rId3"/>
    <p:sldId id="505" r:id="rId4"/>
    <p:sldId id="426" r:id="rId5"/>
    <p:sldId id="428" r:id="rId6"/>
    <p:sldId id="506" r:id="rId7"/>
    <p:sldId id="526" r:id="rId8"/>
    <p:sldId id="527" r:id="rId9"/>
    <p:sldId id="512" r:id="rId10"/>
    <p:sldId id="513" r:id="rId11"/>
    <p:sldId id="514" r:id="rId12"/>
    <p:sldId id="523" r:id="rId13"/>
    <p:sldId id="524" r:id="rId14"/>
    <p:sldId id="508" r:id="rId15"/>
    <p:sldId id="518" r:id="rId16"/>
    <p:sldId id="520" r:id="rId17"/>
    <p:sldId id="509" r:id="rId18"/>
    <p:sldId id="536" r:id="rId19"/>
    <p:sldId id="528" r:id="rId20"/>
    <p:sldId id="529" r:id="rId21"/>
    <p:sldId id="531" r:id="rId22"/>
    <p:sldId id="538" r:id="rId23"/>
    <p:sldId id="535" r:id="rId24"/>
    <p:sldId id="510" r:id="rId25"/>
    <p:sldId id="519" r:id="rId26"/>
    <p:sldId id="537" r:id="rId27"/>
    <p:sldId id="521" r:id="rId28"/>
    <p:sldId id="439" r:id="rId29"/>
    <p:sldId id="4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883" autoAdjust="0"/>
  </p:normalViewPr>
  <p:slideViewPr>
    <p:cSldViewPr snapToGrid="0">
      <p:cViewPr varScale="1">
        <p:scale>
          <a:sx n="72" d="100"/>
          <a:sy n="72" d="100"/>
        </p:scale>
        <p:origin x="66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3/16/2016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3/16/2016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1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29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8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3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2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8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2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2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3/16/2016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3/16/2016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3/16/2016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3/16/2016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Overloading Method: Different data type of functions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3" y="2240761"/>
            <a:ext cx="6338104" cy="42908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336" y="2221161"/>
            <a:ext cx="4354984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Overriding Method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56751"/>
              </p:ext>
            </p:extLst>
          </p:nvPr>
        </p:nvGraphicFramePr>
        <p:xfrm>
          <a:off x="707571" y="2352519"/>
          <a:ext cx="10798629" cy="4048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543"/>
                <a:gridCol w="3599543"/>
                <a:gridCol w="3599543"/>
              </a:tblGrid>
              <a:tr h="4048277">
                <a:tc>
                  <a:txBody>
                    <a:bodyPr/>
                    <a:lstStyle/>
                    <a:p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Test1 {</a:t>
                      </a:r>
                    </a:p>
                    <a:p>
                      <a:endParaRPr lang="en-US" sz="13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3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methodToOverride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sz="13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350" b="1" i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35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.println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i="1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"This is the method of Super Class"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method(){</a:t>
                      </a:r>
                    </a:p>
                    <a:p>
                      <a:r>
                        <a:rPr lang="en-US" sz="13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350" b="1" i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35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.println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i="1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"Other method in super class"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class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Test2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Test1 {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void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methodToOverride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3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350" b="1" i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35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.println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i="1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"This is method of sub class"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void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method(){</a:t>
                      </a:r>
                    </a:p>
                    <a:p>
                      <a:r>
                        <a:rPr lang="en-US" sz="13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350" b="1" i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35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.println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i="1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"Other method in sub class"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void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display()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3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350" b="1" i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35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.println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i="1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"This is display"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3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class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Test3 {</a:t>
                      </a:r>
                    </a:p>
                    <a:p>
                      <a:endParaRPr lang="en-US" sz="13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void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main(String[] </a:t>
                      </a:r>
                      <a:r>
                        <a:rPr lang="en-US" sz="1350" b="1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endParaRPr lang="en-US" sz="13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Test1 obj1 =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Test1();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Test2 obj2 =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Test2();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Test1 obj3 =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Test2();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Test2 obj4 =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Test2();</a:t>
                      </a:r>
                    </a:p>
                    <a:p>
                      <a:endParaRPr lang="en-US" sz="13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5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obj1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.methodToOverride();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obj2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.methodToOverride();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obj3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.methodToOverride();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obj4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.display();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3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Overriding Method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90" y="2885621"/>
            <a:ext cx="10096331" cy="208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9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Encapsulation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Encapsulation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ជាវិធីសាស្ត្រ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Data Hiding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វារារាំងការ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ដោយផ្ទាល់ពី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ខាងក្រៅ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តែអនុញ្ញាតឲ្យ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ទៅបានតាមរយះ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public 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មួយនោះ។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03413"/>
              </p:ext>
            </p:extLst>
          </p:nvPr>
        </p:nvGraphicFramePr>
        <p:xfrm>
          <a:off x="2195283" y="1531804"/>
          <a:ext cx="8864602" cy="5234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301"/>
                <a:gridCol w="4432301"/>
              </a:tblGrid>
              <a:tr h="3895878">
                <a:tc>
                  <a:txBody>
                    <a:bodyPr/>
                    <a:lstStyle/>
                    <a:p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class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encap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sz="135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ssn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1350" b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empName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sz="135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empAge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3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35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getEmpSSN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ssn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13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getEmpName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empName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35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getEmpAge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empAge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void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setEmpAge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newValue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350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empAge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35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newValue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void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setEmpName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350" b="1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newValue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350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empName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35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newValue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void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setEmpSSN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newValue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350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ssn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35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newValue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void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main(String[] </a:t>
                      </a:r>
                      <a:r>
                        <a:rPr lang="en-US" sz="13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 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class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encapTest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void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main(String </a:t>
                      </a:r>
                      <a:r>
                        <a:rPr lang="en-US" sz="1350" b="1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[]){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3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encap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3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encap</a:t>
                      </a:r>
                      <a:r>
                        <a:rPr lang="en-US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35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13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.setEmpName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"Mario"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35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13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.setEmpAge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(32);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35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13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.setEmpSSN</a:t>
                      </a:r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(112233);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3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350" b="1" i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35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.println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i="1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"Employee Name: "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350" b="1" i="1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135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.getEmpName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3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350" b="1" i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35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.println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i="1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"Employee SSN: "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350" b="1" i="1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135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.getEmpSSN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3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350" b="1" i="1" kern="1200" dirty="0" err="1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35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.println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i="1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"Employee Age: "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350" b="1" i="1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135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.getEmpAge</a:t>
                      </a:r>
                      <a:r>
                        <a:rPr lang="en-US" sz="135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7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81" y="3196129"/>
            <a:ext cx="8210550" cy="1462088"/>
          </a:xfrm>
          <a:prstGeom prst="rect">
            <a:avLst/>
          </a:prstGeom>
        </p:spPr>
      </p:pic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9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5.1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Abstraction (Abstract Class &amp; Interface)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Abstract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ដែលបង្កើតឡើងដោយប្រើ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key word Abstract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នៅពីមុខ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keyword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វាអាចរក្សានូវ</a:t>
            </a:r>
          </a:p>
          <a:p>
            <a:pPr marL="253603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ដែលជាប្រភេទ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abstract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មួយឬច្រើន ឬ ពុំមាន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Abstract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</a:p>
          <a:p>
            <a:pPr marL="253603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abstract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នោះ។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abstract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ពុំអាចអនុញ្ញាតិអោយយើងធ្វើការ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instantiate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abstract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នោះដោយផ្ទាល់បានទេ ប៉ុន្ដែយើងត្រូវការ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subclass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ដើម្បីធ្វើការ </a:t>
            </a:r>
          </a:p>
          <a:p>
            <a:pPr marL="253603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implement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abstract 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ទាំងឡាយ និង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normal 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abstract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នោះមកប្រើនៅក្នុង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subclass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253603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4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5.1 ការ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Abstraction (Abstract Class &amp; Interface)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endParaRPr lang="km-KH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30" lvl="1" indent="0">
              <a:buNone/>
            </a:pPr>
            <a:r>
              <a:rPr lang="km-KH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m-KH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m-KH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5.1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49" y="1731387"/>
            <a:ext cx="9495871" cy="49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3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ស្រដៀងគ្នា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តែវាមានត្រឹមតែ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static, final variable 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និងបណ្តុំនៃ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ដែលអាចនឹងត្រូវ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ឬមិនទាន់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sub interface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subclass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និងត្រូវ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យ៉ាងដាច់ខាតនៅក្នុង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InterfaceName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{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(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header)...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5.2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ការស្វែងយល់ពី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OOP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សុង សៀកថេង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ផា វ៉ាន់សា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កាន់ ច័ន្ទប្រសិទ្ធ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នង ឌីណា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 ទិត្យ អម្រិតវិជេយ្យោ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5.2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733" y="1771048"/>
            <a:ext cx="8663067" cy="463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6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53873"/>
              </p:ext>
            </p:extLst>
          </p:nvPr>
        </p:nvGraphicFramePr>
        <p:xfrm>
          <a:off x="615950" y="1475184"/>
          <a:ext cx="10993438" cy="5119604"/>
        </p:xfrm>
        <a:graphic>
          <a:graphicData uri="http://schemas.openxmlformats.org/drawingml/2006/table">
            <a:tbl>
              <a:tblPr/>
              <a:tblGrid>
                <a:gridCol w="5496719"/>
                <a:gridCol w="5496719"/>
              </a:tblGrid>
              <a:tr h="3633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Abstract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Interface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490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1) Abstract class </a:t>
                      </a: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អាចមាន ឬគ្មាន</a:t>
                      </a:r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abstract 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and non-abstract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methods.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Interface </a:t>
                      </a: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មានតែ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only abstract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methods.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3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2) Abstract class </a:t>
                      </a:r>
                      <a:r>
                        <a:rPr lang="km-KH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មិនអាចមាន</a:t>
                      </a:r>
                      <a:r>
                        <a:rPr lang="km-KH" sz="1600" b="1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multiple inheritance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Interface </a:t>
                      </a:r>
                      <a:r>
                        <a:rPr lang="km-KH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អាច</a:t>
                      </a:r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multiple inheritance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490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3) Abstract class </a:t>
                      </a:r>
                      <a:r>
                        <a:rPr lang="km-KH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អាចមាន</a:t>
                      </a:r>
                      <a:r>
                        <a:rPr lang="km-KH" sz="1600" b="1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final, 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non-final, static and </a:t>
                      </a:r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non-static variables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Interface </a:t>
                      </a: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មានតែ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only static and final variables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490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4) Abstract class </a:t>
                      </a:r>
                      <a:r>
                        <a:rPr lang="km-KH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អាចមាន</a:t>
                      </a:r>
                      <a:r>
                        <a:rPr lang="km-KH" sz="1600" b="1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static 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methods, main method and constructor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Interface </a:t>
                      </a:r>
                      <a:r>
                        <a:rPr lang="km-KH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មិនអាចមាន</a:t>
                      </a:r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static methods, main method or constructor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3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5) Abstract class </a:t>
                      </a:r>
                      <a:r>
                        <a:rPr lang="km-KH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អាច</a:t>
                      </a:r>
                      <a:r>
                        <a:rPr lang="km-KH" sz="1600" b="1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implement </a:t>
                      </a:r>
                      <a:r>
                        <a:rPr lang="km-KH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ពី</a:t>
                      </a:r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interface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Interface </a:t>
                      </a:r>
                      <a:r>
                        <a:rPr lang="km-KH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មិនអាចធ្វើការ</a:t>
                      </a:r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implementation </a:t>
                      </a:r>
                      <a:r>
                        <a:rPr lang="km-KH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ចេញពី</a:t>
                      </a:r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abstract class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646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6) The 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abstract keyword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គឺប្រើដើម្បីប្រកាស</a:t>
                      </a:r>
                      <a:r>
                        <a:rPr lang="km-KH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abstract 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class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</a:t>
                      </a:r>
                      <a:endParaRPr lang="km-KH" sz="16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endParaRPr lang="km-KH" sz="16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7)</a:t>
                      </a:r>
                      <a:r>
                        <a:rPr lang="km-KH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Abstract class </a:t>
                      </a: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អាចមាន</a:t>
                      </a:r>
                      <a:r>
                        <a:rPr lang="km-KH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="1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Protected, </a:t>
                      </a:r>
                      <a:r>
                        <a:rPr lang="km-KH" sz="1600" b="1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​​</a:t>
                      </a:r>
                      <a:r>
                        <a:rPr lang="en-US" sz="1600" b="1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private and public method</a:t>
                      </a:r>
                      <a:r>
                        <a:rPr lang="en-U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interface 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keyword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ត្រូវបានប្រើដើម្បីប្រកាស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interface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</a:t>
                      </a:r>
                    </a:p>
                    <a:p>
                      <a:endParaRPr lang="km-KH" sz="16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Interface</a:t>
                      </a:r>
                      <a:r>
                        <a:rPr lang="en-U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មាន</a:t>
                      </a:r>
                      <a:r>
                        <a:rPr lang="km-KH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តែ </a:t>
                      </a:r>
                      <a:r>
                        <a:rPr lang="en-US" sz="1600" b="1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method.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801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Example</a:t>
                      </a:r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: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/>
                      </a:r>
                      <a:b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</a:b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abstract class Shape{</a:t>
                      </a:r>
                      <a:b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</a:b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abstract void draw();</a:t>
                      </a:r>
                      <a:b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</a:b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Example: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/>
                      </a:r>
                      <a:b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</a:b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interface </a:t>
                      </a:r>
                      <a:r>
                        <a:rPr lang="en-US" sz="16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Drawable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{</a:t>
                      </a:r>
                      <a:b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</a:b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void draw();</a:t>
                      </a:r>
                      <a:b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</a:b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5.3 ប្រៀបធៀប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Abstract Class 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និង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Interface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3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5153" y="1771048"/>
            <a:ext cx="11974470" cy="4802747"/>
          </a:xfrm>
        </p:spPr>
        <p:txBody>
          <a:bodyPr>
            <a:normAutofit fontScale="92500" lnSpcReduction="10000"/>
          </a:bodyPr>
          <a:lstStyle/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នៅពេលដែល៖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គេចង់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share 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ទៅតាម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បីបួនដែលទាក់ទងគ្នា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គេរំពឹងថា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ដែលគេបន្ថែមទៅលើ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មានលក្ខណៈដូចគ្នាច្រើន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ក៏ត្រូវការ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modifiers other than public (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protected)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គេចង់ប្រកាសវាជា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non-static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non-final fields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និងអាចអោយ គេកំនត់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modify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ដែលជារបស់វា។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នៅពេលដែល៖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គេរំពឹងថា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ដែលមិនទាក់ទងគ្នាអាចប្រើប្រាស់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នោះបាន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គេចង់បញ្ជាក់អោយច្បាស់ពី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 of a particular 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ហើយមិនបារម្ភពីនណាប្រើប្រាស់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ចង់បានគុណប្រយោជន៍ពី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multiple inheritance of type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5.4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ពេលណាគេប្រើ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interface?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&amp; 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Class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ប្រៀបបាននឹង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template /blue print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ដែលកើតឡើងចេញពី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individual 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ឬ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ត្រូវបានបង្កើតដោយ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មនុស្សទៅតាមតម្រូវការដែលគេចង់បាន។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មាន២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fields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សំខាន់គឺ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variable field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function field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Variable field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field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declare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200">
                <a:latin typeface="Khmer OS Battambang" pitchFamily="2" charset="0"/>
                <a:cs typeface="Khmer OS Battambang" pitchFamily="2" charset="0"/>
              </a:rPr>
              <a:t>data </a:t>
            </a:r>
            <a:r>
              <a:rPr lang="en-US" sz="2200" smtClean="0">
                <a:latin typeface="Khmer OS Battambang" pitchFamily="2" charset="0"/>
                <a:cs typeface="Khmer OS Battambang" pitchFamily="2" charset="0"/>
              </a:rPr>
              <a:t>member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Function field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field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declare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 member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863234"/>
              </p:ext>
            </p:extLst>
          </p:nvPr>
        </p:nvGraphicFramePr>
        <p:xfrm>
          <a:off x="8093692" y="4517529"/>
          <a:ext cx="3642116" cy="2151241"/>
        </p:xfrm>
        <a:graphic>
          <a:graphicData uri="http://schemas.openxmlformats.org/drawingml/2006/table">
            <a:tbl>
              <a:tblPr firstRow="1" firstCol="1" bandRow="1"/>
              <a:tblGrid>
                <a:gridCol w="3642116"/>
              </a:tblGrid>
              <a:tr h="268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Class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37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 id;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String name=”</a:t>
                      </a: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groupone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”;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void </a:t>
                      </a: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setId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();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getId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();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void </a:t>
                      </a: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setName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();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String </a:t>
                      </a: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getName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();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ea typeface="Malgun Gothic" panose="020B0503020000020004" pitchFamily="34" charset="-127"/>
                          <a:cs typeface="DaunPenh" panose="02000500000000020004" pitchFamily="2" charset="0"/>
                        </a:rPr>
                        <a:t>Void display();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&amp;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instance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ដែលសម្តែង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លក្ខណៈទាំង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អស់របស់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តាម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រយៈ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properties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មានពីរប្រភេទ៖</a:t>
            </a:r>
          </a:p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State and Object Behavior </a:t>
            </a:r>
          </a:p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State: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ដែលមិនមានការប្រែ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ប្រួលតម្លៃ 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Behavior: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ដែលកំពុងបង្កើត សកម្មភាព ឬ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ព្រឹត្តិការណ៍ណា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មួយឲ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្យ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ការផ្លាស់ប្តូរ។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 descr="http://static1.squarespace.com/static/561ec4c1e4b0eef184bab2ad/t/5626d082e4b0361a456bad8a/1445384324571/house_plan_blue_blueprint_abstract_3d_and_hd-wallpaper-1859147.jpg?format=250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559" y="1475184"/>
            <a:ext cx="6559021" cy="491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&amp; Object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&amp; Object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78" y="1668145"/>
            <a:ext cx="6096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http://beginnersbook.com/2013/05/encapsulation-in-java/</a:t>
            </a:r>
          </a:p>
          <a:p>
            <a:r>
              <a:rPr lang="en-US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https://www.youtube.com/watch?v=szYzBC89CPE</a:t>
            </a:r>
          </a:p>
          <a:p>
            <a:r>
              <a:rPr lang="en-US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http://www.javatpoint.com/encapsulation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1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តើ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ជាអ្វី?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Inheritance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Polymorphism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Encapsulation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Abstraction(Abstract Class &amp; Interface)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Object Class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04788" indent="-204788"/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តើ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ជាអ្វី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?</a:t>
            </a:r>
          </a:p>
          <a:p>
            <a:pPr marL="596503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ជាវិធីសាស្រ្តក្នុងការសរសេរកូដដោយផ្ដោតសំខាន់លើ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ឬ ជាវិធីសាស្រ្ត</a:t>
            </a:r>
          </a:p>
          <a:p>
            <a:pPr marL="253603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ដែលផ្ដោត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ទៅ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លើការរៀបចំរក្សាទុកទិន្នន័យ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ជាជាង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logic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596503" indent="-342900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គុណសម្បត្តិរបស់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រួមមាន៖</a:t>
            </a: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ងាយស្រួលក្នុងការហៅកូដមកប្រើច្រើនដង និងកាត់បន្ថយការសរសេរកូដច្រំដែល</a:t>
            </a: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ដើម្បីការពារសុវត្ថិភាពកូដរបស់យើងដោយការ</a:t>
            </a: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លាក់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ទិន្នន័យ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(Data hiding)</a:t>
            </a:r>
            <a:endParaRPr lang="km-KH" sz="2050" dirty="0" smtClean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ធ្វើឲ្យកូដមានរបៀបរៀបរយ និងងាយស្រួលអាន</a:t>
            </a: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បន្ថែម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feature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ថ្មី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(Extensibility)</a:t>
            </a: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ងាយស្រួលក្នុងការគ្រប់គ្រង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(Maintainability)</a:t>
            </a:r>
            <a:endParaRPr lang="km-KH" sz="2050" dirty="0" smtClean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buFont typeface="Wingdings" panose="05000000000000000000" pitchFamily="2" charset="2"/>
              <a:buChar char="Ø"/>
            </a:pPr>
            <a:endParaRPr lang="km-KH" sz="2050" dirty="0" smtClean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buFont typeface="Wingdings" panose="05000000000000000000" pitchFamily="2" charset="2"/>
              <a:buChar char="§"/>
            </a:pPr>
            <a:endParaRPr lang="km-KH" sz="20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Inheritance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596503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Inheritance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ជាការបង្កើត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class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ថ្មីមួយដោយទាញយក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class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ដែលមានស្រាប់មក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 </a:t>
            </a:r>
          </a:p>
          <a:p>
            <a:pPr marL="253603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Class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ដែលមានហើយនេះហៅថា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Base Class (Parent Class)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ហើយ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ដែលបង្កើត</a:t>
            </a:r>
          </a:p>
          <a:p>
            <a:pPr marL="253603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ថ្មីហៅថា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Derived Class (Child Class)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596503" indent="-342900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គុណសម្បត្តិរបស់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Inheritance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រួមមាន៖</a:t>
            </a: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កាត់បន្ថយការសរសេរកូដដដែលៗ</a:t>
            </a: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បន្ថែមនៅលក្ខណៈថ្មីៗទៅឲ្យកូដ</a:t>
            </a:r>
            <a:endParaRPr lang="en-US" sz="20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Polymorphism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32197" lvl="0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Polymorphism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គឺ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template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គម្រូមួយដែលផ្ដល់លក្ខណៈ ឬគោលបំណងតែមួយទៅឲ្យ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lv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នានាក្រោមសណ្ឋាន ឬបរិបទដោយឡែកៗពីគ្នា។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2843" y="5857103"/>
            <a:ext cx="1380266" cy="135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3" y="3309612"/>
            <a:ext cx="5407232" cy="34332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88" y="3309612"/>
            <a:ext cx="5407232" cy="34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Polymorphism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មាន២ប្រភេទ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៖</a:t>
            </a: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Overloading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៖ ជាការកំណត់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ពីរឬច្រើនដែលមានឈ្មោះដូចគ្នា តែមាន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parameters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ខុសគ្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នា។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Overriding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៖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structure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ដូចៗគ្នា ស្ថិតនៅ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ផ្សេងគ្នា ដែលមានទំនាក់ទំនងគ្នា តាមរយះការ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inherite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Overloading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Method: Different the number of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paramaters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2317749"/>
            <a:ext cx="7025967" cy="407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630" y="2317749"/>
            <a:ext cx="4512422" cy="11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Overloading Method: Different data type of parameters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2298356"/>
            <a:ext cx="6564377" cy="4103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039" y="2298356"/>
            <a:ext cx="4715281" cy="23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1431</Words>
  <Application>Microsoft Office PowerPoint</Application>
  <PresentationFormat>Widescreen</PresentationFormat>
  <Paragraphs>276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Malgun Gothic</vt:lpstr>
      <vt:lpstr>Microsoft YaHei UI</vt:lpstr>
      <vt:lpstr>Arial</vt:lpstr>
      <vt:lpstr>Calibri</vt:lpstr>
      <vt:lpstr>DaunPenh</vt:lpstr>
      <vt:lpstr>Khmer OS Battambang</vt:lpstr>
      <vt:lpstr>Khmer OS Muol Light</vt:lpstr>
      <vt:lpstr>Times New Roman</vt:lpstr>
      <vt:lpstr>Wingdings</vt:lpstr>
      <vt:lpstr>TS102922647</vt:lpstr>
      <vt:lpstr>PowerPoint Presentation</vt:lpstr>
      <vt:lpstr>ថ្នាក់ សៀមរាប</vt:lpstr>
      <vt:lpstr>មាតិកា</vt:lpstr>
      <vt:lpstr> 1. ការណែនាំអំពី​ OOP </vt:lpstr>
      <vt:lpstr> 2. ការណែនាំអំពី​ Inheritance </vt:lpstr>
      <vt:lpstr> 3. ការណែនាំអំពី​ Polymorphism </vt:lpstr>
      <vt:lpstr> 3. ការណែនាំអំពី​ Polymorphism (ត) </vt:lpstr>
      <vt:lpstr> 3. ការណែនាំអំពី​ Polymorphism (ត) </vt:lpstr>
      <vt:lpstr> 3. ការណែនាំអំពី​ Polymorphism (ត) </vt:lpstr>
      <vt:lpstr> 3. ការណែនាំអំពី​ Polymorphism (ត) </vt:lpstr>
      <vt:lpstr> 3. ការណែនាំអំពី​ Polymorphism (ត) </vt:lpstr>
      <vt:lpstr> 3. ការណែនាំអំពី​ Polymorphism (ត) </vt:lpstr>
      <vt:lpstr> 4. ការណែនាំអំពី​ Encapsulation </vt:lpstr>
      <vt:lpstr> 4. ការណែនាំអំពី​ Encapsulation (ត) </vt:lpstr>
      <vt:lpstr> 4. ការណែនាំអំពី​ Encapsulation (ត) </vt:lpstr>
      <vt:lpstr> 5.1 ការណែនាំអំពី​ Abstraction </vt:lpstr>
      <vt:lpstr> 5.1 ការណែនាំអំពី​ Abstraction (ត) </vt:lpstr>
      <vt:lpstr> 5.1 ការណែនាំអំពី​ Abstraction (ត) </vt:lpstr>
      <vt:lpstr> 5.2 ការណែនាំអំពី​ Interface  </vt:lpstr>
      <vt:lpstr>5.2 ការណែនាំអំពី​ Interface (ត)</vt:lpstr>
      <vt:lpstr> 5.3 ប្រៀបធៀប Abstract Class និង Interface </vt:lpstr>
      <vt:lpstr> 5.4 តើពេលណាគេប្រើ abstract class ឬ interface? </vt:lpstr>
      <vt:lpstr> 6. ការណែនាំអំពី​ Class &amp; Object </vt:lpstr>
      <vt:lpstr> 6. ការណែនាំអំពី​ Class &amp; Object (ត) </vt:lpstr>
      <vt:lpstr>PowerPoint Presentation</vt:lpstr>
      <vt:lpstr> 6. ការណែនាំអំពី​ Class &amp; Object (ត) 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2016-03-16T01:28:38Z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