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5"/>
  </p:notesMasterIdLst>
  <p:handoutMasterIdLst>
    <p:handoutMasterId r:id="rId46"/>
  </p:handoutMasterIdLst>
  <p:sldIdLst>
    <p:sldId id="541" r:id="rId3"/>
    <p:sldId id="542" r:id="rId4"/>
    <p:sldId id="543" r:id="rId5"/>
    <p:sldId id="545" r:id="rId6"/>
    <p:sldId id="552" r:id="rId7"/>
    <p:sldId id="553" r:id="rId8"/>
    <p:sldId id="554" r:id="rId9"/>
    <p:sldId id="532" r:id="rId10"/>
    <p:sldId id="556" r:id="rId11"/>
    <p:sldId id="531" r:id="rId12"/>
    <p:sldId id="533" r:id="rId13"/>
    <p:sldId id="534" r:id="rId14"/>
    <p:sldId id="555" r:id="rId15"/>
    <p:sldId id="546" r:id="rId16"/>
    <p:sldId id="550" r:id="rId17"/>
    <p:sldId id="547" r:id="rId18"/>
    <p:sldId id="548" r:id="rId19"/>
    <p:sldId id="549" r:id="rId20"/>
    <p:sldId id="537" r:id="rId21"/>
    <p:sldId id="538" r:id="rId22"/>
    <p:sldId id="539" r:id="rId23"/>
    <p:sldId id="540" r:id="rId24"/>
    <p:sldId id="523" r:id="rId25"/>
    <p:sldId id="522" r:id="rId26"/>
    <p:sldId id="521" r:id="rId27"/>
    <p:sldId id="524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8" r:id="rId38"/>
    <p:sldId id="506" r:id="rId39"/>
    <p:sldId id="516" r:id="rId40"/>
    <p:sldId id="557" r:id="rId41"/>
    <p:sldId id="439" r:id="rId42"/>
    <p:sldId id="544" r:id="rId43"/>
    <p:sldId id="55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7842" autoAdjust="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3/15/2016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9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7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5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1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8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3/15/2016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3/15/2016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3/15/2016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3/15/2016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3/15/2016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rpbasic.blogspot.com/2012/01/abstract-class-in-java.html" TargetMode="External"/><Relationship Id="rId7" Type="http://schemas.openxmlformats.org/officeDocument/2006/relationships/hyperlink" Target="http://www.journaldev.com/4098/java-heap-memory-vs-stack-memory-difference" TargetMode="External"/><Relationship Id="rId2" Type="http://schemas.openxmlformats.org/officeDocument/2006/relationships/hyperlink" Target="http://www.javacoffeebreak.com/faq/faq0084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emdensep.wordpress.com/2010/10/22/java/" TargetMode="External"/><Relationship Id="rId5" Type="http://schemas.openxmlformats.org/officeDocument/2006/relationships/hyperlink" Target="http://www.khmeracademy.org/elearning/play.act?v=63&amp;p=4" TargetMode="External"/><Relationship Id="rId4" Type="http://schemas.openxmlformats.org/officeDocument/2006/relationships/hyperlink" Target="http://www.javatpoint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Member: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ផ្សំរបស់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Member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ទាំងអស់ដែលមាននៅក្នុង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Variable: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ដែលស្ថិតក្នុងបណ្តុំ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វាត្រូវបានប្រកាសនិង ផ្តល់តំលៃចាប់ផ្តើមដំបូង គឺស្ថិតនៅក្នុង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ហើយវាត្រូវបាន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បញ្ចប់ការងាររបស់ខ្លួន ។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1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Variable: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Instance Variable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មានទីតាំងនៅក្នុង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ប៉ុន្តែវាស្ថិតនៅក្នុងខាងក្រៅ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វាដំណើរការនៅពេល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កំពុងតែដំណើរការ ហើយវាអាចដំណើរការបានដោយការកោះ​​ ហៅពី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ឬ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Variable: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Class Variable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គឺត្រូវបានប្រកាសឡើងនៅក្រៅ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ដោយប្រើពាក្យ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km-KH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នៅខាងមុខ​ 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937260" lvl="2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</a:t>
            </a:r>
            <a:endParaRPr lang="km-KH" sz="2400" b="1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Constructor: គឺ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method 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ពិសេសមួយដែលប្រើសម្រាប់ផ្ដើមតម្លៃទៅឲ្យ 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​ ។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ca-E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ត្រូវ</a:t>
            </a:r>
            <a:r>
              <a:rPr lang="ca-E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បាន ហៅនៅពេលដែល</a:t>
            </a:r>
            <a:r>
              <a:rPr lang="en-US" sz="22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ត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្រូវបានបង្កើត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។</a:t>
            </a:r>
            <a:endParaRPr lang="km-KH" sz="2200" dirty="0" smtClean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គោលការនៃការបង្កើត </a:t>
            </a:r>
            <a:r>
              <a:rPr lang="en-US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Constructor </a:t>
            </a:r>
            <a:r>
              <a:rPr lang="km-KH" sz="22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គឺ៖</a:t>
            </a:r>
            <a:endParaRPr lang="en-US" sz="22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ត្រូវមាន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ឈ្មោះដូចនឹង ឈ្មោះរបស់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 </a:t>
            </a:r>
            <a:r>
              <a:rPr lang="en-US" sz="18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ត្រូវបានហៅដោយស្វ័យប្រវត្តិ នៅពេលគេប្រើ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super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មួយអាច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ច្រើនដែលត្រូវបានគេហៅថា </a:t>
            </a:r>
            <a:r>
              <a:rPr lang="en-US" sz="22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 Constructor</a:t>
            </a:r>
            <a:endParaRPr lang="en-US" sz="22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6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5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Constructor: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Puppy 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String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name;</a:t>
            </a: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Puppy(){ </a:t>
            </a:r>
            <a:r>
              <a:rPr lang="en-US" sz="1600" dirty="0" smtClean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Default Constructor 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Puppy(</a:t>
            </a:r>
            <a:r>
              <a:rPr lang="en-US" sz="16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String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n){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name=n;  </a:t>
            </a:r>
            <a:r>
              <a:rPr lang="en-US" sz="16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// Constructor with parameter</a:t>
            </a: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4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Inheritance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32952"/>
          </a:xfrm>
        </p:spPr>
        <p:txBody>
          <a:bodyPr>
            <a:noAutofit/>
          </a:bodyPr>
          <a:lstStyle/>
          <a:p>
            <a:pPr algn="just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?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ថ្មីមួយដើម្បីទទួលមរតក​ពី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ដែលមានស្រាប់។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ដែលទើបតែបង្កើតថ្មីត្រូវបានគេហៅថា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class, Child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Derive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ដែលមានស្រាប់ត្រូវបានគេហៅថា​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class, Parent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Base class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Super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បានគេត្រូវប្រើ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extends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ហើយដើម្បី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គេត្រូវប្រើប្រាស់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Keyword implements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វាមានតែ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Inherit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វាមិនមាន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Multiple Inherit 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នោះទេ។</a:t>
            </a:r>
          </a:p>
          <a:p>
            <a:pPr marL="480060" lvl="2" indent="0" algn="just"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b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Inheritance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ណៈ ពិសេសរបស់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កាត់បន្ថយការសរសេរកូដដដែលៗ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កូដងាយស្រួលក្នុងការគ្រប់គ្រង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អាចបន្ថែមលក្ខណៈថ្មីបន្ថែមទៀត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Diagram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7904" y="2921000"/>
            <a:ext cx="1972733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5691" y="4698999"/>
            <a:ext cx="1972733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87904" y="4699000"/>
            <a:ext cx="1972733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0117" y="4698999"/>
            <a:ext cx="1972733" cy="524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986256" y="3445933"/>
            <a:ext cx="1136651" cy="1307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H="1" flipV="1">
            <a:off x="5574270" y="3445933"/>
            <a:ext cx="1" cy="125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22960" y="3445933"/>
            <a:ext cx="1241440" cy="12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km-KH" sz="2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ឧទាហរណ៍៖</a:t>
            </a:r>
            <a:endParaRPr lang="en-US" sz="28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id; String name; String sex;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age;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Student extends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 {……………………}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Staff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 {……………………}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Teacher extends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 {…………………}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endParaRPr lang="en-US" sz="28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super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ដើម្បីហៅ​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</a:t>
            </a:r>
          </a:p>
          <a:p>
            <a:pPr marL="0" indent="0"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:</a:t>
            </a: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super(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parameter-list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super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ប្រ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ើ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ប្រាស់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ember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Class</a:t>
            </a:r>
          </a:p>
          <a:p>
            <a:pPr lvl="1"/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super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មានលក្ខណៈដូចទៅនឹង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this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 : 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super.member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40030" lvl="1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super.method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240030" lvl="1" indent="0"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8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8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800" b="1" dirty="0" smtClean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?</a:t>
            </a:r>
            <a:endParaRPr lang="km-KH" sz="2400" dirty="0" smtClean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គឺជាវិធីសាស្រ្តដ៏ពិសេសមួយដែលអាចអនុញ្ញាតិអោយយើងធ្វើនូវកិច្ចការច្រើនដោយប្រើប្រាស់ទំរង់តែមួយ​ ចំនេញវេលា និងកំលាំង។​</a:t>
            </a:r>
          </a:p>
          <a:p>
            <a:pPr marL="204788" indent="-204788"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ពាក្យ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នេះយកមកពីភាសាក្រិចដែល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មានន័យថា​​ “ច្រើន” ហើយ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Morphs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មានន័យថា “ទំរង់” 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មូលដ្ឋានគ្រិះរបស់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OOP 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ក្នុង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គង់ សុផានិត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Polymorphism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 algn="just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មានពីរប្រភេទគឺ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 time and Runtime Polymorphism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 algn="just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time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សំដៅលើពេលចុច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or Run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 algn="just"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Runtime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សំដៅលើក្រោយពេល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បានជោគជ័យ ។</a:t>
            </a:r>
          </a:p>
          <a:p>
            <a:pPr marL="204788" indent="-204788" algn="just"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មានពីររបៀប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Overloading and Overriding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Polymorphism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អត្ថ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ប្រយោជន៏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Polymorphism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/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លឿនក្នុងការសរសេរកូដ ដូចជាការប្រើប្រាស់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ជាដើម</a:t>
            </a:r>
          </a:p>
          <a:p>
            <a:pPr marL="204788" indent="-204788"/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ងាយស្រួលក្នុងការសរសេរ និងងាយមើលសម្រាប់អ្នកដ៏ទៃ</a:t>
            </a:r>
          </a:p>
          <a:p>
            <a:pPr marL="204788" indent="-204788"/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អាចពង្រីកកូដអោយធំទៅថ្ងៃមុខបាន ដោយមានទំនាក់ទំនងជាមួយនឹងកូដចាស់ស្រេច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Polymorphism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14" y="2169994"/>
            <a:ext cx="8619372" cy="410323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758878" y="3628745"/>
            <a:ext cx="1553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override</a:t>
            </a:r>
            <a:endParaRPr lang="en-US" sz="2400" b="0" cap="none" spc="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579" y="5980837"/>
            <a:ext cx="64924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 Output: running safely with 60km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" y="1552063"/>
            <a:ext cx="509669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៥.១. និយម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ន័យរបស់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endParaRPr lang="km-KH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ជាបច្ចេកទេស ធ្វើឪ្យ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អាចឪ្យ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ឯ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ង ដែលមានលក្ខណជា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Public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អាចចូលដំណើរការបាន ប៉ុន្តែ មិនអនុញ្ញាតិ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ពីខាងក្រៅចូលមកប្រើ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Field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របស់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នេះបានទេ 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នៅក្នុងដំណើរការនៃ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Encapsulation: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មួយត្រូវបានលាក់ពី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ដ៏ទៃទៀត ហើយអនុញ្ញាតិឪ្យធ្វើការ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បានតែតាមរយះ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Setter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Getter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យើងអាចនិយាយបានថា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ដូចជាការលាក់​​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(Data Hiding)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80308" y="257663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6914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៥.២</a:t>
            </a:r>
            <a:r>
              <a:rPr lang="ca-E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របៀបប្រើប្រាស់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Declare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Setter()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Getter()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Modify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View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នូវតម្លៃនៃ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 </a:t>
            </a: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873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៥.៣. អត្ថប្រយោជន៍នៃ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  <a:endParaRPr lang="en-US" sz="2400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 របស់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យើងអាចកំណត់បានឪ្យ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Read-only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Write-only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មួយអាចគ្រប់គ្រងទាំងស្រុង ទៅលើអ្វីដែល ផ្ទុកនៅក្នុង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ត្រូវបានការពារដោយ </a:t>
            </a:r>
            <a:r>
              <a:rPr lang="en-US" sz="24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Users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មិនបានដឹងពីរបៀបដែល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ផ្ទុកទិន្នន័យទេ លើសពីនេះទៀត នៅពេលដែល​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ប្ដូរប្រភេទទិន្នន័យនៃ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Field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Users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មិនចាំបាច់ប្ដូរ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របស់ខ្លួនឡើយ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8975" y="3921582"/>
            <a:ext cx="11020927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1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" y="2666367"/>
            <a:ext cx="3330970" cy="39275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24" y="2825019"/>
            <a:ext cx="3620712" cy="2898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636" y="2825019"/>
            <a:ext cx="3620005" cy="3150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4954" y="1914696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ឧទាហរណ៍លើ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51959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662" y="1998134"/>
            <a:ext cx="11505671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៦.១. </a:t>
            </a:r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និយមន័យរបស់​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Class:</a:t>
            </a:r>
          </a:p>
          <a:p>
            <a:pPr algn="just" defTabSz="457200">
              <a:lnSpc>
                <a:spcPts val="4000"/>
              </a:lnSpc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Abstract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Keyword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នៅពេលដែលយើងធ្វើការប្រកាស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ដែលមិនអាច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 ហើយវាត្រូវការ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ដើម្បីធ្វើការ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ពីវា។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នៅក្នុង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របស់វាអាចមាន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 អត់​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body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ដែលអត់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body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គេហៅវាថា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ហើយរាល់ពេលដែលប្រកាស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នេះត្រូវតែមាន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Keyword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នៅពីមុខវា។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ចំណែកឯ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 គឺតែប្រការជា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private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គឺមិនអាចត្រូវបានគេ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ហើយក៏មិនចាំបាប់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Member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7662" y="1784702"/>
            <a:ext cx="115056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៦.១.​​១.​ របៀប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ប្រើប្រាស់​ </a:t>
            </a: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Class:</a:t>
            </a:r>
          </a:p>
          <a:p>
            <a:pPr marL="342900" indent="-342900">
              <a:lnSpc>
                <a:spcPts val="5000"/>
              </a:lnSpc>
              <a:buFont typeface="Wingdings" panose="05000000000000000000" pitchFamily="2" charset="2"/>
              <a:buChar char="v"/>
            </a:pPr>
            <a:r>
              <a:rPr lang="km-KH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របៀបប្រកាស</a:t>
            </a:r>
          </a:p>
          <a:p>
            <a:pPr defTabSz="457200">
              <a:lnSpc>
                <a:spcPts val="4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defTabSz="457200">
              <a:lnSpc>
                <a:spcPts val="4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abstract class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defTabSz="457200">
              <a:lnSpc>
                <a:spcPts val="4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abstract void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// abstract method</a:t>
            </a:r>
          </a:p>
          <a:p>
            <a:pPr defTabSz="457200">
              <a:lnSpc>
                <a:spcPts val="4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abstract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//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 defTabSz="457200">
              <a:lnSpc>
                <a:spcPts val="4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598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2925" y="1850682"/>
            <a:ext cx="11505671" cy="453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m-KH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៦.១.២ របៀប </a:t>
            </a: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abstract class</a:t>
            </a:r>
          </a:p>
          <a:p>
            <a:pPr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defTabSz="457200"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AbstractClassName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   // Keyword extends</a:t>
            </a:r>
          </a:p>
          <a:p>
            <a:pPr defTabSz="457200">
              <a:lnSpc>
                <a:spcPts val="35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void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    //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must be use this method </a:t>
            </a: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//do something here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defTabSz="457200">
              <a:lnSpc>
                <a:spcPts val="35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public void 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{    // must be use this method </a:t>
            </a:r>
          </a:p>
          <a:p>
            <a:pPr defTabSz="457200"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//do something here</a:t>
            </a:r>
          </a:p>
          <a:p>
            <a:pPr defTabSz="457200">
              <a:lnSpc>
                <a:spcPts val="35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	</a:t>
            </a:r>
          </a:p>
          <a:p>
            <a:pPr defTabSz="457200">
              <a:lnSpc>
                <a:spcPts val="35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4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35158" y="1870420"/>
            <a:ext cx="9487300" cy="4227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តើអ្វ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ី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ទៅជា​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?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Object Class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Inheritance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៤.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៥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Encapsulation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Abstraction( Abstract Class and Interface)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៧. ឯកសារយោង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736382"/>
            <a:ext cx="11505671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៦.១.៣.គោលបំណងរបស់​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Class:</a:t>
            </a:r>
            <a:endParaRPr lang="km-KH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​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គឺអាចអោយយើងធ្វើការ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group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ទាំងអស់បញ្ជូលគ្នា ដើម្បីអោយ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ទាំងអស់មានទំនាក់ទំនងជាមួយគ្នា។ ម្យ៉ាងវិញទៀតវាជាមធ្យោបាយមួយ ដែលអាចអោយយើងធ្វើការរៀបចំ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ទៅអោយ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ដូច្នោះហើយ 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group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បញ្ជូលគ្នាគឺ សំខាន់ណាស់ពីព្រោះធ្វើអោយ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របស់យើងមានមានការរៀបចំបានល្អ និង ងាយស្រួលនឹងយល់។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736383"/>
            <a:ext cx="11544300" cy="642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៦.១.៤.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ឧទាហរណ៍​ ​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</a:t>
            </a:r>
            <a:r>
              <a:rPr lang="en-US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28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 class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Person{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abstract void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eat();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abstract method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abstract void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sleep();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abstract method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defTabSz="457200">
              <a:lnSpc>
                <a:spcPts val="28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Baby extends Person{   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Keyword extends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public void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eat(){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(“I am eating.”);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public void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sleep()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{    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(“I am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sleeping.”);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	</a:t>
            </a:r>
          </a:p>
          <a:p>
            <a:pPr defTabSz="457200">
              <a:lnSpc>
                <a:spcPts val="28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</a:p>
          <a:p>
            <a:pPr defTabSz="457200">
              <a:lnSpc>
                <a:spcPts val="4000"/>
              </a:lnSpc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457200">
              <a:lnSpc>
                <a:spcPts val="4000"/>
              </a:lnSpc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endParaRPr lang="en-US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" y="1579034"/>
            <a:ext cx="1175861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 និយមន័យរបស់​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</a:t>
            </a:r>
          </a:p>
          <a:p>
            <a:pPr algn="just">
              <a:lnSpc>
                <a:spcPts val="5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 type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ស្រដៀងទៅនឹង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ដែលវាអាចមានត្រឹមតែ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constant, signature method, static method ,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etc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 វាតូ្រវបានគេប្រើសម្រាប់តែ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 ឬ ត្រូវាបានគេ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333" y="338612"/>
            <a:ext cx="692573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" y="1579034"/>
            <a:ext cx="117586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៦.២.២.របៀបប្រើប្រាស់​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 marL="285750" indent="-285750">
              <a:lnSpc>
                <a:spcPts val="5000"/>
              </a:lnSpc>
              <a:buFont typeface="Wingdings" panose="05000000000000000000" pitchFamily="2" charset="2"/>
              <a:buChar char="v"/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របៀបប្រកាស</a:t>
            </a:r>
          </a:p>
          <a:p>
            <a:pPr>
              <a:lnSpc>
                <a:spcPts val="5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 void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 // signature method</a:t>
            </a:r>
          </a:p>
          <a:p>
            <a:pPr>
              <a:lnSpc>
                <a:spcPts val="5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//…………………………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347079"/>
            <a:ext cx="664633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" y="1579034"/>
            <a:ext cx="11758613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5000"/>
              </a:lnSpc>
              <a:buFont typeface="Wingdings" panose="05000000000000000000" pitchFamily="2" charset="2"/>
              <a:buChar char="v"/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</a:t>
            </a:r>
            <a:endParaRPr lang="km-KH" sz="2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void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methodName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must do something here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}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  <a:p>
            <a:pPr>
              <a:lnSpc>
                <a:spcPts val="5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//…………………………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47079"/>
            <a:ext cx="6206067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" y="1579034"/>
            <a:ext cx="11758613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៦.២.៣.គោលបំណងរបស់​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គឺវាអាចអោយយើង ធ្វើការ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inheritance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បានច្រើន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47079"/>
            <a:ext cx="67056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087" y="3022824"/>
            <a:ext cx="11758613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៦.២.៤.ទាហរណ៍របស់​ </a:t>
            </a:r>
            <a:r>
              <a:rPr lang="en-US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interface  Car{</a:t>
            </a: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public void brake();</a:t>
            </a:r>
          </a:p>
          <a:p>
            <a:pPr>
              <a:lnSpc>
                <a:spcPts val="50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void start();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50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7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187" y="1579034"/>
            <a:ext cx="11758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class 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Bmw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implements Car{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public void brake(){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(“Car stops”);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</a:p>
          <a:p>
            <a:pPr>
              <a:lnSpc>
                <a:spcPts val="3600"/>
              </a:lnSpc>
            </a:pP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public void start(){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System.out.println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(“Car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starts”);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47079"/>
            <a:ext cx="62738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661" y="1766248"/>
            <a:ext cx="11606214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274320">
              <a:lnSpc>
                <a:spcPts val="3900"/>
              </a:lnSpc>
              <a:buFont typeface="Wingdings" panose="05000000000000000000" pitchFamily="2" charset="2"/>
              <a:buChar char="v"/>
            </a:pPr>
            <a:r>
              <a:rPr lang="km-KH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ប្រៀប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ធៀប</a:t>
            </a: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</a:t>
            </a:r>
            <a:r>
              <a:rPr lang="km-KH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defTabSz="274320">
              <a:lnSpc>
                <a:spcPts val="3900"/>
              </a:lnSpc>
            </a:pPr>
            <a:r>
              <a:rPr lang="km-KH" sz="20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១.លក្ខណៈដូចគ្នា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គឺមាន​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file extension .jar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ដូចគ្នា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byte code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លេចឡើងនៅក្នុង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.class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េ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ចឡើងនៅក្នុង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ដូច្នោះហើយ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file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ដែលស្ថិននៅក្នុង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directory </a:t>
            </a:r>
            <a:r>
              <a:rPr lang="en-US" sz="2000" dirty="0" smtClean="0"/>
              <a:t>structure</a:t>
            </a:r>
            <a:r>
              <a:rPr lang="km-KH" sz="2000" dirty="0" smtClean="0"/>
              <a:t> ​​ត្រូវ</a:t>
            </a:r>
            <a:r>
              <a:rPr lang="en-US" sz="2000" dirty="0" smtClean="0"/>
              <a:t> match 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000" dirty="0" smtClean="0"/>
              <a:t>package name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662" y="423332"/>
            <a:ext cx="811953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7661" y="1752600"/>
            <a:ext cx="116062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>
              <a:lnSpc>
                <a:spcPts val="3900"/>
              </a:lnSpc>
            </a:pPr>
            <a:r>
              <a:rPr lang="km-KH" sz="2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២.លក្ខណៈខុសគ្នា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​​​​​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គ្រប់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Interface extend multi interface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 by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វាត្រូវបានគេ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Implementation by other class</a:t>
            </a:r>
          </a:p>
          <a:p>
            <a:pPr marL="285750" indent="-285750" algn="just" defTabSz="274320">
              <a:lnSpc>
                <a:spcPts val="39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គឺមិនអាចមាន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ដែលលេចឡើងនៅក្នុង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គឺត្រឹមតែជា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field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static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7662" y="423332"/>
            <a:ext cx="811953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Interface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៦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Abstract Class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tab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484" y="1771650"/>
            <a:ext cx="10556307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5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អ្វីទៅជា 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OOP?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907526"/>
            <a:ext cx="10854520" cy="4312251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3400" dirty="0">
                <a:latin typeface="Khmer OS Battambang" pitchFamily="2" charset="0"/>
                <a:cs typeface="Khmer OS Battambang" pitchFamily="2" charset="0"/>
              </a:rPr>
              <a:t>និយមន័យ​ </a:t>
            </a:r>
            <a:r>
              <a:rPr lang="en-US" sz="34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3400" dirty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3400" dirty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3100" dirty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en-US" sz="31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មកពីពាក្យពេញថា </a:t>
            </a:r>
            <a:r>
              <a:rPr lang="en-US" sz="3100" dirty="0">
                <a:latin typeface="Khmer OS Battambang" pitchFamily="2" charset="0"/>
                <a:cs typeface="Khmer OS Battambang" pitchFamily="2" charset="0"/>
              </a:rPr>
              <a:t>Object Oriented Programming </a:t>
            </a: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ដែលវាជាវីធីសាស្ត្រមួយមានមូលដ្ឋាន​​​សំខាន់ទៅលើ </a:t>
            </a:r>
            <a:r>
              <a:rPr lang="en-US" sz="3100" dirty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3100" dirty="0">
                <a:latin typeface="Khmer OS Battambang" pitchFamily="2" charset="0"/>
                <a:cs typeface="Khmer OS Battambang" pitchFamily="2" charset="0"/>
              </a:rPr>
              <a:t>Object</a:t>
            </a: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 ។</a:t>
            </a:r>
          </a:p>
          <a:p>
            <a:pPr marL="432197" indent="-178594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លក្ខណៈពិសេសរបស់ </a:t>
            </a:r>
            <a:r>
              <a:rPr lang="en-US" sz="31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3100" dirty="0">
                <a:latin typeface="Khmer OS Battambang" pitchFamily="2" charset="0"/>
                <a:cs typeface="Khmer OS Battambang" pitchFamily="2" charset="0"/>
              </a:rPr>
              <a:t>គឺ៖</a:t>
            </a:r>
          </a:p>
          <a:p>
            <a:pPr marL="836533" lvl="1" indent="-342900">
              <a:lnSpc>
                <a:spcPct val="150000"/>
              </a:lnSpc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Inheritance</a:t>
            </a:r>
            <a:endParaRPr lang="km-KH" sz="26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Encapsulation</a:t>
            </a:r>
            <a:endParaRPr lang="km-KH" sz="26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Polymorphism</a:t>
            </a:r>
            <a:endParaRPr lang="km-KH" sz="26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en-US" sz="2600" dirty="0">
                <a:latin typeface="Khmer OS Battambang" pitchFamily="2" charset="0"/>
                <a:cs typeface="Khmer OS Battambang" pitchFamily="2" charset="0"/>
              </a:rPr>
              <a:t>Abstraction</a:t>
            </a:r>
            <a:endParaRPr lang="en-US" sz="2600" dirty="0"/>
          </a:p>
          <a:p>
            <a:pPr marL="253603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www.javacoffeebreak.com/faq/faq0084.html</a:t>
            </a:r>
            <a:endParaRPr lang="km-KH" sz="2000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docs.oracle.com/javase/tutorial/java/</a:t>
            </a:r>
            <a:endParaRPr lang="km-KH" sz="2000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sz="2000" dirty="0" smtClean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erpbasic.blogspot.com/2012/01/abstract-class-in-java.html</a:t>
            </a:r>
            <a:endParaRPr lang="km-KH" sz="2000" dirty="0" smtClean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://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www.javatpoint.com/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</a:t>
            </a: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://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www.khmeracademy.org/elearning/play.act?v=63&amp;p=4</a:t>
            </a:r>
            <a:endParaRPr lang="km-KH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https://kemdensep.wordpress.com/2010/10/22/java</a:t>
            </a:r>
            <a:r>
              <a:rPr lang="en-US" sz="20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/</a:t>
            </a:r>
            <a:endParaRPr lang="km-KH" sz="20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http://www.journaldev.com/4098/java-heap-memory-vs-stack-memory-difference</a:t>
            </a:r>
            <a:endParaRPr lang="en-US" sz="2000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dirty="0"/>
          </a:p>
          <a:p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អ្វីទៅជា 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OOP?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96503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ផលប្រយោជន៍របស់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OOP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គឺ៖</a:t>
            </a:r>
          </a:p>
          <a:p>
            <a:pPr marL="836533" lvl="1" indent="-342900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កូដអាចហៅយកមកប្រើប្រាស់បានច្រើនដង</a:t>
            </a:r>
          </a:p>
          <a:p>
            <a:pPr marL="836533" lvl="1" indent="-342900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កូដងាយស្រួលគ្រប់គ្រង</a:t>
            </a:r>
          </a:p>
          <a:p>
            <a:pPr marL="836533" lvl="1" indent="-342900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ទម្រង់កូដមានលក្ខណងាយ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ស្រួ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យល់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marL="836533" lvl="1" indent="-342900">
              <a:lnSpc>
                <a:spcPct val="150000"/>
              </a:lnSpc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កូដមានលក្ខ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ណៈស្ត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ង់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ដា</a:t>
            </a:r>
          </a:p>
          <a:p>
            <a:pPr marL="836533" lvl="1" indent="-342900">
              <a:lnSpc>
                <a:spcPct val="150000"/>
              </a:lnSpc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ធ្វើការងារបានលឿន និង ចំនេញពេលវេលា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m-KH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 </a:t>
            </a:r>
            <a:r>
              <a:rPr lang="en-US" sz="2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Class?</a:t>
            </a:r>
            <a:endParaRPr lang="km-KH" sz="2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គឺជាពុម្ពគំរូសំរាប់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បង្កើតប្រភេទ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Object​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ជាក់លាក់ណាមួយ ឫគេអាចហៅបានថាជា (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Blue print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វាមានផ្ទុកនូវ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State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Behaviors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 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Syntax: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Access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Modifire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ClassName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{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State</a:t>
            </a: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		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Behavors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lnSpc>
                <a:spcPct val="120000"/>
              </a:lnSpc>
              <a:buNone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២. អ្វីទៅជា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ជាអ្វីៗដែលនៅជុំវិញយើង</a:t>
            </a: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Object​ 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មួយកើតចេញពី</a:t>
            </a: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class​</a:t>
            </a:r>
            <a:r>
              <a:rPr lang="km-KH" sz="2000" dirty="0">
                <a:latin typeface="Khmer OS Battambang" pitchFamily="2" charset="0"/>
                <a:cs typeface="Khmer OS Battambang" pitchFamily="2" charset="0"/>
              </a:rPr>
              <a:t> ជាក់លាក់មួយ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ca-ES" sz="2000" dirty="0">
                <a:latin typeface="Khmer OS Battambang" pitchFamily="2" charset="0"/>
                <a:cs typeface="Khmer OS Battambang" pitchFamily="2" charset="0"/>
              </a:rPr>
              <a:t>វារួមបញ្ជូលទាំង</a:t>
            </a:r>
            <a:r>
              <a:rPr lang="en-U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states and behaviors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ca-ES" sz="2000" dirty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វាមានរយៈពេលកំណត់នៅក្នុងការប្រើប្រាស់</a:t>
            </a:r>
            <a:endParaRPr lang="en-US" sz="20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6755" y="6385261"/>
            <a:ext cx="523875" cy="274320"/>
          </a:xfrm>
        </p:spPr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24" y="2547882"/>
            <a:ext cx="1734997" cy="21656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47493" y="4374969"/>
            <a:ext cx="178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Class Person</a:t>
            </a:r>
            <a:endParaRPr lang="en-US" sz="1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45355" y="17140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5050" y="2670127"/>
            <a:ext cx="40533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State: 		-Name</a:t>
            </a:r>
          </a:p>
          <a:p>
            <a:r>
              <a:rPr lang="en-US" dirty="0"/>
              <a:t> </a:t>
            </a:r>
            <a:r>
              <a:rPr lang="en-US" dirty="0" smtClean="0"/>
              <a:t>         		-Sex</a:t>
            </a:r>
          </a:p>
          <a:p>
            <a:r>
              <a:rPr lang="en-US" dirty="0" smtClean="0"/>
              <a:t>          		-Age</a:t>
            </a:r>
          </a:p>
          <a:p>
            <a:endParaRPr lang="en-US" dirty="0" smtClean="0"/>
          </a:p>
          <a:p>
            <a:r>
              <a:rPr lang="en-US" dirty="0"/>
              <a:t>Behaviors: </a:t>
            </a:r>
            <a:r>
              <a:rPr lang="en-US" dirty="0" smtClean="0"/>
              <a:t>	-</a:t>
            </a:r>
            <a:r>
              <a:rPr lang="en-US" dirty="0"/>
              <a:t>Speak</a:t>
            </a:r>
          </a:p>
          <a:p>
            <a:r>
              <a:rPr lang="en-US" dirty="0"/>
              <a:t>	    </a:t>
            </a:r>
            <a:r>
              <a:rPr lang="en-US" dirty="0" smtClean="0"/>
              <a:t>	-</a:t>
            </a:r>
            <a:r>
              <a:rPr lang="en-US" dirty="0"/>
              <a:t>Walk</a:t>
            </a:r>
          </a:p>
          <a:p>
            <a:r>
              <a:rPr lang="en-US" dirty="0"/>
              <a:t>	    </a:t>
            </a:r>
            <a:r>
              <a:rPr lang="en-US" dirty="0" smtClean="0"/>
              <a:t>	-</a:t>
            </a:r>
            <a:r>
              <a:rPr lang="en-US" dirty="0"/>
              <a:t>Run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 flipV="1">
            <a:off x="3007621" y="2947916"/>
            <a:ext cx="1407429" cy="68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3007621" y="3630703"/>
            <a:ext cx="1382300" cy="2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Object Class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75" y="1624659"/>
            <a:ext cx="6168870" cy="5044111"/>
          </a:xfrm>
        </p:spPr>
      </p:pic>
    </p:spTree>
    <p:extLst>
      <p:ext uri="{BB962C8B-B14F-4D97-AF65-F5344CB8AC3E}">
        <p14:creationId xmlns:p14="http://schemas.microsoft.com/office/powerpoint/2010/main" val="6705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1509</Words>
  <Application>Microsoft Office PowerPoint</Application>
  <PresentationFormat>Widescreen</PresentationFormat>
  <Paragraphs>324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Microsoft YaHei UI</vt:lpstr>
      <vt:lpstr>Arial</vt:lpstr>
      <vt:lpstr>Courier New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 ១. អ្វីទៅជា  OOP? </vt:lpstr>
      <vt:lpstr>១. អ្វីទៅជា  OOP?</vt:lpstr>
      <vt:lpstr>២. Object Class</vt:lpstr>
      <vt:lpstr>២. Object Class</vt:lpstr>
      <vt:lpstr>២. Object Class</vt:lpstr>
      <vt:lpstr>២. Object Class</vt:lpstr>
      <vt:lpstr>២. Object Class</vt:lpstr>
      <vt:lpstr>២. Object Class</vt:lpstr>
      <vt:lpstr>២. Object Class</vt:lpstr>
      <vt:lpstr>២. Object Class</vt:lpstr>
      <vt:lpstr>៣. Inheritance</vt:lpstr>
      <vt:lpstr>៣. Inheritance</vt:lpstr>
      <vt:lpstr>៣. Inheritance</vt:lpstr>
      <vt:lpstr>៣. Inheritance</vt:lpstr>
      <vt:lpstr>៣. Inheritance</vt:lpstr>
      <vt:lpstr>៤. Polymorphism</vt:lpstr>
      <vt:lpstr>៤. Polymorphism</vt:lpstr>
      <vt:lpstr>៤. Polymorphism</vt:lpstr>
      <vt:lpstr>៤. Polymorphism</vt:lpstr>
      <vt:lpstr>PowerPoint Presentation</vt:lpstr>
      <vt:lpstr>៥. Encapsulation</vt:lpstr>
      <vt:lpstr>៥. Encapsulation</vt:lpstr>
      <vt:lpstr>៥. Encapsulation</vt:lpstr>
      <vt:lpstr>​ ៦. Abstract Class​ and Interface</vt:lpstr>
      <vt:lpstr>​ ៦. Abstract Class​ and Interface</vt:lpstr>
      <vt:lpstr>​ ៦. Abstract Class​ and Interface</vt:lpstr>
      <vt:lpstr>​ ៦. Abstract Class​ and Interface</vt:lpstr>
      <vt:lpstr>​ ៦. Abstract Class​ and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​ ៦. Abstract Class​ and Interface</vt:lpstr>
      <vt:lpstr> ៧. ប្រភពឯកសារ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2016-03-15T18:01:57Z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