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503" r:id="rId3"/>
    <p:sldId id="505" r:id="rId4"/>
    <p:sldId id="426" r:id="rId5"/>
    <p:sldId id="428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4" r:id="rId14"/>
    <p:sldId id="513" r:id="rId15"/>
    <p:sldId id="515" r:id="rId16"/>
    <p:sldId id="516" r:id="rId17"/>
    <p:sldId id="517" r:id="rId18"/>
    <p:sldId id="518" r:id="rId19"/>
    <p:sldId id="519" r:id="rId20"/>
    <p:sldId id="439" r:id="rId21"/>
    <p:sldId id="42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666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16-Mar-16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16-Mar-16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16-Mar-16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16-Mar-16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16-Mar-16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16-Mar-16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16-Mar-16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16-Mar-16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16-Mar-16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16-Mar-16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16-Mar-16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7vtA37fLhm4" TargetMode="External"/><Relationship Id="rId3" Type="http://schemas.openxmlformats.org/officeDocument/2006/relationships/hyperlink" Target="http://l.facebook.com/l.php?u=http://www.javatpoint.com/&amp;h=VAQFaMWaV" TargetMode="External"/><Relationship Id="rId7" Type="http://schemas.openxmlformats.org/officeDocument/2006/relationships/hyperlink" Target="http://beginnersbook.com/2013/05/abstract-class-vs-interface-in-java/" TargetMode="External"/><Relationship Id="rId2" Type="http://schemas.openxmlformats.org/officeDocument/2006/relationships/hyperlink" Target="http://khmeracademy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tutorialspoint.com/" TargetMode="External"/><Relationship Id="rId5" Type="http://schemas.openxmlformats.org/officeDocument/2006/relationships/hyperlink" Target="http://l.facebook.com/l.php?u=http://www.java2s.com&amp;h=VAQFaMWaV" TargetMode="External"/><Relationship Id="rId4" Type="http://schemas.openxmlformats.org/officeDocument/2006/relationships/hyperlink" Target="https://l.facebook.com/l.php?u=https://docs.oracle.com/javase/tutorial/&amp;h=VAQFaMWa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5725" y="1750094"/>
            <a:ext cx="7011111" cy="17446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m-KH" sz="1800" dirty="0" smtClean="0"/>
              <a:t>	</a:t>
            </a:r>
            <a:r>
              <a:rPr lang="en-US" sz="18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Overloading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feature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ដែលអនុញ្ញាតឲ្យ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មួយអាចមាន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ពីរ ឬ ច្រើនដែលមានឈ្មោះដូចគ្នា ប៉ុន្តែត្រូវ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មាន​ </a:t>
            </a:r>
            <a:r>
              <a:rPr lang="fr-FR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arameter 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ខុសគ្នា</a:t>
            </a:r>
          </a:p>
          <a:p>
            <a:pPr marL="0" indent="0" algn="just">
              <a:buNone/>
            </a:pP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Overriding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 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ការ​ប្រកាស​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របស់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subclass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​ដែលមាន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​ឈ្មោះ​ដូច​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គ្នាទៅនឹង ​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របស់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parent class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ប៉ុន្តែត្រូវ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មាន​ </a:t>
            </a:r>
            <a:r>
              <a:rPr lang="fr-FR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</a:t>
            </a:r>
            <a:r>
              <a:rPr lang="en-US" sz="1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arameter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ដូច​គ្នា​</a:t>
            </a:r>
            <a:endParaRPr lang="km-KH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buNone/>
            </a:pP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Polymorphism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85725" y="3881323"/>
            <a:ext cx="2925489" cy="206210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//Overloading</a:t>
            </a:r>
          </a:p>
          <a:p>
            <a:r>
              <a:rPr lang="en-US" sz="1600" b="1" dirty="0" smtClean="0"/>
              <a:t>public </a:t>
            </a:r>
            <a:r>
              <a:rPr lang="en-US" sz="1600" b="1" dirty="0"/>
              <a:t>class </a:t>
            </a:r>
            <a:r>
              <a:rPr lang="en-US" sz="1600" b="1" dirty="0" err="1"/>
              <a:t>ClassPoly</a:t>
            </a:r>
            <a:r>
              <a:rPr lang="en-US" sz="1600" b="1" dirty="0"/>
              <a:t> </a:t>
            </a:r>
            <a:r>
              <a:rPr lang="en-US" sz="1600" b="1" dirty="0" smtClean="0"/>
              <a:t>{</a:t>
            </a:r>
            <a:endParaRPr lang="en-US" sz="1600" dirty="0"/>
          </a:p>
          <a:p>
            <a:r>
              <a:rPr lang="en-US" sz="1600" b="1" dirty="0"/>
              <a:t>void Hello(){</a:t>
            </a:r>
          </a:p>
          <a:p>
            <a:r>
              <a:rPr lang="en-US" sz="1600" dirty="0" err="1" smtClean="0"/>
              <a:t>System.</a:t>
            </a:r>
            <a:r>
              <a:rPr lang="en-US" sz="1600" b="1" i="1" dirty="0" err="1" smtClean="0"/>
              <a:t>out.println</a:t>
            </a:r>
            <a:r>
              <a:rPr lang="en-US" sz="1600" b="1" i="1" dirty="0"/>
              <a:t>("HRD");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b="1" dirty="0"/>
              <a:t>void Hello(String </a:t>
            </a:r>
            <a:r>
              <a:rPr lang="en-US" sz="1600" b="1" dirty="0" err="1"/>
              <a:t>str</a:t>
            </a:r>
            <a:r>
              <a:rPr lang="en-US" sz="1600" b="1" dirty="0" smtClean="0"/>
              <a:t>){</a:t>
            </a:r>
            <a:r>
              <a:rPr lang="en-US" sz="1600" dirty="0" err="1" smtClean="0"/>
              <a:t>System.</a:t>
            </a:r>
            <a:r>
              <a:rPr lang="en-US" sz="1600" b="1" i="1" dirty="0" err="1" smtClean="0"/>
              <a:t>out.println</a:t>
            </a:r>
            <a:r>
              <a:rPr lang="en-US" sz="1600" b="1" i="1" dirty="0" smtClean="0"/>
              <a:t>(</a:t>
            </a:r>
            <a:r>
              <a:rPr lang="en-US" sz="1600" b="1" i="1" dirty="0" err="1" smtClean="0"/>
              <a:t>str</a:t>
            </a:r>
            <a:r>
              <a:rPr lang="en-US" sz="1600" b="1" i="1" dirty="0"/>
              <a:t>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195559" y="1570016"/>
            <a:ext cx="3626068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//Overriding</a:t>
            </a:r>
          </a:p>
          <a:p>
            <a:r>
              <a:rPr lang="en-US" b="1" dirty="0" smtClean="0"/>
              <a:t>//</a:t>
            </a:r>
            <a:r>
              <a:rPr lang="en-US" b="1" dirty="0" err="1" smtClean="0"/>
              <a:t>superClass</a:t>
            </a:r>
            <a:endParaRPr lang="en-US" b="1" dirty="0" smtClean="0"/>
          </a:p>
          <a:p>
            <a:r>
              <a:rPr lang="en-US" b="1" dirty="0"/>
              <a:t>public class </a:t>
            </a:r>
            <a:r>
              <a:rPr lang="en-US" b="1" dirty="0" err="1"/>
              <a:t>MyClass</a:t>
            </a:r>
            <a:r>
              <a:rPr lang="en-US" b="1" dirty="0"/>
              <a:t> {</a:t>
            </a:r>
          </a:p>
          <a:p>
            <a:r>
              <a:rPr lang="en-US" b="1" dirty="0"/>
              <a:t>void studying(){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("I am studying");</a:t>
            </a:r>
          </a:p>
          <a:p>
            <a:r>
              <a:rPr lang="en-US" dirty="0" smtClean="0"/>
              <a:t>}}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95559" y="3718679"/>
            <a:ext cx="4786234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//subclass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ClassPoly</a:t>
            </a:r>
            <a:r>
              <a:rPr lang="en-US" b="1" dirty="0"/>
              <a:t> extends </a:t>
            </a:r>
            <a:r>
              <a:rPr lang="en-US" b="1" dirty="0" err="1"/>
              <a:t>MyClass</a:t>
            </a:r>
            <a:r>
              <a:rPr lang="en-US" b="1" dirty="0"/>
              <a:t>{</a:t>
            </a:r>
          </a:p>
          <a:p>
            <a:r>
              <a:rPr lang="en-US" dirty="0"/>
              <a:t>@Override</a:t>
            </a:r>
          </a:p>
          <a:p>
            <a:r>
              <a:rPr lang="en-US" b="1" dirty="0"/>
              <a:t>void studying() {</a:t>
            </a:r>
          </a:p>
          <a:p>
            <a:r>
              <a:rPr lang="en-US" b="1" dirty="0" err="1"/>
              <a:t>super.studying</a:t>
            </a:r>
            <a:r>
              <a:rPr lang="en-US" b="1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dirty="0" err="1"/>
              <a:t>ClassPoly</a:t>
            </a:r>
            <a:r>
              <a:rPr lang="en-US" dirty="0"/>
              <a:t>  </a:t>
            </a:r>
            <a:r>
              <a:rPr lang="en-US" dirty="0" err="1"/>
              <a:t>ob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ClassPoly</a:t>
            </a:r>
            <a:r>
              <a:rPr lang="en-US" b="1" dirty="0"/>
              <a:t>();</a:t>
            </a:r>
          </a:p>
          <a:p>
            <a:r>
              <a:rPr lang="en-US" dirty="0" err="1"/>
              <a:t>ob.studying</a:t>
            </a:r>
            <a:r>
              <a:rPr lang="en-US" dirty="0"/>
              <a:t>();</a:t>
            </a:r>
          </a:p>
          <a:p>
            <a:r>
              <a:rPr lang="en-US" dirty="0" smtClean="0"/>
              <a:t>} }</a:t>
            </a:r>
            <a:endParaRPr lang="en-US" dirty="0"/>
          </a:p>
          <a:p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43259" y="3881323"/>
            <a:ext cx="3720255" cy="206210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public static void main(String[] </a:t>
            </a:r>
            <a:r>
              <a:rPr lang="en-US" sz="1600" b="1" dirty="0" err="1"/>
              <a:t>args</a:t>
            </a:r>
            <a:r>
              <a:rPr lang="en-US" sz="1600" b="1" dirty="0"/>
              <a:t>) {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ClassPoly</a:t>
            </a:r>
            <a:r>
              <a:rPr lang="en-US" sz="1600" dirty="0" smtClean="0"/>
              <a:t>  </a:t>
            </a:r>
            <a:r>
              <a:rPr lang="en-US" sz="1600" dirty="0" err="1"/>
              <a:t>ob</a:t>
            </a:r>
            <a:r>
              <a:rPr lang="en-US" sz="1600" dirty="0"/>
              <a:t> = </a:t>
            </a:r>
            <a:r>
              <a:rPr lang="en-US" sz="1600" b="1" dirty="0"/>
              <a:t>new </a:t>
            </a:r>
            <a:r>
              <a:rPr lang="en-US" sz="1600" b="1" dirty="0" err="1"/>
              <a:t>ClassPoly</a:t>
            </a:r>
            <a:r>
              <a:rPr lang="en-US" sz="1600" b="1" dirty="0"/>
              <a:t>();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ob.Hello</a:t>
            </a:r>
            <a:r>
              <a:rPr lang="en-US" sz="1600" dirty="0"/>
              <a:t>();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ob.Hello</a:t>
            </a:r>
            <a:r>
              <a:rPr lang="en-US" sz="1600" dirty="0"/>
              <a:t>("I am </a:t>
            </a:r>
            <a:r>
              <a:rPr lang="en-US" sz="1600" dirty="0" err="1"/>
              <a:t>studnet</a:t>
            </a:r>
            <a:r>
              <a:rPr lang="en-US" sz="1600" dirty="0"/>
              <a:t>");</a:t>
            </a:r>
            <a:endParaRPr lang="en-US" sz="1600" b="1" i="1" dirty="0"/>
          </a:p>
          <a:p>
            <a:r>
              <a:rPr lang="en-US" sz="1600" dirty="0" smtClean="0"/>
              <a:t>}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74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</a:t>
            </a: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9"/>
            <a:ext cx="11020927" cy="10509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1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Encapsulation?</a:t>
            </a:r>
            <a:r>
              <a:rPr lang="en-US" sz="3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	</a:t>
            </a:r>
            <a:endParaRPr lang="en-US" sz="31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3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</a:t>
            </a:r>
            <a:r>
              <a:rPr lang="km-KH" sz="3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km-KH" sz="3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វេ​ច</a:t>
            </a:r>
            <a:r>
              <a:rPr lang="km-KH" sz="3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​ខ្ចប់​ </a:t>
            </a:r>
            <a:r>
              <a:rPr lang="en-US" sz="3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</a:t>
            </a:r>
            <a:r>
              <a:rPr lang="km-KH" sz="3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3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member and method </a:t>
            </a:r>
            <a:r>
              <a:rPr lang="km-KH" sz="3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ដើ​ម្បី​កុំ​អោយ​មាន​ការ​ ជ្រៀ​ត​ជ្រែក​កូដ​ពី​ខាង​ក្រៅ​</a:t>
            </a:r>
            <a:r>
              <a:rPr lang="en-US" sz="24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4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096769" y="2734603"/>
            <a:ext cx="694330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4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អត្ថ​ប្រយោជន៍ៈ</a:t>
            </a:r>
          </a:p>
          <a:p>
            <a:pPr>
              <a:lnSpc>
                <a:spcPct val="150000"/>
              </a:lnSpc>
            </a:pPr>
            <a:endParaRPr lang="km-KH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Member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មានលក្ខណះ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Security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សុវត្ថិភាពចំពោះ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Code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ប្រើត្រូវឆ្លងកាត់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(properties)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ការប្រើតាមការកំណត់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Modifier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ផ្តល់នៅ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(Read/Write, Read-Only/Write-Only)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1" y="3267554"/>
            <a:ext cx="4022058" cy="26813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0505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772614" y="1524000"/>
            <a:ext cx="5167493" cy="4507317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class Class1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//class variable or Non static </a:t>
            </a:r>
            <a:r>
              <a:rPr lang="en-US" sz="1600" dirty="0" smtClean="0"/>
              <a:t>variable</a:t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dirty="0"/>
              <a:t>private double score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dirty="0" smtClean="0"/>
              <a:t> private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id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dirty="0" smtClean="0"/>
              <a:t>private String </a:t>
            </a:r>
            <a:r>
              <a:rPr lang="en-US" sz="1600" dirty="0"/>
              <a:t>name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dirty="0" smtClean="0"/>
              <a:t> private String </a:t>
            </a:r>
            <a:r>
              <a:rPr lang="en-US" sz="1600" dirty="0"/>
              <a:t>sex;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// getter</a:t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dirty="0"/>
              <a:t>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getId</a:t>
            </a:r>
            <a:r>
              <a:rPr lang="en-US" sz="1600" dirty="0" smtClean="0"/>
              <a:t>() {</a:t>
            </a:r>
            <a:r>
              <a:rPr lang="en-US" sz="1600" dirty="0"/>
              <a:t>return id;}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public </a:t>
            </a:r>
            <a:r>
              <a:rPr lang="en-US" sz="1600" dirty="0"/>
              <a:t>String </a:t>
            </a:r>
            <a:r>
              <a:rPr lang="en-US" sz="1600" dirty="0" err="1"/>
              <a:t>getName</a:t>
            </a:r>
            <a:r>
              <a:rPr lang="en-US" sz="1600" dirty="0"/>
              <a:t>(){return name;}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> </a:t>
            </a:r>
            <a:r>
              <a:rPr lang="en-US" sz="1600" dirty="0" smtClean="0"/>
              <a:t>public </a:t>
            </a:r>
            <a:r>
              <a:rPr lang="en-US" sz="1600" dirty="0"/>
              <a:t>String </a:t>
            </a:r>
            <a:r>
              <a:rPr lang="en-US" sz="1600" dirty="0" err="1"/>
              <a:t>getSex</a:t>
            </a:r>
            <a:r>
              <a:rPr lang="en-US" sz="1600" dirty="0"/>
              <a:t>() {return sex;} </a:t>
            </a:r>
            <a:br>
              <a:rPr lang="en-US" sz="1600" dirty="0"/>
            </a:br>
            <a:r>
              <a:rPr lang="en-US" sz="1600" dirty="0" smtClean="0"/>
              <a:t> public </a:t>
            </a:r>
            <a:r>
              <a:rPr lang="en-US" sz="1600" dirty="0"/>
              <a:t>double </a:t>
            </a:r>
            <a:r>
              <a:rPr lang="en-US" sz="1600" dirty="0" err="1"/>
              <a:t>getScore</a:t>
            </a:r>
            <a:r>
              <a:rPr lang="en-US" sz="1600" dirty="0"/>
              <a:t>() {return score;}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//setter </a:t>
            </a:r>
            <a:br>
              <a:rPr lang="en-US" sz="1600" dirty="0" smtClean="0"/>
            </a:br>
            <a:r>
              <a:rPr lang="en-US" sz="1600" dirty="0" smtClean="0"/>
              <a:t>public void </a:t>
            </a:r>
            <a:r>
              <a:rPr lang="en-US" sz="1600" dirty="0" err="1" smtClean="0"/>
              <a:t>setId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id){this.id = id;} </a:t>
            </a:r>
            <a:br>
              <a:rPr lang="en-US" sz="1600" dirty="0" smtClean="0"/>
            </a:br>
            <a:r>
              <a:rPr lang="en-US" sz="1600" dirty="0" smtClean="0"/>
              <a:t>public void </a:t>
            </a:r>
            <a:r>
              <a:rPr lang="en-US" sz="1600" dirty="0" err="1" smtClean="0"/>
              <a:t>setName</a:t>
            </a:r>
            <a:r>
              <a:rPr lang="en-US" sz="1600" dirty="0" smtClean="0"/>
              <a:t>(String name) {this.name = name;} public void </a:t>
            </a:r>
            <a:r>
              <a:rPr lang="en-US" sz="1600" dirty="0" err="1" smtClean="0"/>
              <a:t>setSex</a:t>
            </a:r>
            <a:r>
              <a:rPr lang="en-US" sz="1600" dirty="0" smtClean="0"/>
              <a:t>(String sex) {</a:t>
            </a:r>
            <a:r>
              <a:rPr lang="en-US" sz="1600" dirty="0" err="1" smtClean="0"/>
              <a:t>this.sex</a:t>
            </a:r>
            <a:r>
              <a:rPr lang="en-US" sz="1600" dirty="0" smtClean="0"/>
              <a:t> = sex;} </a:t>
            </a:r>
            <a:br>
              <a:rPr lang="en-US" sz="1600" dirty="0" smtClean="0"/>
            </a:br>
            <a:r>
              <a:rPr lang="en-US" sz="1600" dirty="0" smtClean="0"/>
              <a:t>public void </a:t>
            </a:r>
            <a:r>
              <a:rPr lang="en-US" sz="1600" dirty="0" err="1" smtClean="0"/>
              <a:t>setScore</a:t>
            </a:r>
            <a:r>
              <a:rPr lang="en-US" sz="1600" dirty="0" smtClean="0"/>
              <a:t>(double score) {</a:t>
            </a:r>
            <a:r>
              <a:rPr lang="en-US" sz="1600" dirty="0" err="1" smtClean="0"/>
              <a:t>this.score</a:t>
            </a:r>
            <a:r>
              <a:rPr lang="en-US" sz="1600" dirty="0" smtClean="0"/>
              <a:t> = score;}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</a:t>
            </a: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8514" y="1905001"/>
            <a:ext cx="5100245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//display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 </a:t>
            </a:r>
            <a:r>
              <a:rPr lang="en-US" dirty="0"/>
              <a:t>public void Display() { </a:t>
            </a:r>
            <a:r>
              <a:rPr lang="en-US" dirty="0" err="1"/>
              <a:t>System.out.println</a:t>
            </a:r>
            <a:r>
              <a:rPr lang="en-US" dirty="0"/>
              <a:t>("Id =" + id + "\n" +"Name =" + name + "\n" +"Sex =" + sex + "\n" +"Score =" + score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}</a:t>
            </a:r>
            <a:br>
              <a:rPr lang="en-US" dirty="0" smtClean="0"/>
            </a:br>
            <a:r>
              <a:rPr lang="en-US" dirty="0" smtClean="0"/>
              <a:t> 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	Class1 </a:t>
            </a:r>
            <a:r>
              <a:rPr lang="en-US" dirty="0" err="1"/>
              <a:t>obj</a:t>
            </a:r>
            <a:r>
              <a:rPr lang="en-US" dirty="0"/>
              <a:t> = new Class1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dirty="0" err="1" smtClean="0"/>
              <a:t>obj.setId</a:t>
            </a:r>
            <a:r>
              <a:rPr lang="en-US" dirty="0" smtClean="0"/>
              <a:t>(001);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dirty="0" err="1" smtClean="0"/>
              <a:t>obj.setName</a:t>
            </a:r>
            <a:r>
              <a:rPr lang="en-US" dirty="0"/>
              <a:t>("</a:t>
            </a:r>
            <a:r>
              <a:rPr lang="en-US" dirty="0" err="1"/>
              <a:t>Sovanvatey</a:t>
            </a:r>
            <a:r>
              <a:rPr lang="en-US" dirty="0"/>
              <a:t>"); </a:t>
            </a:r>
            <a:r>
              <a:rPr lang="en-US" dirty="0" smtClean="0"/>
              <a:t>	</a:t>
            </a:r>
            <a:r>
              <a:rPr lang="en-US" dirty="0" err="1" smtClean="0"/>
              <a:t>obj.setSex</a:t>
            </a:r>
            <a:r>
              <a:rPr lang="en-US" dirty="0"/>
              <a:t>("Female");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obj.setScore</a:t>
            </a:r>
            <a:r>
              <a:rPr lang="en-US" dirty="0" smtClean="0"/>
              <a:t>(100</a:t>
            </a:r>
            <a:r>
              <a:rPr lang="en-US" dirty="0"/>
              <a:t>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obj.Display</a:t>
            </a:r>
            <a:r>
              <a:rPr lang="en-US" dirty="0"/>
              <a:t>();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7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568499"/>
            <a:ext cx="11020927" cy="20718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Abstraction</a:t>
            </a:r>
          </a:p>
          <a:p>
            <a:pPr marL="0" indent="0" algn="just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ជាដំណើរការនៃការលាក់នូវរាល់ប្រតិប័ត្តការណ៍របស់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(implementatoins)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fr-FR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user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មានតែ មុខងាររបស់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(functionality)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ប៉ុណ្ណោះដែលនឹងត្រូវបានបង្ហាញ​ទៅកាន់ </a:t>
            </a:r>
            <a:r>
              <a:rPr lang="fr-FR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user</a:t>
            </a: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Abstraction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225" y="4067182"/>
            <a:ext cx="11000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របៀបនៃការបង្កើត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Abstraction</a:t>
            </a:r>
            <a:b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24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វាមានវិធី ២ យ៉ាងក្នុងការបង្កើត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Abstraction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Java: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ctr">
              <a:buFont typeface="Wingdings" panose="05000000000000000000" pitchFamily="2" charset="2"/>
              <a:buChar char="v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	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		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05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4" y="1771048"/>
            <a:ext cx="7263977" cy="29562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តើអ្វីទៅជា 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Class?</a:t>
            </a:r>
            <a:endParaRPr lang="km-KH" sz="22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ដែលមាន​​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en-US" sz="2200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</a:t>
            </a:r>
            <a:r>
              <a:rPr lang="km-KH" sz="2200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នៅពេលដែលត្រូវបានបង្កើត នោះត្រូវបានគេស្គាល់ថាជា</a:t>
            </a:r>
            <a:r>
              <a:rPr lang="fr-FR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Class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buNone/>
            </a:pPr>
            <a:r>
              <a:rPr lang="km-KH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តើអ្វីទៅជា 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Method?</a:t>
            </a:r>
          </a:p>
          <a:p>
            <a:pPr marL="0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ទាំងឡាយណាដែលត្រូវបានប្រកាសជាមួយនឹង </a:t>
            </a:r>
            <a:r>
              <a:rPr lang="en-US" sz="2200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(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Body )</a:t>
            </a:r>
            <a:endParaRPr lang="en-US" sz="2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Abstraction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8355" y="1771048"/>
            <a:ext cx="3933645" cy="34778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 </a:t>
            </a:r>
            <a:r>
              <a:rPr lang="km-KH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b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20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class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&lt;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class_name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&gt;{</a:t>
            </a:r>
          </a:p>
          <a:p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//Ex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</a:p>
          <a:p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class Petroleum{</a:t>
            </a:r>
          </a:p>
          <a:p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//Statements</a:t>
            </a:r>
          </a:p>
          <a:p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06394" y="4786215"/>
            <a:ext cx="8327366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 </a:t>
            </a:r>
            <a:r>
              <a:rPr lang="km-KH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24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just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return type &lt;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method_name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&gt;(); // no curly braces </a:t>
            </a:r>
          </a:p>
          <a:p>
            <a:pPr algn="just"/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abstract void run();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Abstraction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*</a:t>
            </a:r>
            <a:r>
              <a:rPr lang="km-KH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ចំណាំ</a:t>
            </a:r>
            <a:endParaRPr lang="en-US" sz="2400" dirty="0" smtClean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មួយអាចមាន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member, abstract method, method body, constructor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ព្រមទាំងមាន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main() method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marL="0" indent="0" algn="just">
              <a:buNone/>
            </a:pP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80426" y="3191887"/>
            <a:ext cx="6864824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Petroleum {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Petroleum(){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"Total"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getDetail(){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Method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"Export to Cambodia"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abstract void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run();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Abstract Method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 [] args){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main()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“Number 1 Petroleum in Cambodia"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9"/>
            <a:ext cx="11020927" cy="18234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rgbClr val="003399"/>
                </a:solidFill>
              </a:rPr>
              <a:t>Interface</a:t>
            </a:r>
          </a:p>
          <a:p>
            <a:pPr marL="0" indent="0" algn="just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reference</a:t>
            </a:r>
            <a:r>
              <a:rPr lang="en-US" sz="2400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type</a:t>
            </a:r>
            <a:r>
              <a:rPr lang="en-US" sz="2400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មួយនៅក្នុង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វាមានលក្ខណៈស្រដៀង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គ្នា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400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</a:t>
            </a:r>
            <a:r>
              <a:rPr lang="en-US" sz="2400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</a:t>
            </a:r>
            <a:r>
              <a:rPr lang="km-KH" sz="2400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400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constants</a:t>
            </a:r>
            <a:r>
              <a:rPr lang="km-KH" sz="2400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km-KH" sz="2400" i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3399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Abstraction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04198" y="3594539"/>
            <a:ext cx="6349041" cy="267765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 </a:t>
            </a:r>
            <a:r>
              <a:rPr lang="km-KH" sz="28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8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</a:t>
            </a:r>
            <a:br>
              <a:rPr lang="en-US" sz="28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2800" dirty="0" smtClean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just"/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&lt;</a:t>
            </a:r>
            <a:r>
              <a:rPr lang="en-US" sz="28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interface_name</a:t>
            </a:r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&gt;{</a:t>
            </a:r>
          </a:p>
          <a:p>
            <a:pPr algn="just"/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//any statements</a:t>
            </a:r>
          </a:p>
          <a:p>
            <a:pPr algn="just"/>
            <a:r>
              <a:rPr lang="en-US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km-KH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just"/>
            <a:endParaRPr lang="en-US" sz="28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3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Abstraction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611931"/>
            <a:ext cx="11020927" cy="43122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>
                <a:solidFill>
                  <a:srgbClr val="FF000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*</a:t>
            </a:r>
            <a:r>
              <a:rPr lang="km-KH" sz="2200" dirty="0" smtClean="0">
                <a:solidFill>
                  <a:srgbClr val="FF0000"/>
                </a:solidFill>
                <a:latin typeface="Kh Battambang" panose="02000500000000020004" pitchFamily="2" charset="0"/>
                <a:cs typeface="Kh Battambang" panose="02000500000000020004" pitchFamily="2" charset="0"/>
              </a:rPr>
              <a:t>ចំណាំ</a:t>
            </a:r>
            <a:endParaRPr lang="en-US" sz="2200" dirty="0" smtClean="0">
              <a:solidFill>
                <a:srgbClr val="FF0000"/>
              </a:solidFill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r>
              <a:rPr lang="en-US" sz="2200" dirty="0">
                <a:latin typeface="Kh Battambang" panose="02000500000000020004" pitchFamily="2" charset="0"/>
                <a:cs typeface="Kh Battambang" panose="02000500000000020004" pitchFamily="2" charset="0"/>
              </a:rPr>
              <a:t>I</a:t>
            </a:r>
            <a:r>
              <a:rPr lang="en-US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nterface </a:t>
            </a:r>
            <a:r>
              <a:rPr lang="en-US" sz="2200" dirty="0">
                <a:latin typeface="Kh Battambang" panose="02000500000000020004" pitchFamily="2" charset="0"/>
                <a:cs typeface="Kh Battambang" panose="02000500000000020004" pitchFamily="2" charset="0"/>
              </a:rPr>
              <a:t>methods </a:t>
            </a:r>
            <a:r>
              <a:rPr lang="en-US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by </a:t>
            </a:r>
            <a:r>
              <a:rPr lang="en-US" sz="2200" dirty="0">
                <a:latin typeface="Kh Battambang" panose="02000500000000020004" pitchFamily="2" charset="0"/>
                <a:cs typeface="Kh Battambang" panose="02000500000000020004" pitchFamily="2" charset="0"/>
              </a:rPr>
              <a:t>default </a:t>
            </a:r>
            <a:r>
              <a:rPr lang="en-US" sz="2200" b="1" dirty="0">
                <a:latin typeface="Kh Battambang" panose="02000500000000020004" pitchFamily="2" charset="0"/>
                <a:cs typeface="Kh Battambang" panose="02000500000000020004" pitchFamily="2" charset="0"/>
              </a:rPr>
              <a:t>abstract and </a:t>
            </a:r>
            <a:r>
              <a:rPr lang="en-US" sz="2200" b="1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public</a:t>
            </a:r>
            <a:r>
              <a:rPr lang="km-KH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។ </a:t>
            </a:r>
            <a:r>
              <a:rPr lang="en-US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Variables </a:t>
            </a:r>
            <a:r>
              <a:rPr lang="en-US" sz="2200" dirty="0">
                <a:latin typeface="Kh Battambang" panose="02000500000000020004" pitchFamily="2" charset="0"/>
                <a:cs typeface="Kh Battambang" panose="02000500000000020004" pitchFamily="2" charset="0"/>
              </a:rPr>
              <a:t>declared in interface are </a:t>
            </a:r>
            <a:r>
              <a:rPr lang="en-US" sz="2200" b="1" dirty="0">
                <a:latin typeface="Kh Battambang" panose="02000500000000020004" pitchFamily="2" charset="0"/>
                <a:cs typeface="Kh Battambang" panose="02000500000000020004" pitchFamily="2" charset="0"/>
              </a:rPr>
              <a:t>public, static and final</a:t>
            </a:r>
            <a:r>
              <a:rPr lang="en-US" sz="2200" dirty="0">
                <a:latin typeface="Kh Battambang" panose="02000500000000020004" pitchFamily="2" charset="0"/>
                <a:cs typeface="Kh Battambang" panose="02000500000000020004" pitchFamily="2" charset="0"/>
              </a:rPr>
              <a:t> by </a:t>
            </a:r>
            <a:r>
              <a:rPr lang="en-US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default</a:t>
            </a:r>
            <a:r>
              <a:rPr lang="km-KH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។​ </a:t>
            </a:r>
            <a:r>
              <a:rPr lang="en-US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/>
            </a:r>
            <a:br>
              <a:rPr lang="en-US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</a:br>
            <a:r>
              <a:rPr lang="km-KH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ដូច</a:t>
            </a:r>
            <a:r>
              <a:rPr lang="km-KH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នេះនៅពេលដែលយើងធ្វើការប្រកាសធម្មតា </a:t>
            </a:r>
            <a:r>
              <a:rPr lang="en-US" sz="2200" b="1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Java Compiler</a:t>
            </a:r>
            <a:r>
              <a:rPr lang="km-KH" sz="2200" b="1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  <a:r>
              <a:rPr lang="km-KH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នឹង</a:t>
            </a:r>
            <a:r>
              <a:rPr lang="km-KH" sz="2200" b="1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  <a:r>
              <a:rPr lang="en-US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adds </a:t>
            </a:r>
            <a:r>
              <a:rPr lang="km-KH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បន្ថែមនូវ </a:t>
            </a:r>
            <a:r>
              <a:rPr lang="en-US" sz="2200" i="1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public</a:t>
            </a:r>
            <a:r>
              <a:rPr lang="en-US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  <a:r>
              <a:rPr lang="km-KH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និង</a:t>
            </a:r>
            <a:r>
              <a:rPr lang="en-US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  <a:r>
              <a:rPr lang="en-US" sz="2200" i="1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abstract</a:t>
            </a:r>
            <a:r>
              <a:rPr lang="en-US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 keywords </a:t>
            </a:r>
            <a:r>
              <a:rPr lang="km-KH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នៅខាងមុខ </a:t>
            </a:r>
            <a:r>
              <a:rPr lang="en-US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Interface methods </a:t>
            </a:r>
            <a:r>
              <a:rPr lang="km-KH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ព្រមទាំង </a:t>
            </a:r>
            <a:r>
              <a:rPr lang="en-US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adds </a:t>
            </a:r>
            <a:r>
              <a:rPr lang="en-US" sz="2200" i="1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public static final </a:t>
            </a:r>
            <a:r>
              <a:rPr lang="en-US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keywords </a:t>
            </a:r>
            <a:r>
              <a:rPr lang="km-KH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ពីមុខ </a:t>
            </a:r>
            <a:r>
              <a:rPr lang="en-US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data members</a:t>
            </a:r>
            <a:r>
              <a:rPr lang="km-KH" sz="22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។</a:t>
            </a:r>
            <a:endParaRPr lang="en-US" sz="2200" dirty="0">
              <a:latin typeface="Kh Battambang" panose="02000500000000020004" pitchFamily="2" charset="0"/>
              <a:cs typeface="Kh Battambang" panose="02000500000000020004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00769" y="4076517"/>
            <a:ext cx="2675466" cy="13885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interface Test{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x = 10;</a:t>
            </a:r>
          </a:p>
          <a:p>
            <a:r>
              <a:rPr lang="en-US" sz="1600" dirty="0" smtClean="0"/>
              <a:t>void print();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5164667" y="4313583"/>
            <a:ext cx="1498601" cy="9144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251700" y="4076517"/>
            <a:ext cx="2931758" cy="13885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interface Test{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public static final </a:t>
            </a:r>
            <a:r>
              <a:rPr lang="en-US" sz="1600" dirty="0" err="1" smtClean="0"/>
              <a:t>int</a:t>
            </a:r>
            <a:r>
              <a:rPr lang="en-US" sz="1600" dirty="0" smtClean="0"/>
              <a:t> x = 10;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public abstract </a:t>
            </a:r>
            <a:r>
              <a:rPr lang="en-US" sz="1600" dirty="0" smtClean="0"/>
              <a:t>void print();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7" idx="3"/>
            <a:endCxn id="8" idx="2"/>
          </p:cNvCxnSpPr>
          <p:nvPr/>
        </p:nvCxnSpPr>
        <p:spPr>
          <a:xfrm flipV="1">
            <a:off x="4576235" y="4770783"/>
            <a:ext cx="5884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6"/>
            <a:endCxn id="9" idx="1"/>
          </p:cNvCxnSpPr>
          <p:nvPr/>
        </p:nvCxnSpPr>
        <p:spPr>
          <a:xfrm>
            <a:off x="6663268" y="4770783"/>
            <a:ext cx="5884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6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476" t="15625" r="19183" b="25324"/>
          <a:stretch/>
        </p:blipFill>
        <p:spPr>
          <a:xfrm>
            <a:off x="913773" y="1492488"/>
            <a:ext cx="10398127" cy="53655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18252" y="910831"/>
            <a:ext cx="2589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vs Interface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30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http://khmeracademy.org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http://www.javatpoint.com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://docs.oracle.com/javase/tutorial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://www.javatpoint.com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www.java2s.com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://www.tutorialspoint.com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u="sng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https://drive.google.com/file/d/0B695B-0WzBmOODNWbXg2SUYxZmc/view</a:t>
            </a:r>
          </a:p>
          <a:p>
            <a:r>
              <a:rPr lang="en-US" u="sng" dirty="0">
                <a:solidFill>
                  <a:schemeClr val="accent6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http://beginnersbook.com/2013/05/abstract-class-vs-interface-in-java/</a:t>
            </a:r>
            <a:endParaRPr lang="en-US" u="sng" dirty="0">
              <a:solidFill>
                <a:schemeClr val="accent6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u="sng" dirty="0">
                <a:solidFill>
                  <a:schemeClr val="accent6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https://</a:t>
            </a:r>
            <a:r>
              <a:rPr lang="en-US" u="sng" dirty="0" smtClean="0">
                <a:solidFill>
                  <a:schemeClr val="accent6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www.youtube.com/watch?v=7vtA37fLhm4</a:t>
            </a:r>
            <a:endParaRPr lang="en-US" u="sng" dirty="0" smtClean="0">
              <a:solidFill>
                <a:schemeClr val="accent6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u="sng" dirty="0">
                <a:solidFill>
                  <a:schemeClr val="accent6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http://www.javatpoint.com/interface-in-java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327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៣​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Object Oriented Programming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ឆៃ​ ជី​វ័ន្ដ​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ណេម​​ សុ​ធា​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ចាន់​ ឧ​ត្ដម​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ឃួន​ សុវណ្ណ​វត្តី​</a:t>
            </a:r>
            <a:endParaRPr lang="en-U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លោក​ បូង​​ ចាន់​ណា​រិទ្ធ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What is OOP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Classes and Objects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ca-E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Inheritance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endParaRPr lang="ca-E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5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 Encapsulation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Abstraction (Abstract Class and Interface)</a:t>
            </a:r>
          </a:p>
          <a:p>
            <a:pPr marL="0" indent="0">
              <a:lnSpc>
                <a:spcPct val="150000"/>
              </a:lnSpc>
              <a:buNone/>
            </a:pPr>
            <a:endParaRPr lang="km-KH" sz="2400" dirty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What is OOP?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Oriented Programming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ជា​វិធី​សាស្រ្ត​ ឬ​គំរូ​នៃ​ការ​​រៀប​ចំ​ កម្ម​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វិធី​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មួយ​ដោយ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Classes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Objects</a:t>
            </a:r>
          </a:p>
          <a:p>
            <a:pPr marL="0" indent="0">
              <a:buNone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93" y="2961135"/>
            <a:ext cx="1242575" cy="1629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36" y="2854612"/>
            <a:ext cx="2485150" cy="2256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6380780" y="2854612"/>
            <a:ext cx="460465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Why use OOP?</a:t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en-US" sz="32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Reusablity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Encapsulation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easily </a:t>
            </a:r>
            <a:r>
              <a:rPr lang="en-US" sz="2400" dirty="0"/>
              <a:t>upgraded from small to large </a:t>
            </a:r>
            <a:r>
              <a:rPr lang="en-US" sz="2400" dirty="0" smtClean="0"/>
              <a:t>system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Software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29" y="3775639"/>
            <a:ext cx="2431143" cy="2431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Classes and Objects</a:t>
            </a:r>
            <a:endParaRPr lang="en-US" sz="30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5119493" cy="431225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km-KH" sz="2400" b="1" dirty="0">
                <a:latin typeface="Kh Battambang" panose="02000500000000020004" pitchFamily="2" charset="0"/>
                <a:cs typeface="Kh Battambang" panose="02000500000000020004" pitchFamily="2" charset="0"/>
              </a:rPr>
              <a:t>អ្វីទៅជា</a:t>
            </a:r>
            <a:r>
              <a:rPr lang="en-US" sz="2400" b="1" dirty="0">
                <a:latin typeface="Kh Battambang" panose="02000500000000020004" pitchFamily="2" charset="0"/>
                <a:cs typeface="Kh Battambang" panose="02000500000000020004" pitchFamily="2" charset="0"/>
              </a:rPr>
              <a:t> Class </a:t>
            </a:r>
            <a:r>
              <a:rPr lang="km-KH" sz="2400" b="1" dirty="0">
                <a:latin typeface="Kh Battambang" panose="02000500000000020004" pitchFamily="2" charset="0"/>
                <a:cs typeface="Kh Battambang" panose="02000500000000020004" pitchFamily="2" charset="0"/>
              </a:rPr>
              <a:t>? </a:t>
            </a:r>
            <a:endParaRPr lang="en-US" sz="2400" b="1" dirty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0" lvl="0" indent="0">
              <a:buNone/>
            </a:pPr>
            <a:r>
              <a:rPr lang="en-US" sz="2400" b="1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																							</a:t>
            </a:r>
            <a:endParaRPr lang="en-US" sz="2400" b="1" dirty="0">
              <a:latin typeface="Kh Battambang" panose="02000500000000020004" pitchFamily="2" charset="0"/>
              <a:cs typeface="Kh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6258" y="2201406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វាជា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ពុម្ព​គំរូ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 បង្កើតជា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45629" y="3387285"/>
            <a:ext cx="300445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m-KH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ការបង្កើត </a:t>
            </a:r>
            <a:r>
              <a:rPr lang="en-US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endParaRPr lang="km-KH" dirty="0" smtClean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/>
            <a:endParaRPr lang="en-US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sz="2000" i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class_name</a:t>
            </a:r>
            <a:r>
              <a:rPr lang="en-US" sz="2000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data </a:t>
            </a:r>
            <a:r>
              <a:rPr lang="en-US" sz="2000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member;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method;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60958" y="3387285"/>
            <a:ext cx="2704813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Example: </a:t>
            </a:r>
          </a:p>
          <a:p>
            <a:endParaRPr lang="km-KH" dirty="0" smtClean="0"/>
          </a:p>
          <a:p>
            <a:r>
              <a:rPr lang="en-US" dirty="0" smtClean="0"/>
              <a:t>class </a:t>
            </a:r>
            <a:r>
              <a:rPr lang="en-US" dirty="0" smtClean="0"/>
              <a:t>C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	String </a:t>
            </a:r>
            <a:r>
              <a:rPr lang="en-US" dirty="0" smtClean="0"/>
              <a:t>name;</a:t>
            </a:r>
          </a:p>
          <a:p>
            <a:r>
              <a:rPr lang="en-US" dirty="0"/>
              <a:t>	</a:t>
            </a:r>
            <a:r>
              <a:rPr lang="en-US" dirty="0" smtClean="0"/>
              <a:t>void color(){</a:t>
            </a:r>
          </a:p>
          <a:p>
            <a:r>
              <a:rPr lang="en-US" dirty="0"/>
              <a:t>	</a:t>
            </a:r>
            <a:r>
              <a:rPr lang="en-US" dirty="0" smtClean="0"/>
              <a:t>……………</a:t>
            </a:r>
          </a:p>
          <a:p>
            <a:r>
              <a:rPr lang="en-US" dirty="0" smtClean="0"/>
              <a:t>	}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70"/>
          <a:stretch/>
        </p:blipFill>
        <p:spPr>
          <a:xfrm>
            <a:off x="696685" y="2663071"/>
            <a:ext cx="3004457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505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Class and Object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4281293" cy="431225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km-KH" sz="28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</a:t>
            </a:r>
            <a:r>
              <a:rPr lang="en-US" sz="28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8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8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r>
              <a:rPr lang="km-KH" sz="24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4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7686" y="2090057"/>
            <a:ext cx="6890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ធាតុ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 តម្លៃជាក់លាក់ នៃ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behavior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វាទទួលបានពី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1548" y="3465508"/>
            <a:ext cx="6880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Class_name</a:t>
            </a:r>
            <a:r>
              <a:rPr lang="en-US" sz="2400" i="1" dirty="0" smtClean="0"/>
              <a:t> </a:t>
            </a:r>
            <a:r>
              <a:rPr lang="en-US" sz="2400" i="1" dirty="0" err="1"/>
              <a:t>object_name</a:t>
            </a:r>
            <a:r>
              <a:rPr lang="en-US" sz="2400" i="1" dirty="0"/>
              <a:t> = new </a:t>
            </a:r>
            <a:r>
              <a:rPr lang="en-US" sz="2400" i="1" dirty="0" err="1" smtClean="0"/>
              <a:t>Class_name</a:t>
            </a:r>
            <a:r>
              <a:rPr lang="en-US" sz="2400" i="1" dirty="0" smtClean="0"/>
              <a:t>();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357257" y="4386943"/>
            <a:ext cx="4822372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Phone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myPhone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 new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Phone();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myPhone.name=”iPhone”;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myPhone.color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=“Gray”;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9" name="Picture 8" descr="D:\BONG CHANNARITH\Research\OOP\IMG\Capture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000" y="2566374"/>
            <a:ext cx="4999750" cy="33448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098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</a:t>
            </a:r>
            <a:r>
              <a:rPr lang="en-US" sz="28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28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3758778" cy="431225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km-KH" sz="2400" b="1" dirty="0">
                <a:latin typeface="Kh Battambang" panose="02000500000000020004" pitchFamily="2" charset="0"/>
                <a:cs typeface="Kh Battambang" panose="02000500000000020004" pitchFamily="2" charset="0"/>
              </a:rPr>
              <a:t>អ្វីទៅជា</a:t>
            </a:r>
            <a:r>
              <a:rPr lang="en-US" sz="2400" b="1" dirty="0"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  <a:r>
              <a:rPr lang="en-US" sz="2400" b="1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Inheritance </a:t>
            </a:r>
            <a:r>
              <a:rPr lang="km-KH" sz="2400" b="1" dirty="0">
                <a:latin typeface="Kh Battambang" panose="02000500000000020004" pitchFamily="2" charset="0"/>
                <a:cs typeface="Kh Battambang" panose="02000500000000020004" pitchFamily="2" charset="0"/>
              </a:rPr>
              <a:t>? </a:t>
            </a:r>
            <a:endParaRPr lang="en-US" sz="2400" b="1" dirty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pPr marL="0" lvl="0" indent="0">
              <a:buNone/>
            </a:pPr>
            <a:r>
              <a:rPr lang="en-US" sz="2400" b="1" dirty="0">
                <a:latin typeface="Kh Battambang" panose="02000500000000020004" pitchFamily="2" charset="0"/>
                <a:cs typeface="Kh Battambang" panose="02000500000000020004" pitchFamily="2" charset="0"/>
              </a:rPr>
              <a:t>																							</a:t>
            </a:r>
          </a:p>
          <a:p>
            <a:pPr marL="0" indent="0">
              <a:buNone/>
            </a:pPr>
            <a:endParaRPr lang="en-US" sz="2400" b="1" dirty="0">
              <a:latin typeface="Kh Battambang" panose="02000500000000020004" pitchFamily="2" charset="0"/>
              <a:cs typeface="Kh Battambang" panose="02000500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7235" y="2225971"/>
            <a:ext cx="7457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ការអនុញ្ញាតអោយ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មួយទទួលយកនូវ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Properties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(Methods and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members )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បានពី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មេ​។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2838" y="3540061"/>
            <a:ext cx="455623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 </a:t>
            </a:r>
          </a:p>
          <a:p>
            <a:endParaRPr lang="en-US" dirty="0" smtClean="0"/>
          </a:p>
          <a:p>
            <a:r>
              <a:rPr lang="en-US" sz="20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-</a:t>
            </a:r>
            <a:r>
              <a:rPr lang="km-KH" sz="2000" dirty="0">
                <a:latin typeface="Kh Battambang" panose="02000500000000020004" pitchFamily="2" charset="0"/>
                <a:cs typeface="Kh Battambang" panose="02000500000000020004" pitchFamily="2" charset="0"/>
              </a:rPr>
              <a:t>កាត់បន្ថយការសសេរ</a:t>
            </a:r>
            <a:r>
              <a:rPr lang="en-US" sz="2000" dirty="0">
                <a:latin typeface="Kh Battambang" panose="02000500000000020004" pitchFamily="2" charset="0"/>
                <a:cs typeface="Kh Battambang" panose="02000500000000020004" pitchFamily="2" charset="0"/>
              </a:rPr>
              <a:t> </a:t>
            </a:r>
            <a:r>
              <a:rPr lang="en-US" sz="2000" dirty="0" smtClean="0">
                <a:latin typeface="Kh Battambang" panose="02000500000000020004" pitchFamily="2" charset="0"/>
                <a:cs typeface="Kh Battambang" panose="02000500000000020004" pitchFamily="2" charset="0"/>
              </a:rPr>
              <a:t>Code</a:t>
            </a:r>
            <a:endParaRPr lang="en-US" sz="2000" dirty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r>
              <a:rPr lang="en-US" sz="2000" dirty="0">
                <a:latin typeface="Kh Battambang" panose="02000500000000020004" pitchFamily="2" charset="0"/>
                <a:cs typeface="Kh Battambang" panose="02000500000000020004" pitchFamily="2" charset="0"/>
              </a:rPr>
              <a:t>-</a:t>
            </a:r>
            <a:r>
              <a:rPr lang="km-KH" sz="2000" dirty="0">
                <a:latin typeface="Kh Battambang" panose="02000500000000020004" pitchFamily="2" charset="0"/>
                <a:cs typeface="Kh Battambang" panose="02000500000000020004" pitchFamily="2" charset="0"/>
              </a:rPr>
              <a:t>ចំនេញពេលវេលា</a:t>
            </a:r>
            <a:endParaRPr lang="en-US" sz="2000" dirty="0">
              <a:latin typeface="Kh Battambang" panose="02000500000000020004" pitchFamily="2" charset="0"/>
              <a:cs typeface="Kh Battambang" panose="02000500000000020004" pitchFamily="2" charset="0"/>
            </a:endParaRPr>
          </a:p>
          <a:p>
            <a:r>
              <a:rPr lang="en-US" sz="2000" dirty="0">
                <a:latin typeface="Kh Battambang" panose="02000500000000020004" pitchFamily="2" charset="0"/>
                <a:cs typeface="Kh Battambang" panose="02000500000000020004" pitchFamily="2" charset="0"/>
              </a:rPr>
              <a:t>-</a:t>
            </a:r>
            <a:r>
              <a:rPr lang="km-KH" sz="2000" dirty="0">
                <a:latin typeface="Kh Battambang" panose="02000500000000020004" pitchFamily="2" charset="0"/>
                <a:cs typeface="Kh Battambang" panose="02000500000000020004" pitchFamily="2" charset="0"/>
              </a:rPr>
              <a:t>អាចទទួលយកនូវ​</a:t>
            </a:r>
            <a:r>
              <a:rPr lang="en-US" sz="2000" dirty="0">
                <a:latin typeface="Kh Battambang" panose="02000500000000020004" pitchFamily="2" charset="0"/>
                <a:cs typeface="Kh Battambang" panose="02000500000000020004" pitchFamily="2" charset="0"/>
              </a:rPr>
              <a:t>Properties (Methods and Fields)</a:t>
            </a:r>
            <a:r>
              <a:rPr lang="km-KH" sz="2000" dirty="0">
                <a:latin typeface="Kh Battambang" panose="02000500000000020004" pitchFamily="2" charset="0"/>
                <a:cs typeface="Kh Battambang" panose="02000500000000020004" pitchFamily="2" charset="0"/>
              </a:rPr>
              <a:t>បានដោយមិនចំបាច់សសេរ</a:t>
            </a:r>
            <a:r>
              <a:rPr lang="en-US" sz="2000" dirty="0">
                <a:latin typeface="Kh Battambang" panose="02000500000000020004" pitchFamily="2" charset="0"/>
                <a:cs typeface="Kh Battambang" panose="02000500000000020004" pitchFamily="2" charset="0"/>
              </a:rPr>
              <a:t> Code </a:t>
            </a:r>
            <a:r>
              <a:rPr lang="km-KH" sz="2000" dirty="0">
                <a:latin typeface="Kh Battambang" panose="02000500000000020004" pitchFamily="2" charset="0"/>
                <a:cs typeface="Kh Battambang" panose="02000500000000020004" pitchFamily="2" charset="0"/>
              </a:rPr>
              <a:t>ដដែលៗ</a:t>
            </a:r>
            <a:endParaRPr lang="en-US" sz="2000" dirty="0">
              <a:latin typeface="Kh Battambang" panose="02000500000000020004" pitchFamily="2" charset="0"/>
              <a:cs typeface="Kh Battambang" panose="02000500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2921054"/>
            <a:ext cx="4147116" cy="2676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238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pPr/>
              <a:t>8</a:t>
            </a:fld>
            <a:endParaRPr lang="en-US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47662" y="1749105"/>
            <a:ext cx="4422806" cy="672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ការ​ប្រើ​ប្រាស់​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 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809" y="2421712"/>
            <a:ext cx="8681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រយៈ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en-US" sz="2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ឫ </a:t>
            </a:r>
            <a:r>
              <a:rPr lang="en-US" sz="2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mplements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declaration.</a:t>
            </a:r>
          </a:p>
          <a:p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110" y="3094319"/>
            <a:ext cx="3681909" cy="31700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</a:p>
          <a:p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Person{</a:t>
            </a:r>
          </a:p>
          <a:p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String name;</a:t>
            </a:r>
          </a:p>
          <a:p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String sex;</a:t>
            </a:r>
          </a:p>
          <a:p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Stuff extends Person</a:t>
            </a:r>
          </a:p>
          <a:p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Double salary;</a:t>
            </a:r>
          </a:p>
          <a:p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0468" y="3398484"/>
            <a:ext cx="72473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ចំណាំ៖</a:t>
            </a:r>
          </a:p>
          <a:p>
            <a:endParaRPr lang="km-KH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</a:t>
            </a:r>
            <a:r>
              <a:rPr lang="km-KH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ដើ​ម្បី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ចេញ​ពី </a:t>
            </a: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បាន​តែ</a:t>
            </a:r>
            <a:r>
              <a:rPr lang="km-KH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</a:t>
            </a:r>
            <a:r>
              <a:rPr lang="km-KH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ប៉ុណ្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ណោះ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en-US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mplements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ដើ​ម្បី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ចេញ​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ច្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រើ</a:t>
            </a:r>
            <a:r>
              <a:rPr lang="km-KH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</a:t>
            </a:r>
            <a:endParaRPr lang="en-US" sz="20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9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23887"/>
            <a:ext cx="3116521" cy="431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Polymorphism?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396359" y="2115087"/>
            <a:ext cx="979564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Poly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ច្រើន​ 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និង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morphism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ទម្រង់</a:t>
            </a:r>
          </a:p>
          <a:p>
            <a:pPr lvl="0"/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ctr"/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Polymorphism=</a:t>
            </a:r>
            <a:r>
              <a:rPr lang="km-KH" altLang="ko-KR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ជាសមត្ថ​ភាពរបស់ </a:t>
            </a:r>
            <a:r>
              <a:rPr lang="en-US" altLang="ko-KR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altLang="ko-KR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ដែលអាចសម្តែង​បាន​ច្រើនទម្រង់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24" y="3596098"/>
            <a:ext cx="3057690" cy="24893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14498" y="4640738"/>
            <a:ext cx="5593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ត្រូវការ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14498" y="5239338"/>
            <a:ext cx="729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Overriding and overloading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មានសារះសំខាន់ណាស់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​ចំពោះ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14498" y="3680013"/>
            <a:ext cx="283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NOTE: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06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4" grpId="0"/>
    </p:bld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775</Words>
  <Application>Microsoft Office PowerPoint</Application>
  <PresentationFormat>Widescreen</PresentationFormat>
  <Paragraphs>224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HY중고딕</vt:lpstr>
      <vt:lpstr>Kh Battambang</vt:lpstr>
      <vt:lpstr>Microsoft YaHei UI</vt:lpstr>
      <vt:lpstr>Arial</vt:lpstr>
      <vt:lpstr>Courier New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សៀមរាប</vt:lpstr>
      <vt:lpstr>មាតិកា</vt:lpstr>
      <vt:lpstr> 1. What is OOP? </vt:lpstr>
      <vt:lpstr>2. Classes and Objects</vt:lpstr>
      <vt:lpstr>2. Class and Object</vt:lpstr>
      <vt:lpstr> 3. Inheritance </vt:lpstr>
      <vt:lpstr> 3. Inheritance </vt:lpstr>
      <vt:lpstr> 4. Polymorphism </vt:lpstr>
      <vt:lpstr> 4. Polymorphism </vt:lpstr>
      <vt:lpstr>5. Encapsulation </vt:lpstr>
      <vt:lpstr>5. Encapsulation </vt:lpstr>
      <vt:lpstr>6. Abstraction</vt:lpstr>
      <vt:lpstr>6. Abstraction</vt:lpstr>
      <vt:lpstr>6. Abstraction</vt:lpstr>
      <vt:lpstr>6. Abstraction</vt:lpstr>
      <vt:lpstr>6. Abstraction</vt:lpstr>
      <vt:lpstr>6. Abstraction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2016-03-16T01:17:07Z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