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503" r:id="rId3"/>
    <p:sldId id="505" r:id="rId4"/>
    <p:sldId id="426" r:id="rId5"/>
    <p:sldId id="514" r:id="rId6"/>
    <p:sldId id="428" r:id="rId7"/>
    <p:sldId id="506" r:id="rId8"/>
    <p:sldId id="507" r:id="rId9"/>
    <p:sldId id="519" r:id="rId10"/>
    <p:sldId id="520" r:id="rId11"/>
    <p:sldId id="508" r:id="rId12"/>
    <p:sldId id="509" r:id="rId13"/>
    <p:sldId id="510" r:id="rId14"/>
    <p:sldId id="511" r:id="rId15"/>
    <p:sldId id="515" r:id="rId16"/>
    <p:sldId id="516" r:id="rId17"/>
    <p:sldId id="517" r:id="rId18"/>
    <p:sldId id="518" r:id="rId19"/>
    <p:sldId id="522" r:id="rId20"/>
    <p:sldId id="512" r:id="rId21"/>
    <p:sldId id="513" r:id="rId22"/>
    <p:sldId id="521" r:id="rId23"/>
    <p:sldId id="439" r:id="rId24"/>
    <p:sldId id="42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112" d="100"/>
          <a:sy n="112" d="100"/>
        </p:scale>
        <p:origin x="52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16-Mar-16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16-Mar-16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2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5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7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3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8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7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16-Mar-16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16-Mar-16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16-Mar-16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16-Mar-16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encapsulation.htm" TargetMode="External"/><Relationship Id="rId7" Type="http://schemas.openxmlformats.org/officeDocument/2006/relationships/hyperlink" Target="https://docs.oracle.com/javase/tutorial/java/IandI/objectclass.html" TargetMode="External"/><Relationship Id="rId2" Type="http://schemas.openxmlformats.org/officeDocument/2006/relationships/hyperlink" Target="http://www.javatpoint.com/runtime-polymorphism-in-ja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avatpoint.com/object-class" TargetMode="External"/><Relationship Id="rId5" Type="http://schemas.openxmlformats.org/officeDocument/2006/relationships/hyperlink" Target="http://beginnersbook.com/2013/05/encapsulation-in-java/" TargetMode="External"/><Relationship Id="rId4" Type="http://schemas.openxmlformats.org/officeDocument/2006/relationships/hyperlink" Target="http://www.javatpoint.com/encapsulati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4.1.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Encapsulation គឺជាផ្នែកមួយនៃ concept ទាំងបួនរបស់OOP នៅក្នុងJava ។ Encapsulation ក្នុងJava គឺជារបៀបនៃការខ្ចប់ data(variable) និង code(method) ទៅក្នុងសំណុំ ឬកញ្ចប់តែមួយ ។ នៅក្នុង encapsulation អថេរ(variable) នៃ Class នឹងត្រូវបានលាក់ពី Class ដទៃទៀត ហើយអាចធ្វើការ access បានតាមរយៈតែ class របស់វាផ្ទាល់តែប៉ុណ្ណោះ មិនមាន class ខាងក្រៅណាអាច access កាន់អថេរនោះដោយផ្ទាល់បានឡើយ ។ 	ដូចនេះ វាត្រូវបានគេស្គាល់ថាជា data hiding ។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Shape 173"/>
          <p:cNvSpPr txBox="1">
            <a:spLocks/>
          </p:cNvSpPr>
          <p:nvPr/>
        </p:nvSpPr>
        <p:spPr>
          <a:xfrm>
            <a:off x="606400" y="1488014"/>
            <a:ext cx="11020800" cy="53699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4.2. </a:t>
            </a:r>
            <a:r>
              <a:rPr lang="km-KH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លក្ខណៈ</a:t>
            </a:r>
            <a:endParaRPr lang="en-US" sz="2400" dirty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ដើម្បីបញ្ជាក់ថាជា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Encapsulation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ត្រូវមានលក្ខណៈដូចខាងក្រោម៖</a:t>
            </a:r>
          </a:p>
          <a:p>
            <a:pPr marL="432197" indent="-203597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9090"/>
              <a:buFont typeface="Noto Sans Symbols"/>
              <a:buChar char="•"/>
            </a:pP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ប្រកាស 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variable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private</a:t>
            </a:r>
          </a:p>
          <a:p>
            <a:pPr marL="432197" indent="-190897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Battambang"/>
              <a:buChar char="•"/>
            </a:pP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បង្កើត 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Method setter and getter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public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ដើម្បី កំណត់ និងបង្ហាញតម្លៃនៃ</a:t>
            </a:r>
            <a:r>
              <a:rPr lang="km-KH" sz="2200" dirty="0">
                <a:latin typeface="Battambang"/>
                <a:ea typeface="Battambang"/>
                <a:cs typeface="Battambang"/>
                <a:sym typeface="Battambang"/>
              </a:rPr>
              <a:t> </a:t>
            </a:r>
            <a:r>
              <a:rPr lang="en-US" sz="2200" dirty="0">
                <a:latin typeface="Battambang"/>
                <a:ea typeface="Battambang"/>
                <a:cs typeface="Battambang"/>
                <a:sym typeface="Battambang"/>
              </a:rPr>
              <a:t>variable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None/>
            </a:pPr>
            <a:r>
              <a:rPr lang="km-KH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4.3. គុណសម្បត្តិនៃ</a:t>
            </a: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Encapsulation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field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នៃ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អាចធ្វើការ 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read-only(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ប្រសិនបើយើងមិនបានប្រកាស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Method setter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នៅក្នុង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class)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ឬ 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write-only(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ប្រសិនបើយើងមិនបានប្រកាស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Method getter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នៅក្នុង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class)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Battambang"/>
              <a:buChar char="•"/>
            </a:pP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អ្នកប្រើប្រាស់មិនបានដឹងពីរបៀបដែល 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ធ្វើការ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store data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នោះទេ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Battambang"/>
              <a:buChar char="•"/>
            </a:pP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អាចធ្វើការផ្លាស់ប្ដូរ 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data type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នៃ តែអ្នកប្រើប្រាស់មិនមានសិទ្ធិ ក្នុងការផ្លាស់ប្ដូរឬកែប្រែ </a:t>
            </a:r>
            <a:r>
              <a:rPr lang="en-US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code</a:t>
            </a:r>
            <a:r>
              <a:rPr lang="km-KH" sz="22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នោះទេ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km-KH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km-KH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km-KH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2625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hape 183"/>
          <p:cNvSpPr txBox="1"/>
          <p:nvPr/>
        </p:nvSpPr>
        <p:spPr>
          <a:xfrm>
            <a:off x="437514" y="1975364"/>
            <a:ext cx="5789400" cy="43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Encapsulate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private String name;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private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void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setName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(String name){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this.name = name;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void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setMember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this.member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member;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String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getName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return this.name;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getMember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return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this.member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Shape 184"/>
          <p:cNvSpPr txBox="1"/>
          <p:nvPr/>
        </p:nvSpPr>
        <p:spPr>
          <a:xfrm>
            <a:off x="5509449" y="2263800"/>
            <a:ext cx="6301551" cy="332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EncapsulateDemo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m-KH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main(String[]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km-KH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Encapsulate Name = new Encapsulate();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Name.setName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("Group4");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Name.</a:t>
            </a:r>
            <a:r>
              <a:rPr lang="km-KH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</a:t>
            </a:r>
            <a:r>
              <a:rPr lang="en-US" sz="1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etMember</a:t>
            </a:r>
            <a:r>
              <a:rPr lang="en-US" sz="1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(5);</a:t>
            </a:r>
            <a:endParaRPr lang="en-US"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("Group Name is " +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Name.getName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("Member of Group is " + </a:t>
            </a:r>
            <a:r>
              <a:rPr lang="en-US" sz="1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Name.getMember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m-KH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Shape 181"/>
          <p:cNvSpPr txBox="1">
            <a:spLocks/>
          </p:cNvSpPr>
          <p:nvPr/>
        </p:nvSpPr>
        <p:spPr>
          <a:xfrm>
            <a:off x="437514" y="1599576"/>
            <a:ext cx="4871086" cy="4794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km-KH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4.4. ឧទាហរណ៍</a:t>
            </a:r>
            <a:endParaRPr lang="en-US" sz="2400" dirty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35693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(Abstract Class/ Interface)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6"/>
            <a:ext cx="11020800" cy="4794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5.1. </a:t>
            </a:r>
            <a:r>
              <a:rPr lang="km-KH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និយមន័យ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Abstraction :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ជាវិធីសាស្រ្តសំរាប់បង្កើត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Abstract Class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អោយមានលក្ខណះ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Abstraction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វាមានលក្ខណះបិទបាំង រឺជាអង្គនៃអរូបិយ។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Abstraction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ប្រតិបត្តការណ៏នៃការលាក់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Implementation Details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ហើយផ្តល់មកវិញនូវលក្ខណះ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Functionality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យើងអាចបង្កើតនូវលក្ខណះ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Abstraction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បានតាមរយះការបង្កើត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Abstract Class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រឺ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Interface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លក្ខណះ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Abstraction​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អាចអោយយើងកំនត់នូវដំណើរការ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អរូបិយ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Abstract Method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ដែលតែងតែត្រូវបា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នធ្វើការ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Inherit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 ពី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Subclass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ដទៃ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km-KH" sz="2400" dirty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7332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(Abstract Class/ Interface)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5.2. Abstract Class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 5.2.1. </a:t>
            </a:r>
            <a:r>
              <a:rPr lang="km-KH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និយមន័យ</a:t>
            </a:r>
            <a:endParaRPr lang="en-US" sz="2400" dirty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Battambang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បានប្រកាសឡើងដោយប្រើប្រាស់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“</a:t>
            </a:r>
            <a:r>
              <a:rPr lang="en-US" altLang="zh-CN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និងមិនអាច ធ្វើការ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instantiate(</a:t>
            </a:r>
            <a:r>
              <a:rPr lang="km-KH" altLang="zh-CN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ជំនួសដោយ</a:t>
            </a:r>
            <a:r>
              <a:rPr lang="en-US" altLang="zh-CN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)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បានឡើយ។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altLang="zh-CN" sz="2200" dirty="0">
              <a:latin typeface="Khmer OS Battambang" panose="02000500000000020004" pitchFamily="2" charset="0"/>
              <a:cs typeface="Khmer OS Battambang" panose="02000500000000020004" pitchFamily="2" charset="0"/>
              <a:sym typeface="Battambang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  <a:sym typeface="Battambang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ដែលមានផ្ទុក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*** </a:t>
            </a:r>
            <a:r>
              <a:rPr lang="en-US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រឺ​ </a:t>
            </a:r>
            <a:r>
              <a:rPr lang="en-US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Non-Abstract Method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Abstract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វាដើម្បី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Implementing Code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ទៅកាន់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Method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0" indent="0">
              <a:buNone/>
            </a:pPr>
            <a:endParaRPr lang="km-KH" sz="24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84070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(Abstract Class/ Interface)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Battambang"/>
              </a:rPr>
              <a:t>5.2.1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Battambang"/>
              </a:rPr>
              <a:t>. ការប្រើប្រាស់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Battambang"/>
              </a:rPr>
              <a:t>Syntax	</a:t>
            </a:r>
            <a:endParaRPr lang="km-KH" sz="24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4" y="2827524"/>
            <a:ext cx="4474028" cy="3704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7084" y="1740386"/>
            <a:ext cx="4600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/>
              <a:t>ប្រើ</a:t>
            </a:r>
            <a:r>
              <a:rPr lang="en-US" dirty="0"/>
              <a:t>”extends” keyword </a:t>
            </a:r>
            <a:r>
              <a:rPr lang="km-KH" dirty="0"/>
              <a:t>សំរាប់ធ្វើការ</a:t>
            </a:r>
            <a:endParaRPr lang="en-US" dirty="0"/>
          </a:p>
          <a:p>
            <a:r>
              <a:rPr lang="en-US" dirty="0"/>
              <a:t> Implement Code </a:t>
            </a:r>
            <a:r>
              <a:rPr lang="km-KH" dirty="0"/>
              <a:t>ទៅកាន់ </a:t>
            </a:r>
            <a:r>
              <a:rPr lang="en-US" dirty="0"/>
              <a:t>Abstract Method </a:t>
            </a: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11" y="2527527"/>
            <a:ext cx="6284795" cy="3803167"/>
          </a:xfrm>
        </p:spPr>
      </p:pic>
    </p:spTree>
    <p:extLst>
      <p:ext uri="{BB962C8B-B14F-4D97-AF65-F5344CB8AC3E}">
        <p14:creationId xmlns:p14="http://schemas.microsoft.com/office/powerpoint/2010/main" val="1515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(Abstract Class/ Interface)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5.</a:t>
            </a:r>
            <a:r>
              <a:rPr lang="km-KH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3</a:t>
            </a: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. Interface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 5.</a:t>
            </a:r>
            <a:r>
              <a:rPr lang="km-KH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3</a:t>
            </a: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.1. </a:t>
            </a:r>
            <a:r>
              <a:rPr lang="km-KH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និយមន័យ</a:t>
            </a:r>
            <a:endParaRPr lang="en-US" sz="2400" dirty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reference type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មួយស្រដៀងទៅនឹង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មានផ្ទុកតែប្រភេទ</a:t>
            </a:r>
            <a:r>
              <a:rPr lang="en-US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ប៉ុន្នោះ។</a:t>
            </a:r>
            <a:r>
              <a:rPr lang="en-US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តែងតែត្រូវបាន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ដែលបានប្រកាសឡើងដោយប្រើប្រាស់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en-US" altLang="zh-CN" sz="22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“implements”</a:t>
            </a:r>
            <a:r>
              <a:rPr lang="km-KH" altLang="zh-CN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</a:t>
            </a:r>
            <a:r>
              <a:rPr lang="en-US" altLang="zh-CN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Name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នោះយើងប្រើសំរាប់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Write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Code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Abstract Method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។វាជាលក្ខណះមួយនៃការ 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Inheriting abstract method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ca-E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មិនអាចធ្វើការ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instantiate(</a:t>
            </a:r>
            <a:r>
              <a:rPr lang="km-KH" altLang="zh-CN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តាងរឺជំនួសដោយ</a:t>
            </a:r>
            <a:r>
              <a:rPr lang="en-US" altLang="zh-CN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)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បានឡើយ។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altLang="zh-CN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ក៏អាច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</a:t>
            </a:r>
            <a:r>
              <a:rPr lang="en-US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altLang="zh-CN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ផ្សេងទៀតដែល។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4485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(Abstract Class/ Interface)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6"/>
            <a:ext cx="11286156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Battambang"/>
              </a:rPr>
              <a:t>5.3.2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Battambang"/>
              </a:rPr>
              <a:t>. ការប្រើប្រាស់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sym typeface="Battambang"/>
              </a:rPr>
              <a:t>Syntax	</a:t>
            </a:r>
            <a:endParaRPr lang="km-KH" sz="24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766" y="1739089"/>
            <a:ext cx="5969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m-KH" dirty="0"/>
              <a:t>ដើម្បី</a:t>
            </a:r>
            <a:r>
              <a:rPr lang="en-US" dirty="0"/>
              <a:t> Write </a:t>
            </a:r>
            <a:r>
              <a:rPr lang="km-KH" dirty="0"/>
              <a:t>រឺ </a:t>
            </a:r>
            <a:r>
              <a:rPr lang="en-US" dirty="0"/>
              <a:t>Implement</a:t>
            </a:r>
            <a:r>
              <a:rPr lang="km-KH" dirty="0"/>
              <a:t>​ </a:t>
            </a:r>
            <a:r>
              <a:rPr lang="en-US" dirty="0"/>
              <a:t>Code (override) </a:t>
            </a:r>
          </a:p>
          <a:p>
            <a:pPr lvl="1"/>
            <a:r>
              <a:rPr lang="km-KH" dirty="0"/>
              <a:t>ទៅកាន់</a:t>
            </a:r>
            <a:r>
              <a:rPr lang="en-US" dirty="0"/>
              <a:t> abstract method </a:t>
            </a:r>
            <a:r>
              <a:rPr lang="km-KH" dirty="0"/>
              <a:t>របស់</a:t>
            </a:r>
            <a:r>
              <a:rPr lang="en-US" dirty="0"/>
              <a:t> interface </a:t>
            </a:r>
          </a:p>
          <a:p>
            <a:pPr lvl="1"/>
            <a:r>
              <a:rPr lang="km-KH" dirty="0"/>
              <a:t>បានចាំបាច់យើងត្រូវប្រើពាក្យ</a:t>
            </a:r>
            <a:r>
              <a:rPr lang="en-US" dirty="0"/>
              <a:t>(Keyword) “implements”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4" y="2801932"/>
            <a:ext cx="4825857" cy="325435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28" y="2801932"/>
            <a:ext cx="5096586" cy="32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583680"/>
            <a:ext cx="523875" cy="274320"/>
          </a:xfrm>
        </p:spPr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73981"/>
            <a:ext cx="123950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គោលបំណងនៃការប្រើប្រាស់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82930" lvl="1" indent="-342900">
              <a:buFont typeface="Arial" pitchFamily="34" charset="0"/>
              <a:buChar char="•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មានចំនុចជាក់លាក់ជាង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ដែលវាអាចមាន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Abstract 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concrete  method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។ដែល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វាអាចធ្វើអោ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លទ្ធភាពក្នុងការផ្តល់អោយការ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Concrete Method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របស់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82930" lvl="1" indent="-342900">
              <a:buFont typeface="Arial" pitchFamily="34" charset="0"/>
              <a:buChar char="•"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82930" lvl="1" indent="-342900">
              <a:buFont typeface="Arial" pitchFamily="34" charset="0"/>
              <a:buChar char="•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គ្មានលទ្ធភាពក្នុងការផ្តល់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</a:t>
            </a:r>
          </a:p>
          <a:p>
            <a:pPr marL="582930" lvl="1" indent="-342900">
              <a:buFont typeface="Arial" pitchFamily="34" charset="0"/>
              <a:buChar char="•"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82930" lvl="1" indent="-342900">
              <a:buFont typeface="Arial" pitchFamily="34" charset="0"/>
              <a:buChar char="•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 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អនុញ្ញាតអោយមាន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final, non-final, static and non-static variables.</a:t>
            </a:r>
          </a:p>
          <a:p>
            <a:pPr marL="582930" lvl="1" indent="-342900">
              <a:buFont typeface="Arial" pitchFamily="34" charset="0"/>
              <a:buChar char="•"/>
            </a:pP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គោលបំណងនៃការប្រើប្រាស់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បាន​តែ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លទ្ធភាពក្នុងការផ្តល់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Multiple Inherit 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4818" lvl="1" indent="-204788"/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myclass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firstinterface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secondinterface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thirdinterface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44577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// implement code…..</a:t>
            </a:r>
          </a:p>
          <a:p>
            <a:pPr marL="445770" lvl="2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Different of Abstract Class between Interface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5"/>
            <a:ext cx="11020800" cy="49862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6.1. </a:t>
            </a:r>
            <a:r>
              <a:rPr lang="km-KH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និយមន័យ</a:t>
            </a:r>
            <a:endParaRPr lang="en-US" sz="2400" dirty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Object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គឺមាននៅក្នុង </a:t>
            </a:r>
            <a:r>
              <a:rPr lang="en-AU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ផ្សេងៗទៀតជាកូនចៅដោយផ្ទាល់ រឺ ដោយមិនផ្ទាល់នៃ </a:t>
            </a:r>
            <a:r>
              <a:rPr lang="en-AU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Class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AU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6.2. </a:t>
            </a:r>
            <a:r>
              <a:rPr lang="en-AU" sz="2400" dirty="0">
                <a:latin typeface="Khmer OS Battambang" pitchFamily="2" charset="0"/>
                <a:cs typeface="Khmer OS Battambang" pitchFamily="2" charset="0"/>
              </a:rPr>
              <a:t>Methods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44818" lvl="1" indent="-204788">
              <a:spcBef>
                <a:spcPts val="600"/>
              </a:spcBef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protected Object clone() throws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CloneNotSupportedException</a:t>
            </a: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  <a:p>
            <a:pPr marL="444818" lvl="1" indent="-204788">
              <a:spcBef>
                <a:spcPts val="600"/>
              </a:spcBef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boolean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equals(Object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obj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444818" lvl="1" indent="-204788">
              <a:spcBef>
                <a:spcPts val="600"/>
              </a:spcBef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protected void finalize() throws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Throwable</a:t>
            </a:r>
            <a:endParaRPr lang="en-AU" sz="2200" dirty="0">
              <a:latin typeface="Khmer OS Battambang" pitchFamily="2" charset="0"/>
              <a:cs typeface="Khmer OS Battambang" pitchFamily="2" charset="0"/>
            </a:endParaRPr>
          </a:p>
          <a:p>
            <a:pPr marL="444818" lvl="1" indent="-204788">
              <a:spcBef>
                <a:spcPts val="600"/>
              </a:spcBef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public final Class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getClass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()</a:t>
            </a:r>
          </a:p>
          <a:p>
            <a:pPr marL="444818" lvl="1" indent="-204788">
              <a:spcBef>
                <a:spcPts val="600"/>
              </a:spcBef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hashCode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()</a:t>
            </a:r>
          </a:p>
          <a:p>
            <a:pPr marL="444818" lvl="1" indent="-204788">
              <a:spcBef>
                <a:spcPts val="600"/>
              </a:spcBef>
            </a:pP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public String </a:t>
            </a:r>
            <a:r>
              <a:rPr lang="en-AU" sz="2200" dirty="0" err="1">
                <a:latin typeface="Khmer OS Battambang" pitchFamily="2" charset="0"/>
                <a:cs typeface="Khmer OS Battambang" pitchFamily="2" charset="0"/>
              </a:rPr>
              <a:t>toString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()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444818" lvl="1" indent="-204788">
              <a:spcBef>
                <a:spcPts val="600"/>
              </a:spcBef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final void notify()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km-KH" sz="2400" dirty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79567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ឹះ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របស់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OOP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សន ចាន់ធេម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អ៊ាន សុខចំរើន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ស័រ ធិរាជ្យ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ឯក ឈួន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រ៉េត សុភ័ក្រ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5"/>
            <a:ext cx="11020800" cy="514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6.3.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សារប្រយោជន៍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44818" lvl="1" indent="-204788">
              <a:lnSpc>
                <a:spcPct val="150000"/>
              </a:lnSpc>
            </a:pP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ប្រើសំរាប់យោងទៅលើ 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ណាដែលយើងអត់ស្គាល់ប្រភេទរបស់វា</a:t>
            </a:r>
            <a:endParaRPr lang="en-AU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4818" lvl="1" indent="-204788"/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ផ្តល់នូវ</a:t>
            </a:r>
            <a:r>
              <a:rPr lang="en-AU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 ប្រៀបធៀប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,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Clone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និង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notify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ជាមួយ </a:t>
            </a:r>
            <a:r>
              <a:rPr lang="en-AU" sz="2200" dirty="0">
                <a:latin typeface="Khmer OS Battambang" pitchFamily="2" charset="0"/>
                <a:cs typeface="Khmer OS Battambang" pitchFamily="2" charset="0"/>
              </a:rPr>
              <a:t>Object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  <a:endParaRPr lang="en-US" sz="2400" dirty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7833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Shape 181"/>
          <p:cNvSpPr txBox="1">
            <a:spLocks/>
          </p:cNvSpPr>
          <p:nvPr/>
        </p:nvSpPr>
        <p:spPr>
          <a:xfrm>
            <a:off x="437514" y="1599575"/>
            <a:ext cx="11020800" cy="514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6.4.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ឧទាហរណ៍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  <a:endParaRPr lang="km-KH" sz="2400" dirty="0"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 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Battambang"/>
              <a:ea typeface="Battambang"/>
              <a:cs typeface="Battambang"/>
              <a:sym typeface="Battambang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327" t="12477" r="32391" b="20218"/>
          <a:stretch/>
        </p:blipFill>
        <p:spPr>
          <a:xfrm>
            <a:off x="2862470" y="1470990"/>
            <a:ext cx="5340626" cy="531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Shape 206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  <a:buFont typeface="Arial"/>
              <a:buChar char="•"/>
            </a:pPr>
            <a:r>
              <a:rPr lang="en-US" dirty="0">
                <a:hlinkClick r:id="rId2"/>
              </a:rPr>
              <a:t>http://www.javatpoint.com/runtime-polymorphism-in-java</a:t>
            </a:r>
            <a:endParaRPr lang="en-US" dirty="0"/>
          </a:p>
          <a:p>
            <a:pPr mar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  <a:buFont typeface="Arial"/>
              <a:buChar char="•"/>
            </a:pPr>
            <a:r>
              <a:rPr lang="en-US" u="sng" dirty="0">
                <a:solidFill>
                  <a:schemeClr val="hlink"/>
                </a:solidFill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</a:rPr>
              <a:t>http://www.tutorialspoint.com/java/java_encapsulation.htm</a:t>
            </a:r>
            <a:endParaRPr lang="en-US" u="sng" dirty="0">
              <a:solidFill>
                <a:schemeClr val="hlink"/>
              </a:solidFill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  <a:hlinkClick r:id="rId3"/>
            </a:endParaRPr>
          </a:p>
          <a:p>
            <a:pPr marL="205740" marR="0" lvl="0" indent="-205740" algn="l" rtl="0"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ct val="97058"/>
              <a:buFont typeface="Arial"/>
              <a:buChar char="•"/>
            </a:pPr>
            <a:r>
              <a:rPr lang="en-US" u="sng" dirty="0">
                <a:solidFill>
                  <a:schemeClr val="hlink"/>
                </a:solidFill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  <a:hlinkClick r:id="rId4"/>
              </a:rPr>
              <a:t>http://www.javatpoint.com/encapsulation</a:t>
            </a:r>
          </a:p>
          <a:p>
            <a:pPr marL="205740" marR="0" lvl="0" indent="-205740" algn="l" rtl="0"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ct val="97058"/>
              <a:buFont typeface="Arial"/>
              <a:buChar char="•"/>
            </a:pPr>
            <a:r>
              <a:rPr lang="en-US" u="sng" dirty="0">
                <a:solidFill>
                  <a:schemeClr val="hlink"/>
                </a:solidFill>
                <a:latin typeface="Khmer OS Battambang" panose="02000500000000020004" pitchFamily="2" charset="0"/>
                <a:ea typeface="Battambang"/>
                <a:cs typeface="Khmer OS Battambang" panose="02000500000000020004" pitchFamily="2" charset="0"/>
                <a:sym typeface="Battambang"/>
                <a:hlinkClick r:id="rId5"/>
              </a:rPr>
              <a:t>http://beginnersbook.com/2013/05/encapsulation-in-java/</a:t>
            </a:r>
            <a:endParaRPr lang="km-KH" u="sng" dirty="0">
              <a:solidFill>
                <a:schemeClr val="hlink"/>
              </a:solidFill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  <a:hlinkClick r:id="rId5"/>
            </a:endParaRPr>
          </a:p>
          <a:p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http://www.javatpoint.com/object-class </a:t>
            </a:r>
            <a:endParaRPr lang="km-KH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https://docs.oracle.com/javase/tutorial/java/IandI/objectclass.html </a:t>
            </a:r>
            <a:endParaRPr lang="en-US" u="sng" dirty="0">
              <a:solidFill>
                <a:schemeClr val="hlink"/>
              </a:solidFill>
              <a:latin typeface="Khmer OS Battambang" panose="02000500000000020004" pitchFamily="2" charset="0"/>
              <a:ea typeface="Battambang"/>
              <a:cs typeface="Khmer OS Battambang" panose="02000500000000020004" pitchFamily="2" charset="0"/>
              <a:sym typeface="Battambang"/>
            </a:endParaRPr>
          </a:p>
          <a:p>
            <a:pPr marL="0" marR="0" lvl="0" indent="0" algn="l" rtl="0"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ct val="97058"/>
              <a:buNone/>
            </a:pPr>
            <a:endParaRPr sz="1650" b="0" i="0" u="none" strike="noStrike" cap="none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 marL="0" marR="0" lvl="0" indent="0" algn="l" rtl="0">
              <a:spcBef>
                <a:spcPts val="165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50" b="0" i="0" u="none" strike="noStrike" cap="none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7520" y="1774885"/>
            <a:ext cx="4561794" cy="508311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តើអ្វីទៅជា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OOP?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1.1.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Inheritance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Polymorphism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3.1.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3.2.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ភេទនៃ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Polymorphism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  3.2.1.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Method Overloading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  3.2.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Method Overriding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3.3. ភាពខុសគ្នានៃប្រភេទ 	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Polymorphism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519177" y="1774885"/>
            <a:ext cx="3795509" cy="5083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Encapsulation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4.1.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4.2.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លក្ខណៈ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4.3. គុណសម្បត្តិ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4.4. ឧទាហរណ៍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Abstraction (Abstract Class/ Interface)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5.1.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5.2. Abstract Class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5.2.1.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5.2.2.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ការប្រើប្រាស់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379833" y="1666022"/>
            <a:ext cx="3941309" cy="5083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Object Class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6.1.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6.1. </a:t>
            </a:r>
            <a:r>
              <a:rPr lang="en-AU" sz="2400" dirty="0">
                <a:latin typeface="Khmer OS Battambang" pitchFamily="2" charset="0"/>
                <a:cs typeface="Khmer OS Battambang" pitchFamily="2" charset="0"/>
              </a:rPr>
              <a:t>Methods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6.3.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គុណសម្បត្តិ</a:t>
            </a:r>
          </a:p>
          <a:p>
            <a:pPr marL="0" indent="0"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6.4. ឧទាហរណ៍</a:t>
            </a: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379662" y="1666023"/>
            <a:ext cx="3795509" cy="5083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881743" y="1666022"/>
            <a:ext cx="3795509" cy="4843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5.2.3.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គុណសម្បត្តិ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 5.2.4. ឧទាហរណ៍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5.3.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Interface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5.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5.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.2.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ការប្រើប្រាស់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5.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.3.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គុណសម្បត្តិ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 5.3.4. ឧទាហរណ៍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5.4. ប្រៀបធៀប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Abstract Class / Interface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5.4.1.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ភាពដូចគ្នា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 5.4.2. ភាពខុសគ្នា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តើអ្វីទៅជា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OOP?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 </a:t>
            </a:r>
            <a:endParaRPr lang="en-AU" sz="2400" dirty="0">
              <a:latin typeface="Khmer OS Battambang" pitchFamily="2" charset="0"/>
              <a:cs typeface="Khmer OS Battambang" pitchFamily="2" charset="0"/>
            </a:endParaRPr>
          </a:p>
          <a:p>
            <a:pPr marL="596503" indent="-342900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គឺជាការដោះស្រាយបញ្ហាដោយបែងចែកជា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ៗ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មួយ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គឺមួយ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មួយមានទំនាក់ទំនងជាមួយ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 តាមរយៈ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596503" indent="-342900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ជាពុម្ពគំរូដែលមាន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596503" indent="-342900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2.1.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  <a:endParaRPr lang="en-AU" sz="24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គឺជាផ្នែកមួយនៃ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OOP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ដែលប្រើប្រាស់សំរាប់ផ្ទេរនូវ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Property,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មួយទៅ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ឱ្យ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មួយទៀតដោយយើងមិនបាច់ចាំសរសេរ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ដដែលៗ តាមរយៈ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“extends”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5727" y="3706937"/>
            <a:ext cx="333136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Public class Animal {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Public class Mammal extends Animal {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Public class Reptile extends Animal {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Public class Dog extends Mammal {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Public class Cat extends Mammal {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Public class Crocodile extends Reptile {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227987" y="3626250"/>
            <a:ext cx="1578634" cy="32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1109" y="4613271"/>
            <a:ext cx="1578634" cy="32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Mammal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80470" y="4613271"/>
            <a:ext cx="1578634" cy="32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Reptile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1322" y="5655609"/>
            <a:ext cx="1578634" cy="32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60896" y="5667418"/>
            <a:ext cx="1578634" cy="32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80470" y="5655609"/>
            <a:ext cx="1578634" cy="32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Crocodile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81004" y="3991788"/>
            <a:ext cx="1397478" cy="51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069060" y="3991788"/>
            <a:ext cx="1524178" cy="57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669787" y="5005239"/>
            <a:ext cx="0" cy="5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430639" y="4987987"/>
            <a:ext cx="996704" cy="65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87729" y="4970735"/>
            <a:ext cx="1053858" cy="67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31558"/>
            <a:ext cx="11020927" cy="5137211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3.1. 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និយមន័យ</a:t>
            </a:r>
            <a:endParaRPr lang="en-US" sz="26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សំដៅទៅលើសមត្ថភាពនៃ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មួយដែលមានមុខងារច្រើន អាចធ្វើការផ្សេងគ្នាអាស្រ័យលើ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ដែលវាពឹងផ្អែកលើ។ ក្នុងន័យផ្សេងទៀត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អនុញ្ញាតឲ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្យ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ទៅកាន់ច្រើន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និងអាចប្រើបានតែ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Overriding Method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3.2. </a:t>
            </a:r>
            <a:r>
              <a:rPr lang="km-KH" sz="2600" dirty="0">
                <a:latin typeface="Khmer OS Battambang" pitchFamily="2" charset="0"/>
                <a:cs typeface="Khmer OS Battambang" pitchFamily="2" charset="0"/>
              </a:rPr>
              <a:t>ប្រភេទនៃ</a:t>
            </a: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 Polymorphism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  3.2.1. Method Overloading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Method Overloading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ពីរ រឺច្រើន​ 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តែមួយមានឈ្មោះដូចគ្នា តែខុសគ្នានូវ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មានវិធីសាស្រ្ត ២យ៉ាង ដើម្បី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Overload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ផ្លាស់ប្ដូរចំនួននៃ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argument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ផ្លាស់ប្ដូរ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type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argument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31558"/>
            <a:ext cx="11020927" cy="5137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3.2.2. Method Overriding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Method Overriding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សំដៅដល់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ដែលមានឈ្មោះ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ចំនួន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ដូចគ្នា។ ក្នុងចំនោម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ទាំងនោះ​ មានមួយស្ថិតក្នុង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parent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ហើយមួយទៀតនៅក្នុង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child 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Overriding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អនុញ្ញាតិអោយ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child 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ដែលបានកំណត់នៅក្នុង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parent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3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31558"/>
            <a:ext cx="11020927" cy="5137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3.3.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ភាពខុសគ្នានៃប្រភេទរបស់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63121"/>
              </p:ext>
            </p:extLst>
          </p:nvPr>
        </p:nvGraphicFramePr>
        <p:xfrm>
          <a:off x="606393" y="2016548"/>
          <a:ext cx="10529694" cy="2255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4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4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8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Overloading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Overriding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944">
                <a:tc>
                  <a:txBody>
                    <a:bodyPr/>
                    <a:lstStyle/>
                    <a:p>
                      <a:pPr algn="l"/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ត្រូវបានប្រើដើម្បីបង្កើនសមត្ថភាពក្នុងការអាន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program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ត្រូវបានប្រើដើម្បីផ្ដល់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implementation</a:t>
                      </a:r>
                      <a:r>
                        <a:rPr lang="km-KH" sz="16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ជាក់លាក់មួយនៃ</a:t>
                      </a:r>
                      <a:r>
                        <a:rPr lang="en-US" sz="16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method</a:t>
                      </a:r>
                      <a:r>
                        <a:rPr lang="km-KH" sz="16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ដែលត្រូវបានផ្ដល់រួចហើយដោយ </a:t>
                      </a:r>
                      <a:r>
                        <a:rPr lang="en-US" sz="16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super class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090">
                <a:tc>
                  <a:txBody>
                    <a:bodyPr/>
                    <a:lstStyle/>
                    <a:p>
                      <a:pPr algn="l"/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បង្ហាញនៅក្នុង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បង្ហាញខ្លួននៅក្នុង </a:t>
                      </a: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 </a:t>
                      </a:r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២ ដែលមានទំនាក់ទំនង</a:t>
                      </a:r>
                      <a:r>
                        <a:rPr lang="en-US" sz="16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inheritance</a:t>
                      </a:r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គ្នា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09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Parameters </a:t>
                      </a:r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ត្រូវតែខុសគ្នា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Parameters </a:t>
                      </a:r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ត្រូវតែដូចគ្នា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090">
                <a:tc>
                  <a:txBody>
                    <a:bodyPr/>
                    <a:lstStyle/>
                    <a:p>
                      <a:pPr algn="l"/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compile time polymorphism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.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Run</a:t>
                      </a:r>
                      <a:r>
                        <a:rPr lang="en-US" sz="16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time polymorphism 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8090">
                <a:tc>
                  <a:txBody>
                    <a:bodyPr/>
                    <a:lstStyle/>
                    <a:p>
                      <a:pPr algn="l"/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មិនអាចធ្វើការផ្លាស់ប្ដូរ</a:t>
                      </a:r>
                      <a:r>
                        <a:rPr lang="en-US" sz="16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return type of method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type </a:t>
                      </a:r>
                      <a:r>
                        <a:rPr lang="km-KH" sz="16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ត្រូវតែដូចគ្នាទៅនឹង</a:t>
                      </a:r>
                      <a:r>
                        <a:rPr lang="km-KH" sz="16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 overriding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70857" y="4593772"/>
            <a:ext cx="4103914" cy="1578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 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OverloadingExample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  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static 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add(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a,int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b){return 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a+b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;}  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static 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add(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a,int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b,int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c){return 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a+b+c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;}  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2057" y="4430667"/>
            <a:ext cx="4332514" cy="2100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 Animal{  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void eat(){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("eating...");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}  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 Dog extends Animal{  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void eat(){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("eating bread...");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}  </a:t>
            </a:r>
          </a:p>
          <a:p>
            <a:r>
              <a:rPr lang="en-US" sz="1400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03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</Words>
  <Application>Microsoft Office PowerPoint</Application>
  <PresentationFormat>Widescreen</PresentationFormat>
  <Paragraphs>312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Battambang</vt:lpstr>
      <vt:lpstr>Microsoft YaHei UI</vt:lpstr>
      <vt:lpstr>Noto Sans Symbols</vt:lpstr>
      <vt:lpstr>幼圆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មាតិកា</vt:lpstr>
      <vt:lpstr> 1. តើអ្វីទៅជាOOP? </vt:lpstr>
      <vt:lpstr> 2. Inheritance </vt:lpstr>
      <vt:lpstr> 3. Polymorphism </vt:lpstr>
      <vt:lpstr> 3. Polymorphism </vt:lpstr>
      <vt:lpstr> 3. Polymorphism </vt:lpstr>
      <vt:lpstr> 4. Encapsulation </vt:lpstr>
      <vt:lpstr> 4. Encapsulation (cont.) </vt:lpstr>
      <vt:lpstr> 4. Encapsulation (cont.) </vt:lpstr>
      <vt:lpstr> 5. Abstraction (Abstract Class/ Interface)​​ </vt:lpstr>
      <vt:lpstr> 5. Abstraction (Abstract Class/ Interface) (Cont.) </vt:lpstr>
      <vt:lpstr> 5. Abstraction (Abstract Class/ Interface) (Cont.) </vt:lpstr>
      <vt:lpstr> 5. Abstraction (Abstract Class/ Interface) (Cont.) </vt:lpstr>
      <vt:lpstr> 5. Abstraction (Abstract Class/ Interface) (Cont.) </vt:lpstr>
      <vt:lpstr>PowerPoint Presentation</vt:lpstr>
      <vt:lpstr> 6. Object Class </vt:lpstr>
      <vt:lpstr> 6. Object Class </vt:lpstr>
      <vt:lpstr> 6. Object Class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2016-03-16T01:19:42Z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