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46"/>
  </p:notesMasterIdLst>
  <p:handoutMasterIdLst>
    <p:handoutMasterId r:id="rId47"/>
  </p:handoutMasterIdLst>
  <p:sldIdLst>
    <p:sldId id="503" r:id="rId3"/>
    <p:sldId id="505" r:id="rId4"/>
    <p:sldId id="536" r:id="rId5"/>
    <p:sldId id="537" r:id="rId6"/>
    <p:sldId id="539" r:id="rId7"/>
    <p:sldId id="541" r:id="rId8"/>
    <p:sldId id="542" r:id="rId9"/>
    <p:sldId id="544" r:id="rId10"/>
    <p:sldId id="545" r:id="rId11"/>
    <p:sldId id="546" r:id="rId12"/>
    <p:sldId id="533" r:id="rId13"/>
    <p:sldId id="547" r:id="rId14"/>
    <p:sldId id="548" r:id="rId15"/>
    <p:sldId id="549" r:id="rId16"/>
    <p:sldId id="55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06" r:id="rId34"/>
    <p:sldId id="507" r:id="rId35"/>
    <p:sldId id="508" r:id="rId36"/>
    <p:sldId id="509" r:id="rId37"/>
    <p:sldId id="510" r:id="rId38"/>
    <p:sldId id="511" r:id="rId39"/>
    <p:sldId id="552" r:id="rId40"/>
    <p:sldId id="553" r:id="rId41"/>
    <p:sldId id="514" r:id="rId42"/>
    <p:sldId id="512" r:id="rId43"/>
    <p:sldId id="439" r:id="rId44"/>
    <p:sldId id="42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552BBF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7" autoAdjust="0"/>
    <p:restoredTop sz="97865" autoAdjust="0"/>
  </p:normalViewPr>
  <p:slideViewPr>
    <p:cSldViewPr snapToGrid="0">
      <p:cViewPr>
        <p:scale>
          <a:sx n="79" d="100"/>
          <a:sy n="79" d="100"/>
        </p:scale>
        <p:origin x="-40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9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pPr/>
              <a:t>3/29/2016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pPr/>
              <a:t>3/29/2016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4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9047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435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pic>
        <p:nvPicPr>
          <p:cNvPr id="9" name="Picture 8" descr="Closeup of test tub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2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6B0-3B27-4B4B-84C9-046F55292F70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6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6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1" y="685802"/>
            <a:ext cx="2324100" cy="5486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5802"/>
            <a:ext cx="8105775" cy="5486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4926-EC33-4146-BD45-86753E3B8E4F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892" indent="0" algn="ctr">
              <a:buNone/>
              <a:defRPr sz="21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3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2ED82-C60C-487C-919E-99C0379DA0D5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074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8" name="Title 1"/>
          <p:cNvSpPr txBox="1">
            <a:spLocks/>
          </p:cNvSpPr>
          <p:nvPr userDrawn="1"/>
        </p:nvSpPr>
        <p:spPr bwMode="auto">
          <a:xfrm>
            <a:off x="609600" y="1977958"/>
            <a:ext cx="10972800" cy="1263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35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3"/>
          </p:nvPr>
        </p:nvSpPr>
        <p:spPr>
          <a:xfrm>
            <a:off x="609600" y="6219125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35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026" name="Picture 2" descr="C:\Users\SOTSO\Desktop\Template\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520"/>
            <a:ext cx="10972800" cy="1348451"/>
          </a:xfrm>
        </p:spPr>
        <p:txBody>
          <a:bodyPr anchor="b">
            <a:normAutofit/>
          </a:bodyPr>
          <a:lstStyle>
            <a:lvl1pPr>
              <a:defRPr sz="4350" b="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1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50" name="Picture 2" descr="C:\Users\SOTSO\Desktop\Template\77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641432" y="3060833"/>
            <a:ext cx="5072512" cy="22234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2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1500"/>
              </a:spcBef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BFEEB-8615-4825-901F-021BD295684C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1500"/>
              </a:spcBef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8588-C08C-4E81-BBEE-C49133649509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C8BB-5B39-413D-B15B-513DFF3C984C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06393" y="1771048"/>
            <a:ext cx="11020927" cy="43122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93DA-590D-4678-A433-985B18679071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1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3" cy="1600200"/>
          </a:xfrm>
        </p:spPr>
        <p:txBody>
          <a:bodyPr anchor="t">
            <a:normAutofit/>
          </a:bodyPr>
          <a:lstStyle>
            <a:lvl1pPr>
              <a:defRPr sz="21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1" y="465513"/>
            <a:ext cx="7048500" cy="5935287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3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2688" userDrawn="1">
          <p15:clr>
            <a:srgbClr val="FBAE40"/>
          </p15:clr>
        </p15:guide>
        <p15:guide id="2" orient="horz" pos="288" userDrawn="1">
          <p15:clr>
            <a:srgbClr val="FBAE40"/>
          </p15:clr>
        </p15:guide>
        <p15:guide id="3" orient="horz" pos="4032" userDrawn="1">
          <p15:clr>
            <a:srgbClr val="FBAE40"/>
          </p15:clr>
        </p15:guide>
        <p15:guide id="4" pos="295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281804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5775" y="1270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774" y="1475184"/>
            <a:ext cx="10994127" cy="469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1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2342D67-806A-4A06-A5CC-E2A506B094AB}" type="datetime1">
              <a:rPr lang="en-US" smtClean="0"/>
              <a:pPr/>
              <a:t>3/29/2016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6" y="6394450"/>
            <a:ext cx="813435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5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  <p:pic>
        <p:nvPicPr>
          <p:cNvPr id="4099" name="Picture 3" descr="C:\Users\SOTSO\Desktop\Template\444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685800" rtl="0" eaLnBrk="1" latinLnBrk="0" hangingPunct="1">
        <a:spcBef>
          <a:spcPts val="1650"/>
        </a:spcBef>
        <a:buClr>
          <a:schemeClr val="tx1">
            <a:lumMod val="65000"/>
          </a:schemeClr>
        </a:buClr>
        <a:buFont typeface="Arial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205740" algn="l" defTabSz="6858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71450" algn="l" defTabSz="685800" rtl="0" eaLnBrk="1" latinLnBrk="0" hangingPunct="1">
        <a:spcBef>
          <a:spcPts val="900"/>
        </a:spcBef>
        <a:buClr>
          <a:schemeClr val="tx1">
            <a:lumMod val="65000"/>
          </a:schemeClr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71450" algn="l" defTabSz="685800" rtl="0" eaLnBrk="1" latinLnBrk="0" hangingPunct="1">
        <a:spcBef>
          <a:spcPts val="7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62990" indent="-171450" algn="l" defTabSz="6858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058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734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71450" algn="l" defTabSz="685800" rtl="0" eaLnBrk="1" latinLnBrk="0" hangingPunct="1">
        <a:spcBef>
          <a:spcPts val="450"/>
        </a:spcBef>
        <a:buClr>
          <a:schemeClr val="tx1">
            <a:lumMod val="65000"/>
          </a:schemeClr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cumentation/java-se-7-doc-download-435117.html" TargetMode="External"/><Relationship Id="rId2" Type="http://schemas.openxmlformats.org/officeDocument/2006/relationships/hyperlink" Target="http://docs.oracle.com/javase/7/docs/api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acle.com/technetwork/articles/java/architect-evans-pt1-2266278.html" TargetMode="External"/><Relationship Id="rId3" Type="http://schemas.openxmlformats.org/officeDocument/2006/relationships/hyperlink" Target="http://www.tutorialspoint.com/java/java_variable_types.htm" TargetMode="External"/><Relationship Id="rId7" Type="http://schemas.openxmlformats.org/officeDocument/2006/relationships/hyperlink" Target="http://www.javabeat.net/what-is-the-difference-between-jrejvm-and-jdk/" TargetMode="External"/><Relationship Id="rId2" Type="http://schemas.openxmlformats.org/officeDocument/2006/relationships/hyperlink" Target="https://docs.oracle.com/javase/tutorial/java/nutsandbolts/variable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log.jamesdbloom.com/JVMInternals.html" TargetMode="External"/><Relationship Id="rId5" Type="http://schemas.openxmlformats.org/officeDocument/2006/relationships/hyperlink" Target="https://www.techopedia.com/definition/5594/java-development-kit-jdk" TargetMode="External"/><Relationship Id="rId4" Type="http://schemas.openxmlformats.org/officeDocument/2006/relationships/hyperlink" Target="http://www.javacode.in/role-of-jvm-in-java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1577239" y="2110155"/>
            <a:ext cx="9144000" cy="101133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3200" b="1" dirty="0" smtClean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Presentation</a:t>
            </a:r>
            <a:endParaRPr lang="en-US" sz="32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645" y="435474"/>
            <a:ext cx="1216753" cy="15555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915398" y="600039"/>
            <a:ext cx="5808376" cy="116224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km-KH" sz="2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/>
                <a:cs typeface="Khmer OS Battambang"/>
              </a:rPr>
              <a:t>មជ្ឈមណ្ឌលកូរ៉េ សហ្វវែរ អេច អ ឌី</a:t>
            </a:r>
          </a:p>
          <a:p>
            <a:pPr algn="ctr">
              <a:lnSpc>
                <a:spcPct val="130000"/>
              </a:lnSpc>
              <a:spcBef>
                <a:spcPts val="0"/>
              </a:spcBef>
            </a:pPr>
            <a:r>
              <a:rPr lang="en-US" sz="21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Korea Software HRD Center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0"/>
          </p:nvPr>
        </p:nvSpPr>
        <p:spPr>
          <a:xfrm>
            <a:off x="8362208" y="3246717"/>
            <a:ext cx="3399193" cy="916697"/>
          </a:xfrm>
        </p:spPr>
        <p:txBody>
          <a:bodyPr>
            <a:normAutofit/>
          </a:bodyPr>
          <a:lstStyle/>
          <a:p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ឣ្នកប្រឹក្សាយោបល់</a:t>
            </a:r>
            <a:r>
              <a:rPr lang="en-US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បណ្ឌិត​​ គីម​ ថេខ្យុង</a:t>
            </a:r>
            <a:endParaRPr lang="en-US" sz="1500" b="1" dirty="0">
              <a:solidFill>
                <a:schemeClr val="tx1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4341" y="5522621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www.kshrd.com.kh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773" y="3772619"/>
            <a:ext cx="261481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ឣ្នកណែនំា</a:t>
            </a:r>
            <a:r>
              <a:rPr lang="en-GB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</a:t>
            </a: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លាង ប៊ុនរ៉ុង</a:t>
            </a:r>
            <a:endParaRPr lang="en-US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tabLst>
                <a:tab pos="1109663" algn="l"/>
              </a:tabLst>
            </a:pPr>
            <a:r>
              <a:rPr lang="en-US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         </a:t>
            </a:r>
            <a:r>
              <a:rPr lang="km-KH" sz="15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លោក </a:t>
            </a:r>
            <a:r>
              <a:rPr lang="km-KH" sz="15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ដារ៉ា ពេញចិត្ត</a:t>
            </a:r>
            <a:endParaRPr lang="en-GB" sz="15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490597"/>
            <a:ext cx="11020926" cy="5073041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Built–in Networking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បានបង្កើតអោយមានការប្រើប្រាស់លក្ខណៈជាបណ្តាញដោយ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នាំយក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ជាច្រើនសម្រាប់បង្កើតទំនាក់ទំនងជាមួយ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Internet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Dynamic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អាចបន្ថែមលក្ខណៈថ្មីនៅពេល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Run-time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7735" y="393653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146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JDK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0171" y="4298679"/>
            <a:ext cx="34179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Java Compiler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16613" y="4321766"/>
            <a:ext cx="118280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Jar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61638" y="4330423"/>
            <a:ext cx="105087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JRE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231136" y="4321766"/>
            <a:ext cx="146486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0422" y="2006221"/>
            <a:ext cx="96853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ជាអ្នកផ្តល់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Environment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អាចបង្កើតនូវ​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Application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ចេញពី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ហើយនិង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Source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</a:t>
            </a:r>
          </a:p>
          <a:p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</a:t>
            </a: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“.Class”</a:t>
            </a:r>
            <a:endParaRPr lang="en-US" sz="220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19200" y="5178476"/>
            <a:ext cx="34179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Javadoc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57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៣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.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&amp;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9045" y="3603010"/>
            <a:ext cx="9380561" cy="248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4192" y="1721312"/>
            <a:ext cx="146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JRE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6070" y="3786781"/>
            <a:ext cx="272045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libraries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42896" y="3786781"/>
            <a:ext cx="182879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Java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67095" y="3786781"/>
            <a:ext cx="220411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JVM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472491" y="3786781"/>
            <a:ext cx="146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Other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47052" y="2580321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byte-code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Extension .Class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2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z="140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pPr/>
              <a:t>13</a:t>
            </a:fld>
            <a:endParaRPr lang="en-US" sz="1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/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6129" y="3103529"/>
            <a:ext cx="9380561" cy="2483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00B0F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2307" y="1698444"/>
            <a:ext cx="1464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JVM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014" y="3359870"/>
            <a:ext cx="2720454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1113" y="3359870"/>
            <a:ext cx="276367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Area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52281" y="3359870"/>
            <a:ext cx="3450605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38026" y="4183150"/>
            <a:ext cx="1464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Other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9974" y="4130031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Security Manager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87624" y="4131633"/>
            <a:ext cx="32800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Collection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2307" y="2386840"/>
            <a:ext cx="96853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JVM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Abstract Machine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ដែលអ្នក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byte-code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Machine code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>
            <a:normAutofit/>
          </a:bodyPr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JVM &amp; Memory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770" y="1483001"/>
            <a:ext cx="247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</a:t>
            </a:r>
            <a:endParaRPr lang="en-US" sz="2400" b="1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305" y="2264009"/>
            <a:ext cx="1067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Loader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file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ដែលជាផ្នែកមួយនៅក្នុង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531268" y="6346395"/>
            <a:ext cx="523875" cy="274320"/>
          </a:xfrm>
        </p:spPr>
        <p:txBody>
          <a:bodyPr/>
          <a:lstStyle/>
          <a:p>
            <a:fld id="{5F4C9F40-B079-4B71-A627-7266DFEA7F0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6769" y="3528441"/>
            <a:ext cx="366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Engine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911" y="4051661"/>
            <a:ext cx="11303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Execution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Engine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ជាអ្នក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 .class to machine code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55143" y="5003829"/>
            <a:ext cx="247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Interpreter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73189" y="4977171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JIT Compile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90866" y="4969155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GC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67968" y="5010629"/>
            <a:ext cx="2474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Other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957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3122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Java​​ memory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គឺជាដំណើរការនៃការ​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assign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រឺ លៃកន្លែងទុកសំរាប់ object ថ្មី និង​ លុបចោលនូវobject​ ដែលមិនប្រើ រឺ​ ឈប់ប្រើដើម្បីបង្កើតកន្លែងទំនេរសំរាប់ object​ ថ្មីដែលយើងនឹង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assign   </a:t>
            </a:r>
            <a:r>
              <a:rPr lang="en-US" sz="2200" dirty="0" err="1">
                <a:latin typeface="Khmer OS Battambang" pitchFamily="2" charset="0"/>
                <a:cs typeface="Khmer OS Battambang" pitchFamily="2" charset="0"/>
              </a:rPr>
              <a:t>អោយ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។</a:t>
            </a: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វាមាន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៖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Stack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memory is used to store local variables and function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call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eap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memory is used to store objects in </a:t>
            </a:r>
            <a:r>
              <a:rPr lang="en-US" sz="2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49829"/>
            <a:ext cx="10994127" cy="1014664"/>
          </a:xfrm>
        </p:spPr>
        <p:txBody>
          <a:bodyPr/>
          <a:lstStyle/>
          <a:p>
            <a:r>
              <a:rPr lang="km-KH" sz="3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៤</a:t>
            </a:r>
            <a:r>
              <a:rPr lang="ca-ES" sz="3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Memory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6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Application Programming Interface (API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): 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គឺជាសំណុំនៃ​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Packages, Classes,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ត្រូវបានសរសេរទុកជាមុន​ ហើយភ្ជាប់មកជាមួយនូវ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Methods, Fields,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 និង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Constructors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core API,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ដែលជាកញ្ចប់ភ្ជាប់ជាមួយនិង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JDK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download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Optional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official Java 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download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បើសិនត្រូវ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</a:t>
            </a:r>
            <a:endParaRPr lang="en-US" sz="24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Unofficial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APIs,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ដែលគឺ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third-party APIs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download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មកពីគេហទំព័រផ្សេងៗ។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20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ស្វែងយល់អំពី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The official API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រួមបញ្ចូលនូវ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ជាច្រើនដូចជា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Applet packages, Graphics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&amp; GUI swing packages,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Input/Output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(IO) packages, and Abstract Windows Toolkit </a:t>
            </a:r>
          </a:p>
          <a:p>
            <a:pPr marL="320040" lvl="1" indent="0">
              <a:buNone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(AWT)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APIs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ប្រយោជន៍សំរាប់ជួយ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កំណត់មុខងា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package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​រួម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parameters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និងអ្វី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ទៀត ដែល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ព័ត៌មានសំខាន់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ដល់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programmers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API documentation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ការបាន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offline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online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៥.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 API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(Online)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The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API Documentation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​សំរាប់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the JAVA Platform SE (Standard Edition) 7 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អាចចូល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ទៅកាន់ គេហទំព័រ 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http://docs.oracle.com/javase/7/docs/api/</a:t>
            </a:r>
            <a:endParaRPr lang="km-KH" sz="2200" u="sng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API Documentation (Offline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អ្នក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 ទាញយកាតាមរយៈ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link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ខាងក្រោមៈ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</a:t>
            </a:r>
            <a:r>
              <a:rPr lang="en-US" sz="2200" u="sng" dirty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://</a:t>
            </a: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www.oracle.com/technetwork/java/javase/documentation/java-se-7-doc-</a:t>
            </a:r>
          </a:p>
          <a:p>
            <a:pPr marL="0" indent="0">
              <a:buNone/>
            </a:pPr>
            <a:r>
              <a:rPr lang="en-US" sz="2200" u="sng" dirty="0" smtClean="0"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download-435117.html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5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៦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និយាយពី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J2SE, J2EE, &amp; J2ME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9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350351" y="425318"/>
            <a:ext cx="7295153" cy="616676"/>
          </a:xfrm>
        </p:spPr>
        <p:txBody>
          <a:bodyPr>
            <a:no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ថ្នាក់ </a:t>
            </a:r>
            <a:r>
              <a:rPr lang="km-KH" sz="3200" b="1" dirty="0" smtClean="0">
                <a:solidFill>
                  <a:schemeClr val="accent1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កំពង់សោម</a:t>
            </a:r>
            <a:endParaRPr lang="en-US" sz="1200" b="1" dirty="0">
              <a:solidFill>
                <a:schemeClr val="accent1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03912" y="487996"/>
            <a:ext cx="1604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m-KH" sz="32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ក្រុមទី ២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952365" y="2379587"/>
            <a:ext cx="83731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m-KH" sz="30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ប្រធានបទ</a:t>
            </a:r>
            <a:r>
              <a:rPr lang="km-KH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៖</a:t>
            </a:r>
            <a:r>
              <a:rPr lang="en-US" sz="3200" b="1" dirty="0">
                <a:latin typeface="Khmer OS Bokor" panose="02000500000000020004" pitchFamily="2" charset="0"/>
                <a:cs typeface="Khmer OS Bokor" panose="02000500000000020004" pitchFamily="2" charset="0"/>
              </a:rPr>
              <a:t> </a:t>
            </a:r>
            <a:r>
              <a:rPr lang="km-KH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មូលដ្ឋានគ្រឹះរបស់</a:t>
            </a:r>
            <a:r>
              <a:rPr lang="en-US" sz="3200" b="1" dirty="0" smtClean="0">
                <a:solidFill>
                  <a:srgbClr val="C00000"/>
                </a:solidFill>
                <a:latin typeface="Khmer OS Bokor" panose="02000500000000020004" pitchFamily="2" charset="0"/>
                <a:cs typeface="Khmer OS Bokor" panose="02000500000000020004" pitchFamily="2" charset="0"/>
              </a:rPr>
              <a:t> JAVA</a:t>
            </a:r>
          </a:p>
          <a:p>
            <a:pPr algn="ctr"/>
            <a:endParaRPr lang="en-US" sz="3000" b="1" dirty="0" smtClean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Khmer OS Battambang" panose="02000500000000020004" pitchFamily="2" charset="0"/>
                <a:cs typeface="Khmer OS Battambang" panose="02000500000000020004" pitchFamily="2" charset="0"/>
              </a:rPr>
              <a:t>Java Fundamental</a:t>
            </a:r>
            <a:endParaRPr lang="km-KH" sz="3200" b="1" dirty="0">
              <a:solidFill>
                <a:srgbClr val="FF0000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169352" y="3764530"/>
            <a:ext cx="10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សមាជិក</a:t>
            </a:r>
            <a:endParaRPr lang="en-US" b="1" dirty="0">
              <a:latin typeface="Khmer OS Battambang" panose="02000500000000020004" pitchFamily="2" charset="0"/>
              <a:ea typeface="Microsoft YaHei UI" panose="020B0503020204020204" pitchFamily="34" charset="-122"/>
              <a:cs typeface="Khmer OS Battambang" panose="02000500000000020004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6174" y="4159526"/>
            <a:ext cx="316350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>
                <a:latin typeface="Khmer OS Battambang" pitchFamily="2" charset="0"/>
                <a:cs typeface="Khmer OS Battambang" pitchFamily="2" charset="0"/>
              </a:rPr>
              <a:t>លោក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ផាត​ សុវឌ្ឍនា</a:t>
            </a:r>
            <a:endParaRPr lang="ca-ES" sz="1650" dirty="0">
              <a:latin typeface="Khmer OS Battambang" pitchFamily="2" charset="0"/>
              <a:cs typeface="Khmer OS Battambang" pitchFamily="2" charset="0"/>
            </a:endParaRP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គឹម សំអូន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លោក ហុង ម៉េងហួត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កញ្ញា​ រ៉េន សុធារិន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កញ្ញា</a:t>
            </a:r>
            <a:r>
              <a:rPr lang="en-US" sz="165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1650" dirty="0" smtClean="0">
                <a:latin typeface="Khmer OS Battambang" pitchFamily="2" charset="0"/>
                <a:cs typeface="Khmer OS Battambang" pitchFamily="2" charset="0"/>
              </a:rPr>
              <a:t>ស៊ុន​​ ម៉ាឡែន</a:t>
            </a:r>
          </a:p>
          <a:p>
            <a:pPr marL="257175" indent="-257175">
              <a:lnSpc>
                <a:spcPct val="150000"/>
              </a:lnSpc>
              <a:buFont typeface="+mj-lt"/>
              <a:buAutoNum type="arabicPeriod"/>
            </a:pPr>
            <a:endParaRPr lang="km-KH" sz="165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0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៦.១​ និយាយពី​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J2SE (Standard Edition)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ដែលអនុញ្ញាតឲ្យយើងអាចបង្កើត​កម្មវិធី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សម្រាប់ប្រើប្រាស់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Stand alone application ( desktop application )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771" y="3138986"/>
            <a:ext cx="7276657" cy="32370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8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៦.២​​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J2EE</a:t>
            </a:r>
            <a:endParaRPr lang="en-US" sz="3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J2EE (Enterprise Edition)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ប្រើប្រាស់លើ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Internet (Web Application)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193575" y="2993288"/>
            <a:ext cx="4749421" cy="317992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៦.៣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និយាយពី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J2ME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J2ME (Micro Edition)</a:t>
            </a:r>
            <a:r>
              <a:rPr lang="en-US" sz="2400" b="1" dirty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គឺជា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Platform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ដែលអនុញ្ញាតឲ្យយើងអាចបង្កើតកម្មវិធី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សម្រាប់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ប្រើប្រាស់លើ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Small Devices(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ទូរស័ព្ទ .....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)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85660" y="3053041"/>
            <a:ext cx="3439236" cy="28965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ស្វែងយល់អំពី​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របស់ភាសា​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វាធ្វើ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ការបកប្រែ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Text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នៅក្នុង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Source code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ទៅជា 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byte-codes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Virtual Machine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អាចយល់បាន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ដែល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Compiler 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នោះ អាច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ហៅ</a:t>
            </a:r>
            <a:endParaRPr lang="en-U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ថា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Javac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400" dirty="0">
              <a:latin typeface="Khmer OS Battambang" pitchFamily="2" charset="0"/>
              <a:cs typeface="Khmer OS Battambang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532" y="2770496"/>
            <a:ext cx="6387152" cy="376678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Process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Byte-code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ទាំងអស់ត្រូវ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executed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 ដោយ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JRE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(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Run Time Environment 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</a:t>
            </a: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យើង អាច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ហៅថា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JVM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អោ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យ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ទៅជាម៉ាស៊ីន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Code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 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3709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a.Java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178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</a:t>
            </a:r>
            <a:r>
              <a:rPr lang="en-US" dirty="0" err="1" smtClean="0"/>
              <a:t>.Java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80641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C.Java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6846" y="4394019"/>
            <a:ext cx="24277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Java Compiler (</a:t>
            </a:r>
            <a:r>
              <a:rPr lang="en-US" dirty="0" err="1" smtClean="0"/>
              <a:t>javac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5" idx="3"/>
            <a:endCxn id="18" idx="1"/>
          </p:cNvCxnSpPr>
          <p:nvPr/>
        </p:nvCxnSpPr>
        <p:spPr>
          <a:xfrm>
            <a:off x="2972133" y="3530092"/>
            <a:ext cx="1714713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2978602" y="4578685"/>
            <a:ext cx="157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71422" y="4763352"/>
            <a:ext cx="1715424" cy="7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75996" y="3345426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a.class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782465" y="4394019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b.class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775285" y="5375824"/>
            <a:ext cx="1378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C.class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8" idx="3"/>
          </p:cNvCxnSpPr>
          <p:nvPr/>
        </p:nvCxnSpPr>
        <p:spPr>
          <a:xfrm flipV="1">
            <a:off x="7114583" y="3530092"/>
            <a:ext cx="1673770" cy="104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7114583" y="4578685"/>
            <a:ext cx="1680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8" idx="3"/>
          </p:cNvCxnSpPr>
          <p:nvPr/>
        </p:nvCxnSpPr>
        <p:spPr>
          <a:xfrm>
            <a:off x="7114583" y="4578685"/>
            <a:ext cx="1673059" cy="98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8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៧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ស្វែង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យល់ពី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Running Process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5264" y="243965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a.class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72444" y="3534416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b.class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5264" y="4516221"/>
            <a:ext cx="1378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C.class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8047" y="2670489"/>
            <a:ext cx="1738172" cy="99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364516" y="3712101"/>
            <a:ext cx="1745350" cy="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357336" y="3781511"/>
            <a:ext cx="1738883" cy="919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9866" y="3534416"/>
            <a:ext cx="9826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JVM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54690" y="2485823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61869" y="3534416"/>
            <a:ext cx="18932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354690" y="4516221"/>
            <a:ext cx="19003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1" idx="3"/>
          </p:cNvCxnSpPr>
          <p:nvPr/>
        </p:nvCxnSpPr>
        <p:spPr>
          <a:xfrm flipV="1">
            <a:off x="6092505" y="2670491"/>
            <a:ext cx="2275833" cy="1094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6092505" y="3719083"/>
            <a:ext cx="2283013" cy="4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092505" y="3903748"/>
            <a:ext cx="2156347" cy="79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8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Eclipse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Download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JDK (Java Development Kit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តាម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រយៈ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  <a:hlinkClick r:id="rId2"/>
              </a:rPr>
              <a:t>http://</a:t>
            </a:r>
            <a:r>
              <a:rPr lang="ca-ES" sz="2200" dirty="0" smtClean="0">
                <a:latin typeface="Khmer OS Battambang" pitchFamily="2" charset="0"/>
                <a:cs typeface="Khmer OS Battambang" pitchFamily="2" charset="0"/>
                <a:hlinkClick r:id="rId2"/>
              </a:rPr>
              <a:t>www.oracle.com/technetwork/java/javase/downloads/index.html</a:t>
            </a:r>
            <a:endParaRPr lang="ca-E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ca-E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ca-E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ប្រើសំរាប់បង្កើត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application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និង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applets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JDK </a:t>
            </a:r>
            <a:r>
              <a:rPr lang="ca-ES" sz="2200" dirty="0">
                <a:latin typeface="Khmer OS Battambang" pitchFamily="2" charset="0"/>
                <a:cs typeface="Khmer OS Battambang" pitchFamily="2" charset="0"/>
              </a:rPr>
              <a:t>មានផ្ទុកនូវ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Runtime Environment (JRE), a compiler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), a 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generator (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javadoc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and other tools needed in Java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2" indent="-342900">
              <a:spcBef>
                <a:spcPts val="1650"/>
              </a:spcBef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Download JDK</a:t>
            </a:r>
            <a:endParaRPr lang="km-KH" sz="2200" dirty="0">
              <a:latin typeface="Khmer OS Battambang" pitchFamily="2" charset="0"/>
              <a:cs typeface="Khmer OS Battambang" pitchFamily="2" charset="0"/>
            </a:endParaRPr>
          </a:p>
          <a:p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347662" y="2310190"/>
            <a:ext cx="5582395" cy="371155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73254" y="2397212"/>
            <a:ext cx="5344389" cy="30891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ca-E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Set Enviroment Variables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7" b="988"/>
          <a:stretch/>
        </p:blipFill>
        <p:spPr>
          <a:xfrm>
            <a:off x="182880" y="2448111"/>
            <a:ext cx="3365752" cy="366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68" y="2459137"/>
            <a:ext cx="3307992" cy="364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82" y="3123237"/>
            <a:ext cx="4318276" cy="18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៨. ការតម្លើងកម្មវិធី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Eclipse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Download </a:t>
            </a:r>
            <a:r>
              <a:rPr lang="en-US" sz="22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Eclipe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1" y="2129051"/>
            <a:ext cx="5950804" cy="42653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885923" y="4088530"/>
            <a:ext cx="1273410" cy="341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70544" y="1955831"/>
            <a:ext cx="3821373" cy="42653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262" y="440582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និយាយ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អំពី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ប្រវត្តិនៃ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2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Characteristic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3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JDK &amp; JRE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4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JVM &amp; Java Memory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5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Java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6.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 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J2SE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&amp; J2EE &amp; J2ME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New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-&gt; Java Project -&gt; Set Name of Project -&gt; Finish -&gt; Create class</a:t>
            </a:r>
          </a:p>
          <a:p>
            <a:pPr marL="0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361062"/>
            <a:ext cx="4790364" cy="379407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07389" y="2341747"/>
            <a:ext cx="3780430" cy="4189863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៨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ការចាប់ផ</a:t>
            </a:r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្តើ</a:t>
            </a:r>
            <a:r>
              <a:rPr lang="ca-E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មសរសេរកម្មវិធីរបស់ភាសា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Java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6160" y="1665026"/>
            <a:ext cx="9239535" cy="42717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Variable Declaration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វា​ប្រៀបដូចជា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container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មួយដែល​ឲ្យ​យើង​ផ្ទុក​វត្ថុនៅក្នុង​នោះ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ដែលវត្ថុនោះ វា​ប្រៀប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Data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វា​ផ្ដល់នូវ​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name storage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ដែល​សម្រាប់​ឲ្យ​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របស់​យើង​អាច​​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manipulate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បាន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ត្រូវតែ​ប្រកាស មុនពេលដែល​យើង​យក​វា​មក​ប្រើ</a:t>
            </a: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19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៩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ត្រូវបានបែកចែកជា​​​ ៣​ ប្រភេទ៖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</a:p>
        </p:txBody>
      </p:sp>
    </p:spTree>
    <p:extLst>
      <p:ext uri="{BB962C8B-B14F-4D97-AF65-F5344CB8AC3E}">
        <p14:creationId xmlns:p14="http://schemas.microsoft.com/office/powerpoint/2010/main" val="174506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Local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Local Variable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constructors,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មិន​អាច ប្រកាស​ដោយ​ប្រើជាមួយ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បានទេ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implement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នៅត្រឹម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stack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5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មិន​មានតម្លៃ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ដូចនេះ យើងគួរ​ប្រកាស និង​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initial </a:t>
            </a:r>
            <a:r>
              <a:rPr lang="km-KH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តម្លៃឲ្យ​វាមុន​ពេល​ប្រើ</a:t>
            </a:r>
            <a:endParaRPr lang="en-US" sz="2050" dirty="0">
              <a:solidFill>
                <a:srgbClr val="C0000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  </a:t>
            </a:r>
          </a:p>
          <a:p>
            <a:pPr marL="240030" lvl="1" indent="0">
              <a:buNone/>
            </a:pPr>
            <a:r>
              <a:rPr lang="en-US" sz="205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public void add(){</a:t>
            </a: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a, b;</a:t>
            </a:r>
            <a:endParaRPr lang="en-US" sz="2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40030" lvl="1" indent="0">
              <a:buNone/>
            </a:pP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}</a:t>
            </a:r>
            <a:endParaRPr lang="km-KH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2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Instance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Instance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ប្រកាសនៅក្នុង​​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class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ប៉ុន្តែនៅក្រៅ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ធម្មតា​ ដែលប្រកាស​ដោយ​មិន​ប្រើ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heap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កើតឡើងនៅពេលបង្កើត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ដោយប្រើ​ប្រាស់​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New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</a:t>
            </a: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ពេលដែល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object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អាចប្រកាស​ដោយប្រើ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access modifier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</a:t>
            </a:r>
          </a:p>
          <a:p>
            <a:pPr marL="480060" lvl="2" indent="0">
              <a:buNone/>
            </a:pP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4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១០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Declaration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ឬហៅ​ម៉្យាងទៀតថា 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 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ជា​ប្រភេទ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ដែល​ប្រកាស​ដោយ​ប្រើ​​​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static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ប្រកាស​នៅក្នុង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ប៉ុន្តែនៅក្រៅ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method, constructor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ឬក៏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block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អាច​ប្រកាស​ដើម្បីបង្កើតជា​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constant 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ដោយបន្ថែម​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keyword “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final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 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Example: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public static final PI = 34.4;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មាន​តម្លៃ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default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ត្រូវ​បាន​គេ​ហៅ​ប្រើដោយ​ប្រកាស​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“</a:t>
            </a:r>
            <a:r>
              <a:rPr lang="en-US" sz="2200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ClassName.ClassVariable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ត្រូវបាន​បង្កើតនៅពេលដែល​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program start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destroy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នៅពេលដែល​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program stop</a:t>
            </a:r>
          </a:p>
          <a:p>
            <a:pPr marL="720090" lvl="3" indent="0">
              <a:buNone/>
            </a:pPr>
            <a:endParaRPr lang="en-US" sz="205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2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Naming rules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មានដូចជា៖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ឈ្មោះរបស់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Case sensitive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9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ត្រូវតែប្រកាស​ដោយ​ចាប់​ផ្ដើម​ដោយ ​អក្សរ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, “ _ ” , “ $ ”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ត្រូវដាក់​ឲ្យ​មាន​ន័យ​ច្បាស់លាស់​ស្ដាប់​បាន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មិន​ត្រូវ​ដាក់​ជាន់​ជាមួយពាក្យ​របស់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keyword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 និងមិនអនុញ្ញាតឲ្យមាន​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space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constant variable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ដាក់ជា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uppercase</a:t>
            </a:r>
          </a:p>
        </p:txBody>
      </p:sp>
    </p:spTree>
    <p:extLst>
      <p:ext uri="{BB962C8B-B14F-4D97-AF65-F5344CB8AC3E}">
        <p14:creationId xmlns:p14="http://schemas.microsoft.com/office/powerpoint/2010/main" val="40994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rules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នាម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 សរសេរជា​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 </a:t>
            </a: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មិនគួរដាក់ពាក្យកាត់ ដែល​មិនមានន័យអាចស្ដាប់បាន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class </a:t>
            </a:r>
            <a:r>
              <a:rPr lang="en-US" sz="2200" dirty="0" err="1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ImageSprite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{ … 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ឈ្មោះរបស់​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គុណនាម 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សរ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សេរជា​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Capitalize</a:t>
            </a:r>
          </a:p>
          <a:p>
            <a:pPr marL="480060" lvl="2" indent="0">
              <a:buNone/>
            </a:pPr>
            <a:r>
              <a:rPr lang="en-US" sz="2200" dirty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Image{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… }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726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១១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Java naming rules (</a:t>
            </a:r>
            <a:r>
              <a:rPr lang="en-US" sz="3200" b="1" dirty="0" err="1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m-KH" sz="24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ឈ្មោះរបស់ 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Method</a:t>
            </a:r>
            <a:r>
              <a:rPr lang="km-KH" sz="24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sz="24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គួរតែដាក់ជា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កិរិយាស័ព្ទ និង​សរសេរជា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Camel Case</a:t>
            </a:r>
          </a:p>
          <a:p>
            <a:pPr marL="480060" lvl="2" indent="0">
              <a:buNone/>
            </a:pPr>
            <a:r>
              <a:rPr lang="en-US" sz="220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public run( );</a:t>
            </a:r>
          </a:p>
          <a:p>
            <a:pPr marL="0" indent="0">
              <a:buNone/>
            </a:pPr>
            <a:endParaRPr lang="en-US" sz="25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/>
          </p:nvPr>
        </p:nvSpPr>
        <p:spPr>
          <a:xfrm>
            <a:off x="493462" y="1774885"/>
            <a:ext cx="9487300" cy="44181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7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 ស្វែងយល់ពី Java Running Process</a:t>
            </a:r>
            <a:endParaRPr lang="km-KH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8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ការតម្លើងកម្មវិធី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Eclipse</a:t>
            </a:r>
            <a:endParaRPr lang="ca-ES" sz="24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9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ការចាប់ផ្ដើមសរសេរកម្មវិធី​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(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First Java Application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)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10</a:t>
            </a:r>
            <a:r>
              <a:rPr lang="km-KH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ស្វែង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យល់ពី 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Variable Declaration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11</a:t>
            </a:r>
            <a:r>
              <a:rPr lang="ca-ES" sz="2400" dirty="0">
                <a:latin typeface="Khmer OS Battambang" pitchFamily="2" charset="0"/>
                <a:cs typeface="Khmer OS Battambang" pitchFamily="2" charset="0"/>
              </a:rPr>
              <a:t>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</a:t>
            </a:r>
            <a:r>
              <a:rPr lang="ca-ES" sz="2400" dirty="0" smtClean="0">
                <a:latin typeface="Khmer OS Battambang" pitchFamily="2" charset="0"/>
                <a:cs typeface="Khmer OS Battambang" pitchFamily="2" charset="0"/>
              </a:rPr>
              <a:t>ពី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Java Naming Rule</a:t>
            </a:r>
            <a:endParaRPr lang="km-KH" sz="24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Khmer OS Battambang" pitchFamily="2" charset="0"/>
                <a:cs typeface="Khmer OS Battambang" pitchFamily="2" charset="0"/>
              </a:rPr>
              <a:t>12. </a:t>
            </a:r>
            <a:r>
              <a:rPr lang="km-KH" sz="2400" dirty="0" smtClean="0">
                <a:latin typeface="Khmer OS Battambang" pitchFamily="2" charset="0"/>
                <a:cs typeface="Khmer OS Battambang" pitchFamily="2" charset="0"/>
              </a:rPr>
              <a:t>ស្វែងយល់ពី​</a:t>
            </a:r>
            <a:r>
              <a:rPr lang="en-US" sz="2400" dirty="0" smtClean="0">
                <a:latin typeface="Khmer OS Battambang" pitchFamily="2" charset="0"/>
                <a:cs typeface="Khmer OS Battambang" pitchFamily="2" charset="0"/>
              </a:rPr>
              <a:t> Java Comment</a:t>
            </a: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km-KH" sz="2400" dirty="0">
              <a:solidFill>
                <a:srgbClr val="000000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05719" y="426068"/>
            <a:ext cx="8245595" cy="760998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មាតិកា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6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m-KH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in Java 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យើង​ប្រើប្រាស់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សម្រាប់៖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​​​​ បិទ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ដើម្បីកុំឲ្យ​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compiler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ដែលបាន​បិទ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ដើម្បីអធិប្បាយពីអ្វីដែល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នឹង​ត្រូវធ្វើ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km-KH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 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ងាយ​ស្រួល​ក្នុង​ការ​មើល​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ឡើងវិញនៅ​ថ្ងៃក្រោយ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48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 Comment in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comment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មាន​ ៣ ប្រភេទ៖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Single line comment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//This is a single line comment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 line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/*This is a multiple line comment.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It is multiple line*/</a:t>
            </a:r>
            <a:endParaRPr lang="en-US" sz="2200" dirty="0" smtClean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Documentation comment</a:t>
            </a:r>
          </a:p>
          <a:p>
            <a:pPr marL="720090" lvl="3" indent="0">
              <a:buNone/>
            </a:pPr>
            <a:r>
              <a:rPr lang="en-US" sz="2050" dirty="0" smtClean="0">
                <a:solidFill>
                  <a:srgbClr val="C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/** This is a</a:t>
            </a:r>
          </a:p>
          <a:p>
            <a:pPr marL="720090" lvl="3" indent="0">
              <a:buNone/>
            </a:pPr>
            <a:r>
              <a:rPr lang="en-US" sz="20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  <a:r>
              <a:rPr lang="en-US" sz="205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	documentation comment */</a:t>
            </a: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2" y="331101"/>
            <a:ext cx="8245595" cy="856248"/>
          </a:xfrm>
        </p:spPr>
        <p:txBody>
          <a:bodyPr>
            <a:noAutofit/>
          </a:bodyPr>
          <a:lstStyle/>
          <a:p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/>
            </a:r>
            <a:b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</a:br>
            <a:r>
              <a:rPr lang="ca-E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en-US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0. </a:t>
            </a:r>
            <a:r>
              <a:rPr lang="km-KH" sz="3000" b="1" dirty="0">
                <a:solidFill>
                  <a:srgbClr val="003399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ប្រភពឯកសារ</a:t>
            </a:r>
            <a: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  <a:t/>
            </a:r>
            <a:br>
              <a:rPr lang="en-US" sz="3000" b="1" dirty="0">
                <a:solidFill>
                  <a:srgbClr val="003399"/>
                </a:solidFill>
                <a:latin typeface="Khmer OS Battambang" pitchFamily="2" charset="0"/>
                <a:cs typeface="Khmer OS Battambang" pitchFamily="2" charset="0"/>
              </a:rPr>
            </a:br>
            <a:endParaRPr lang="en-US" sz="3000" b="1" dirty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2"/>
              </a:rPr>
              <a:t>docs.oracle.com/javase/tutorial/java/nutsandbolts/variables.html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3"/>
              </a:rPr>
              <a:t>www.tutorialspoint.com/java/java_variable_types.htm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http://www.javacode.in/role-of-jvm-in-java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4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https://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5"/>
              </a:rPr>
              <a:t>www.techopedia.com/definition/5594/java-development-kit-jdk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6"/>
              </a:rPr>
              <a:t>blog.jamesdbloom.com/JVMInternals.html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http://www.javabeat.net/what-is-the-difference-between-jrejvm-and-jdk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7"/>
              </a:rPr>
              <a:t>/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http://</a:t>
            </a:r>
            <a:r>
              <a:rPr lang="en-US" dirty="0" smtClean="0">
                <a:solidFill>
                  <a:srgbClr val="7030A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hlinkClick r:id="rId8"/>
              </a:rPr>
              <a:t>www.oracle.com/technetwork/articles/java/architect-evans-pt1-2266278.html</a:t>
            </a: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 smtClean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dirty="0">
              <a:solidFill>
                <a:srgbClr val="7030A0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>
          <a:xfrm>
            <a:off x="2654119" y="1890006"/>
            <a:ext cx="6848342" cy="3461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74320" indent="-274320" algn="l" defTabSz="914400" rtl="0" eaLnBrk="1" latinLnBrk="0" hangingPunct="1">
              <a:spcBef>
                <a:spcPts val="2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ts val="1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ts val="12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ts val="10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7320" indent="-228600" algn="l" defTabSz="914400" rtl="0" eaLnBrk="1" latinLnBrk="0" hangingPunct="1">
              <a:spcBef>
                <a:spcPts val="8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745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65000"/>
                </a:schemeClr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3" indent="-285743">
              <a:lnSpc>
                <a:spcPct val="150000"/>
              </a:lnSpc>
              <a:buFont typeface="Wingdings" pitchFamily="2" charset="2"/>
              <a:buChar char="Ø"/>
            </a:pPr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654119" y="3158844"/>
            <a:ext cx="684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sz="5400" b="1" dirty="0">
                <a:solidFill>
                  <a:srgbClr val="003399"/>
                </a:solidFill>
                <a:latin typeface="Khmer OS Muol Light" pitchFamily="2" charset="0"/>
                <a:cs typeface="Khmer OS Muol Light" pitchFamily="2" charset="0"/>
              </a:rPr>
              <a:t>សូមអរគុណ!!!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775" y="344710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76552"/>
            <a:ext cx="11020926" cy="4506747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Sun Microsystems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បានធ្វើការសិក្សាស្រាវជ្រាវទៅលើគម្រោងមួយ</a:t>
            </a: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គោលបំណងដើម្បី បង្កើតភាសាមួយដែលមានលក្ខណៈ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Platform independent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 សម្រាប់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digital device</a:t>
            </a:r>
          </a:p>
          <a:p>
            <a:pPr marL="0" indent="0">
              <a:buNone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ដូចជា​​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Remote control, Microwave oven 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“Green Team”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ជាក្រុម​ដែលបានធ្វើការ​ស្រាវជ្រាវ ដែលមាន​លោក​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James Gosling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ជាអ្នកដឹកនាំ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លេចរូបរាងឡើង នៅក្នុងខែ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មិថុនា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ឆ្នាំ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1991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Oak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ជាឈ្មោះ ដើមរបស់​​ 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ប៉ុន្តែក្រោយមក​ បាន​ដូរមក​ដាក់ថា</a:t>
            </a: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“Java” </a:t>
            </a:r>
            <a:r>
              <a:rPr lang="km-KH" sz="2000" dirty="0" smtClean="0">
                <a:latin typeface="Khmer OS Battambang" pitchFamily="2" charset="0"/>
                <a:cs typeface="Khmer OS Battambang" pitchFamily="2" charset="0"/>
              </a:rPr>
              <a:t>វិញ</a:t>
            </a:r>
          </a:p>
          <a:p>
            <a:pPr marL="0" indent="0">
              <a:buNone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1249" y="1791223"/>
            <a:ext cx="11301642" cy="444239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v"/>
            </a:pPr>
            <a:r>
              <a:rPr lang="km-KH" sz="2000" dirty="0" smtClean="0">
                <a:solidFill>
                  <a:srgbClr val="003399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1992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ក្រុមហ៊ុន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បានជួបវិបត្តិ​ដល់ធ្ងន់ធ្ងរ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ដែលស្ទើរតែបោះបង់គម្រោងទៅលើ​​ 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​តទៅទៀត។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1993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Sun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សំរេចចាប់យក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</a:t>
            </a:r>
            <a:r>
              <a:rPr lang="km-KH" sz="2200" dirty="0" smtClean="0"/>
              <a:t>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មកប្រើវិញ ដោយសារមាន​មនុស្សជាច្រើន​ចាប់អារម្មណ៍លើ 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World Wide Web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1995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​ ត្រូវបាន​គេប្រកាស​ដាក់​ឲ្យ​ប្រើប្រាស់ជាផ្លូវការ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Java1.0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(1995)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ដែលល្អប្រសើរសម្រាប់ប្រើលើ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Web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។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1.1 (1997)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បានធ្វើ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កា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រ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កែ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លម្អ ដើម្បីធ្វើអោយ​ </a:t>
            </a: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User Interface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កាន់តែ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លក្ខណៈល្អ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ប្រសើរ។ </a:t>
            </a: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km-KH" sz="2000" dirty="0" smtClean="0">
              <a:solidFill>
                <a:srgbClr val="003399"/>
              </a:solidFill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5775" y="286654"/>
            <a:ext cx="10994127" cy="1014664"/>
          </a:xfrm>
        </p:spPr>
        <p:txBody>
          <a:bodyPr>
            <a:normAutofit/>
          </a:bodyPr>
          <a:lstStyle/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14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3866" y="1745996"/>
            <a:ext cx="11003509" cy="4312251"/>
          </a:xfrm>
        </p:spPr>
        <p:txBody>
          <a:bodyPr>
            <a:normAutofit/>
          </a:bodyPr>
          <a:lstStyle/>
          <a:p>
            <a:pPr marL="0" lvl="0" indent="0">
              <a:buFont typeface="Wingdings" pitchFamily="2" charset="2"/>
              <a:buChar char="v"/>
            </a:pPr>
            <a:r>
              <a:rPr lang="en-US" sz="2000" dirty="0" smtClean="0">
                <a:latin typeface="Khmer OS Battambang" pitchFamily="2" charset="0"/>
                <a:cs typeface="Khmer OS Battambang" pitchFamily="2" charset="0"/>
              </a:rPr>
              <a:t>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1.2 (1999)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ឬហៅថា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2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Version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បានបង្កើតដល់ភាសានូវមធ្យោបាយសំបូរបែប</a:t>
            </a:r>
          </a:p>
          <a:p>
            <a:pPr marL="0" lvl="0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ដែលធ្វើអោយមានលក្ខណៈកាន់តែប្រសើរឡើង សម្រាប់ប្រកួតប្រជែងជាមួយភាសាផ្សេងៗទៀត</a:t>
            </a:r>
          </a:p>
          <a:p>
            <a:pPr marL="0" indent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1.3 ( 2000)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បានបង្កើតឡើងដោយបង្កើនមុខងារអោយ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Hotspot Virtual Machine</a:t>
            </a:r>
          </a:p>
          <a:p>
            <a:pPr lvl="0">
              <a:buFont typeface="Wingdings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Java 1.4 (2002)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បានបង្កើតឡើងដោយបានកែលម្អលើផ្នែក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I/O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និងអាចប្រើ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XML.</a:t>
            </a:r>
            <a:endParaRPr lang="km-KH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r>
              <a:rPr lang="en-US" sz="2200" dirty="0">
                <a:latin typeface="Khmer OS Battambang" pitchFamily="2" charset="0"/>
                <a:cs typeface="Khmer OS Battambang" pitchFamily="2" charset="0"/>
              </a:rPr>
              <a:t> Java 1.5,1.6 (2004) </a:t>
            </a:r>
            <a:r>
              <a:rPr lang="km-KH" sz="2200" dirty="0">
                <a:latin typeface="Khmer OS Battambang" pitchFamily="2" charset="0"/>
                <a:cs typeface="Khmer OS Battambang" pitchFamily="2" charset="0"/>
              </a:rPr>
              <a:t>បានបង្កើតឡើងដោយបានកែលម្អលើ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លក្ខណៈ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Multithreaded</a:t>
            </a: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None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  <a:p>
            <a:pPr lvl="0">
              <a:buFont typeface="Wingdings" pitchFamily="2" charset="2"/>
              <a:buChar char="v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None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lvl="0" indent="0">
              <a:buFont typeface="Wingdings" pitchFamily="2" charset="2"/>
              <a:buChar char="v"/>
            </a:pPr>
            <a:endParaRPr lang="en-US" sz="20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768175" y="279400"/>
            <a:ext cx="10994127" cy="1014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១.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ប្រវត្តិនៃ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Java 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197" y="152052"/>
            <a:ext cx="10994126" cy="1014664"/>
          </a:xfrm>
        </p:spPr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២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.</a:t>
            </a:r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Characteristics Java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itchFamily="2" charset="0"/>
              <a:cs typeface="Khmer OS Battambang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537252"/>
            <a:ext cx="11020926" cy="5089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មានលក្ខណៈ៖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Simple</a:t>
            </a:r>
            <a:r>
              <a:rPr lang="km-KH" sz="2200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​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មានលក្ខណៈងាយស្រួល ដោយវាបានបំបាត់នូវភាពស្មុគ្រស្មាញ និងមិនចាំបាច់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ជាច្រើន។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Object-oriented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 ដូច​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C++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ដែរ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 java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ប្រើប្រាស់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Class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សម្រាប់រៀបចំ​ 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មានលក្ខណៈ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OOP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Statically type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គ្រប់​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Object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ដែលត្រូវប្រើក្នុង​ 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Program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ត្រូវបានប្រកាសជាមុន។</a:t>
            </a: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itchFamily="2" charset="0"/>
                <a:cs typeface="Khmer OS Battambang" pitchFamily="2" charset="0"/>
              </a:rPr>
              <a:t> Interpreted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: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ធ្វើការបកប្រែពី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Byte-code </a:t>
            </a:r>
            <a:r>
              <a:rPr lang="km-KH" sz="2200" dirty="0" smtClean="0">
                <a:latin typeface="Khmer OS Battambang" pitchFamily="2" charset="0"/>
                <a:cs typeface="Khmer OS Battambang" pitchFamily="2" charset="0"/>
              </a:rPr>
              <a:t>ទៅ</a:t>
            </a:r>
            <a:r>
              <a:rPr lang="en-US" sz="2200" dirty="0" smtClean="0">
                <a:latin typeface="Khmer OS Battambang" pitchFamily="2" charset="0"/>
                <a:cs typeface="Khmer OS Battambang" pitchFamily="2" charset="0"/>
              </a:rPr>
              <a:t> Machine-code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compiler generate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នូវ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architecture neutral object file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format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ដែលធ្វើឲ្យ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compiled code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execute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បាន​នៅលើគ្រប់​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processor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ជាមួយនិង​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វត្តមាន​របស់​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JRE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 ដោយមិន​កំណត់​ម៉ាស៊ីន</a:t>
            </a:r>
            <a:endParaRPr lang="en-US" sz="2200" dirty="0" smtClean="0">
              <a:solidFill>
                <a:srgbClr val="C00000"/>
              </a:solidFill>
              <a:latin typeface="Khmer OS Battambang" pitchFamily="2" charset="0"/>
              <a:cs typeface="Khmer OS Battambang" pitchFamily="2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 smtClean="0">
              <a:latin typeface="Khmer OS Battambang" pitchFamily="2" charset="0"/>
              <a:cs typeface="Khmer OS Battambang" pitchFamily="2" charset="0"/>
            </a:endParaRPr>
          </a:p>
          <a:p>
            <a:pPr marL="0" indent="0">
              <a:buFont typeface="Wingdings" pitchFamily="2" charset="2"/>
              <a:buChar char="v"/>
            </a:pPr>
            <a:endParaRPr lang="en-US" sz="2200" dirty="0">
              <a:latin typeface="Khmer OS Battambang" pitchFamily="2" charset="0"/>
              <a:cs typeface="Khmer OS Battambang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5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m-KH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២</a:t>
            </a:r>
            <a:r>
              <a:rPr lang="ca-E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.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Characteristics Java (</a:t>
            </a:r>
            <a:r>
              <a:rPr lang="en-US" sz="3200" b="1" dirty="0" err="1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Cont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3"/>
          </p:nvPr>
        </p:nvSpPr>
        <p:spPr>
          <a:xfrm>
            <a:off x="606392" y="1771048"/>
            <a:ext cx="11020926" cy="4755012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Portable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អាចដំណើរការបានគ្រប់​​ 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Platform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ឲ្យ​តែមាន​​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JVM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Multithreaded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កម្មវិធី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អាចផ្ទុកនូវ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Threads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សម្រាប់អនុវត្តការងារច្រើនបាន ជាហេតុ</a:t>
            </a:r>
            <a:endParaRPr lang="en-US" sz="2200" dirty="0" smtClean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ធ្វើអោយកម្មវិធីអាចធ្វើកិច្ចការច្រើនក្នុងពេលតែមួយ។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Garbage collection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កម្មវិធ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ី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អាចធ្វើការប្រមូលនូវអ្វីៗដែលមិនមានការចាំបាច់ នៅក្នុង </a:t>
            </a:r>
          </a:p>
          <a:p>
            <a:pPr marL="480060" lvl="2" indent="0">
              <a:buNone/>
            </a:pP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ដោយខ្លួនវាបាន។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Robust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interpreter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ការត្រួតពិនិត្យរាល់ការ​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ចូលក្នុង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</a:p>
          <a:p>
            <a:pPr marL="445770" lvl="2" indent="0">
              <a:buNone/>
            </a:pP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របស់កម្មវិធី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​ទាំងអស់ ជាហេតុធ្វើអោយកម្មវិធី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Java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ធ្វើអោយមានការប៉ះពាល់ដល់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computer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បានឡើយ។</a:t>
            </a:r>
          </a:p>
          <a:p>
            <a:pPr marL="731520" lvl="2" indent="-285750">
              <a:buFont typeface="Wingdings" panose="05000000000000000000" pitchFamily="2" charset="2"/>
              <a:buChar char="Ø"/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Secure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Java System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មិនត្រឹមតែត្រួតពិនិត្យគ្រប់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memory access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ប៉ុណ្ណោះទេ វាថែម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ទាំងធានាមិន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អោយមានភាពអាក់អួលដោយសារ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Viruses </a:t>
            </a:r>
            <a:r>
              <a:rPr lang="km-KH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ក្នុងពេល </a:t>
            </a:r>
            <a:r>
              <a:rPr lang="en-US" sz="22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Run </a:t>
            </a:r>
            <a:r>
              <a:rPr lang="km-KH" sz="2200" dirty="0" smtClean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km-KH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80060" lvl="2" indent="0">
              <a:buNone/>
            </a:pPr>
            <a:endParaRPr lang="en-US" sz="22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922647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2993B34-2A1E-4D69-B46F-FD7F62543E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1353</Words>
  <Application>Microsoft Office PowerPoint</Application>
  <PresentationFormat>Custom</PresentationFormat>
  <Paragraphs>328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TS102922647</vt:lpstr>
      <vt:lpstr>PowerPoint Presentation</vt:lpstr>
      <vt:lpstr>ថ្នាក់ កំពង់សោម</vt:lpstr>
      <vt:lpstr>មាតិកា</vt:lpstr>
      <vt:lpstr>មាតិកា </vt:lpstr>
      <vt:lpstr>១.ប្រវត្តិនៃ Java</vt:lpstr>
      <vt:lpstr>១.ប្រវត្តិនៃ Java (Cont)</vt:lpstr>
      <vt:lpstr>PowerPoint Presentation</vt:lpstr>
      <vt:lpstr>២.​ Characteristics Java</vt:lpstr>
      <vt:lpstr>២.Characteristics Java (Cont)</vt:lpstr>
      <vt:lpstr>២.Characteristics Java (Cont)</vt:lpstr>
      <vt:lpstr>៣. ស្វែងយល់ពី  JDK &amp; JRE</vt:lpstr>
      <vt:lpstr>៣. ស្វែងយល់ពី  JDK &amp; JRE</vt:lpstr>
      <vt:lpstr>៤. ស្វែងយល់ពី  JVM</vt:lpstr>
      <vt:lpstr>៤. ស្វែងយល់ពី  JVM &amp; Memory</vt:lpstr>
      <vt:lpstr>៤. ស្វែងយល់ពី  Java Memory</vt:lpstr>
      <vt:lpstr> ៥. ស្វែងយល់ពី  Java API</vt:lpstr>
      <vt:lpstr> ៥. ស្វែងយល់អំពី  Java API</vt:lpstr>
      <vt:lpstr> ៥. ស្វែងយល់ពី  Java API</vt:lpstr>
      <vt:lpstr> ៦. និយាយពី J2SE, J2EE, &amp; J2ME</vt:lpstr>
      <vt:lpstr>៦.១​ និយាយពី​ J2SE</vt:lpstr>
      <vt:lpstr>៦.២​​ និយាយពី​ J2EE</vt:lpstr>
      <vt:lpstr>៦.៣ និយាយពី J2ME</vt:lpstr>
      <vt:lpstr>៧. ស្វែងយល់អំពី​ Java Running Process</vt:lpstr>
      <vt:lpstr>៧. ស្វែងយល់ពី​ Java Running Process (Cont)</vt:lpstr>
      <vt:lpstr>៧. ស្វែងយល់ពី​ Java Running Process (Cont)</vt:lpstr>
      <vt:lpstr>៨. ការតម្លើងកម្មវិធី Eclipse</vt:lpstr>
      <vt:lpstr>៨. ការតម្លើងកម្មវិធី Eclipse​ (Cont)</vt:lpstr>
      <vt:lpstr>៨. ការតម្លើងកម្មវិធី Eclipse (Cont)</vt:lpstr>
      <vt:lpstr>៨. ការតម្លើងកម្មវិធី Eclipse​ (Cont)</vt:lpstr>
      <vt:lpstr> ៨. ការចាប់ផ្តើមសរសេរកម្មវិធីរបស់ភាសា Java </vt:lpstr>
      <vt:lpstr> ៨. ការចាប់ផ្តើមសរសេរកម្មវិធីរបស់ភាសា Java </vt:lpstr>
      <vt:lpstr>៩. Variable Declaration </vt:lpstr>
      <vt:lpstr>៩. Variable Declaration (Cont)</vt:lpstr>
      <vt:lpstr>១០. Variable Declaration (Cont)</vt:lpstr>
      <vt:lpstr>១០. Variable Declaration (Cont)</vt:lpstr>
      <vt:lpstr>១០. Variable Declaration (Cont)</vt:lpstr>
      <vt:lpstr>១១. Java naming rules</vt:lpstr>
      <vt:lpstr>១១. Java naming rules (Cont)</vt:lpstr>
      <vt:lpstr>១១. Java naming rules (Cont)</vt:lpstr>
      <vt:lpstr>១២. Comment in Java </vt:lpstr>
      <vt:lpstr>១២. Comment in Java (Cont)</vt:lpstr>
      <vt:lpstr> 10. ប្រភពឯកសារ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2013-07-06T07:41:15Z</dcterms:created>
  <dcterms:modified xsi:type="dcterms:W3CDTF">2016-03-29T02:12:07Z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TC029226479991</vt:lpwstr>
  </property>
</Properties>
</file>