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512" r:id="rId5"/>
    <p:sldId id="515" r:id="rId6"/>
    <p:sldId id="514" r:id="rId7"/>
    <p:sldId id="513" r:id="rId8"/>
    <p:sldId id="517" r:id="rId9"/>
    <p:sldId id="521" r:id="rId10"/>
    <p:sldId id="520" r:id="rId11"/>
    <p:sldId id="519" r:id="rId12"/>
    <p:sldId id="518" r:id="rId13"/>
    <p:sldId id="524" r:id="rId14"/>
    <p:sldId id="532" r:id="rId15"/>
    <p:sldId id="523" r:id="rId16"/>
    <p:sldId id="531" r:id="rId17"/>
    <p:sldId id="533" r:id="rId18"/>
    <p:sldId id="522" r:id="rId19"/>
    <p:sldId id="529" r:id="rId20"/>
    <p:sldId id="527" r:id="rId21"/>
    <p:sldId id="528" r:id="rId22"/>
    <p:sldId id="428" r:id="rId23"/>
    <p:sldId id="506" r:id="rId24"/>
    <p:sldId id="507" r:id="rId25"/>
    <p:sldId id="439" r:id="rId26"/>
    <p:sldId id="508" r:id="rId27"/>
    <p:sldId id="509" r:id="rId28"/>
    <p:sldId id="511" r:id="rId29"/>
    <p:sldId id="516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1481" autoAdjust="0"/>
  </p:normalViewPr>
  <p:slideViewPr>
    <p:cSldViewPr snapToGrid="0">
      <p:cViewPr varScale="1">
        <p:scale>
          <a:sx n="62" d="100"/>
          <a:sy n="62" d="100"/>
        </p:scale>
        <p:origin x="1026" y="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28-Mar-16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28-Mar-16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java.blogspot.com/2012/02/characteristics-of-java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http://standardjava.blogspot.com/2012/02/characteristics-of-java.html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http://oopbook.com/guides/api-documentation/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https://www.youtube.com/watch?v=ZBJ0u9MaKtM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http://www.tutorialspoint.com/java/java_variable_types.htm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28-Mar-16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28-Mar-16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28-Mar-16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28-Mar-16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5cOuGPL1yE" TargetMode="External"/><Relationship Id="rId2" Type="http://schemas.openxmlformats.org/officeDocument/2006/relationships/hyperlink" Target="https://www.youtube.com/watch?v=Pggp-T68G1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ZBJ0u9MaKtM" TargetMode="External"/><Relationship Id="rId5" Type="http://schemas.openxmlformats.org/officeDocument/2006/relationships/hyperlink" Target="http://www.tutorialspoint.com/java/java_variable_types.htm" TargetMode="External"/><Relationship Id="rId4" Type="http://schemas.openxmlformats.org/officeDocument/2006/relationships/hyperlink" Target="http://standardjava.blogspot.com/2012/02/characteristics-of-java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47375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JDK &amp; JRE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Development Kit (JDK) </a:t>
            </a:r>
            <a:r>
              <a:rPr lang="km-KH" sz="2400" dirty="0" smtClean="0"/>
              <a:t>គឺជា </a:t>
            </a:r>
            <a:r>
              <a:rPr lang="en-US" sz="2400" dirty="0" smtClean="0"/>
              <a:t>set of Programming tools and processes </a:t>
            </a:r>
            <a:r>
              <a:rPr lang="km-KH" sz="2400" dirty="0" smtClean="0"/>
              <a:t>ដែលប្រើរសំរាប់បង្កើតកម្មវិធី​ </a:t>
            </a:r>
            <a:r>
              <a:rPr lang="en-US" sz="2400" dirty="0" smtClean="0"/>
              <a:t>Java( Java application ) </a:t>
            </a:r>
            <a:r>
              <a:rPr lang="km-KH" sz="2400" dirty="0" smtClean="0"/>
              <a:t>និង </a:t>
            </a:r>
            <a:r>
              <a:rPr lang="en-US" sz="2400" dirty="0" smtClean="0"/>
              <a:t>Applet </a:t>
            </a:r>
            <a:r>
              <a:rPr lang="km-KH" sz="2400" dirty="0" smtClean="0"/>
              <a:t>។ </a:t>
            </a:r>
            <a:r>
              <a:rPr lang="en-US" sz="2400" dirty="0" smtClean="0"/>
              <a:t>JDK </a:t>
            </a:r>
            <a:r>
              <a:rPr lang="km-KH" sz="2400" dirty="0" smtClean="0"/>
              <a:t>របស់ </a:t>
            </a:r>
            <a:r>
              <a:rPr lang="en-US" sz="2400" dirty="0" smtClean="0"/>
              <a:t>Java </a:t>
            </a:r>
            <a:r>
              <a:rPr lang="km-KH" sz="2400" dirty="0" smtClean="0"/>
              <a:t>បានបញ្ជូលនូវ </a:t>
            </a:r>
            <a:r>
              <a:rPr lang="en-US" sz="2400" dirty="0" smtClean="0"/>
              <a:t>Runtime Environment </a:t>
            </a:r>
            <a:r>
              <a:rPr lang="km-KH" sz="2400" dirty="0" smtClean="0"/>
              <a:t>និង </a:t>
            </a:r>
            <a:r>
              <a:rPr lang="en-US" sz="2400" dirty="0" smtClean="0"/>
              <a:t>Tool</a:t>
            </a:r>
            <a:r>
              <a:rPr lang="km-KH" sz="2400" dirty="0"/>
              <a:t> </a:t>
            </a:r>
            <a:r>
              <a:rPr lang="km-KH" sz="2400" dirty="0" smtClean="0"/>
              <a:t>ដែល</a:t>
            </a:r>
            <a:r>
              <a:rPr lang="en-US" sz="2400" dirty="0"/>
              <a:t> </a:t>
            </a:r>
            <a:r>
              <a:rPr lang="en-US" sz="2400" dirty="0" smtClean="0"/>
              <a:t>Developer </a:t>
            </a:r>
            <a:r>
              <a:rPr lang="km-KH" sz="2400" dirty="0" smtClean="0"/>
              <a:t>ត្រូវការដើម្បី បំឡែង កូស​ </a:t>
            </a:r>
            <a:r>
              <a:rPr lang="en-US" sz="2400" dirty="0" smtClean="0"/>
              <a:t>(compile) </a:t>
            </a:r>
            <a:r>
              <a:rPr lang="km-KH" sz="2400" dirty="0" smtClean="0"/>
              <a:t>ស្វែងរកកំហុស </a:t>
            </a:r>
            <a:r>
              <a:rPr lang="en-US" sz="2400" dirty="0" smtClean="0"/>
              <a:t>(Debug) </a:t>
            </a:r>
            <a:r>
              <a:rPr lang="km-KH" sz="2400" dirty="0" smtClean="0"/>
              <a:t>និងដំណើរការកម្មវិធីដែលបានសសរសេរក្នុងកម្មវិធី </a:t>
            </a:r>
            <a:r>
              <a:rPr lang="en-US" sz="2400" dirty="0" smtClean="0"/>
              <a:t>Java (Java Application ) and Java Applet </a:t>
            </a:r>
            <a:r>
              <a:rPr lang="km-KH" sz="2400" dirty="0" smtClean="0"/>
              <a:t>។ </a:t>
            </a:r>
          </a:p>
          <a:p>
            <a:r>
              <a:rPr lang="en-US" sz="2400" dirty="0" smtClean="0"/>
              <a:t>Java Runtime Environment ( JRE ) </a:t>
            </a:r>
            <a:r>
              <a:rPr lang="km-KH" sz="2400" dirty="0" smtClean="0"/>
              <a:t> គឺជាផ្នែកមួយរបស់ </a:t>
            </a:r>
            <a:r>
              <a:rPr lang="en-US" sz="2400" dirty="0" smtClean="0"/>
              <a:t>JDK </a:t>
            </a:r>
            <a:r>
              <a:rPr lang="km-KH" sz="2400" dirty="0" smtClean="0"/>
              <a:t>សំរាប់ផ្តល់ </a:t>
            </a:r>
            <a:r>
              <a:rPr lang="en-US" sz="2400" dirty="0" smtClean="0"/>
              <a:t>Service </a:t>
            </a:r>
            <a:r>
              <a:rPr lang="km-KH" sz="2400" dirty="0" smtClean="0"/>
              <a:t>ដូចជា </a:t>
            </a:r>
            <a:r>
              <a:rPr lang="en-US" sz="2400" dirty="0" smtClean="0"/>
              <a:t>Java Virtual Machine ( JVM ) Class </a:t>
            </a:r>
            <a:r>
              <a:rPr lang="km-KH" sz="2400" dirty="0" smtClean="0"/>
              <a:t>ស្នូល(​</a:t>
            </a:r>
            <a:r>
              <a:rPr lang="en-US" sz="2400" dirty="0" smtClean="0"/>
              <a:t> Core Class </a:t>
            </a:r>
            <a:r>
              <a:rPr lang="km-KH" sz="2400" dirty="0" smtClean="0"/>
              <a:t>​)</a:t>
            </a:r>
            <a:r>
              <a:rPr lang="en-US" sz="2400" dirty="0" smtClean="0"/>
              <a:t> </a:t>
            </a:r>
            <a:r>
              <a:rPr lang="km-KH" sz="2400" dirty="0" smtClean="0"/>
              <a:t>និង </a:t>
            </a:r>
            <a:r>
              <a:rPr lang="en-US" sz="2400" dirty="0" smtClean="0"/>
              <a:t>Supporting File </a:t>
            </a:r>
            <a:r>
              <a:rPr lang="km-KH" sz="2400" dirty="0" smtClean="0"/>
              <a:t>ដើម្បីដំណើការកម្មវិវី </a:t>
            </a:r>
            <a:r>
              <a:rPr lang="en-US" sz="2400" dirty="0" smtClean="0"/>
              <a:t>java ( Java </a:t>
            </a:r>
            <a:r>
              <a:rPr lang="en-US" sz="2400" dirty="0" err="1" smtClean="0"/>
              <a:t>Applicaton</a:t>
            </a:r>
            <a:r>
              <a:rPr lang="en-US" sz="2400" dirty="0" smtClean="0"/>
              <a:t>  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9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776549"/>
            <a:ext cx="9692640" cy="4180114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&amp; JRE (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2 Standard Edition ( J2SE ) </a:t>
            </a:r>
            <a:r>
              <a:rPr lang="km-KH" sz="2400" dirty="0" smtClean="0"/>
              <a:t>ជាទូទៅប្រើសំរាប់បង្កើត </a:t>
            </a:r>
            <a:r>
              <a:rPr lang="en-US" sz="2400" dirty="0" smtClean="0"/>
              <a:t>Java Applet </a:t>
            </a:r>
            <a:r>
              <a:rPr lang="km-KH" sz="2400" dirty="0" smtClean="0"/>
              <a:t>និង កម្មវីធី </a:t>
            </a:r>
            <a:r>
              <a:rPr lang="en-US" sz="2400" dirty="0" smtClean="0"/>
              <a:t>Java ( Java Application ).</a:t>
            </a:r>
          </a:p>
          <a:p>
            <a:r>
              <a:rPr lang="en-US" sz="2400" dirty="0" smtClean="0"/>
              <a:t>Java 2 Enterprise Edition ( J2EE ): </a:t>
            </a:r>
            <a:r>
              <a:rPr lang="km-KH" sz="2400" dirty="0" smtClean="0"/>
              <a:t>ជាទូទៅប្រើសំរាប់អភិវឌ្ឃន៏កម្មនវិធីដែលមានទ្រង់ទ្រាយធំជាលក្ខណៈពានិជ្ជកម្ម និង</a:t>
            </a:r>
            <a:r>
              <a:rPr lang="en-US" sz="2400" dirty="0" smtClean="0"/>
              <a:t>Web </a:t>
            </a:r>
            <a:r>
              <a:rPr lang="km-KH" sz="2400" dirty="0" smtClean="0"/>
              <a:t>ហើយវាជា </a:t>
            </a:r>
            <a:r>
              <a:rPr lang="en-US" sz="2400" dirty="0" smtClean="0"/>
              <a:t>Platform </a:t>
            </a:r>
            <a:r>
              <a:rPr lang="km-KH" sz="2400" dirty="0" smtClean="0"/>
              <a:t>មួយសំរាប់ប្រើជាមួយ </a:t>
            </a:r>
            <a:r>
              <a:rPr lang="en-US" sz="2400" dirty="0" smtClean="0"/>
              <a:t>Server </a:t>
            </a:r>
            <a:r>
              <a:rPr lang="km-KH" sz="2400" dirty="0" smtClean="0"/>
              <a:t>។</a:t>
            </a:r>
          </a:p>
          <a:p>
            <a:r>
              <a:rPr lang="en-US" sz="2400" dirty="0" smtClean="0"/>
              <a:t>Java 2 Micro Edition ( J2ME ) </a:t>
            </a:r>
            <a:r>
              <a:rPr lang="km-KH" sz="2400" dirty="0" smtClean="0"/>
              <a:t>ជាទូទៅប្រើសំរាប់បង្កើតកម្មវីធីដែលដំណើរការទូរស័ព្ទ និងឧបករដែលដំណើរការដោយអត់ប្រើខ្សែរ (​</a:t>
            </a:r>
            <a:r>
              <a:rPr lang="en-US" sz="2400" dirty="0" smtClean="0"/>
              <a:t>Wireless Device </a:t>
            </a:r>
            <a:r>
              <a:rPr lang="km-KH" sz="2400" dirty="0" smtClean="0"/>
              <a:t>​)។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 J2EE &amp; J2ME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Java API Documentation</a:t>
            </a:r>
            <a:endParaRPr lang="en-US" sz="28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6620" y="176836"/>
            <a:ext cx="2220471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</a:p>
          <a:p>
            <a:pPr algn="ctr"/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Bang: 3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]</a:t>
            </a:r>
            <a:endParaRPr lang="en-US" sz="12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82591" y="1901371"/>
            <a:ext cx="10868527" cy="212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504" indent="-342900"/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(Java Virtual Machine)</a:t>
            </a:r>
          </a:p>
          <a:p>
            <a:pPr marL="253604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ជាឯកសារយ៉ាងសំខាន់ ណែនាំអំពីការប្រើប្រាស់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ឱ្យមានប្រសិទ្ធភាព។ វារៀបរាប់ពី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Interface, Database,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មុខងាររបស់វានីមួយៗ។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4" indent="0">
              <a:lnSpc>
                <a:spcPct val="150000"/>
              </a:lnSpc>
              <a:buFont typeface="Arial" pitchFamily="34" charset="0"/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អ្នករៀន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Programing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អាចរកវាបានតាមរយៈគេហទំព័ររបស់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Oracle.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Java Virtual Machine ( JVM ) </a:t>
            </a:r>
          </a:p>
          <a:p>
            <a:pPr lvl="1"/>
            <a:r>
              <a:rPr lang="km-KH" sz="2400" dirty="0" smtClean="0"/>
              <a:t>គឺ</a:t>
            </a:r>
            <a:r>
              <a:rPr lang="en-US" sz="2400" dirty="0" smtClean="0"/>
              <a:t>Virtual machine  </a:t>
            </a:r>
            <a:r>
              <a:rPr lang="km-KH" sz="2400" dirty="0" smtClean="0"/>
              <a:t>មាននាទីសំរាប់បំលែង </a:t>
            </a:r>
            <a:r>
              <a:rPr lang="en-US" sz="2400" dirty="0" smtClean="0"/>
              <a:t>Java byte code  </a:t>
            </a:r>
            <a:r>
              <a:rPr lang="km-KH" sz="2400" dirty="0" smtClean="0"/>
              <a:t>ដើម្បីអាចអោយកម្មវីធី </a:t>
            </a:r>
            <a:r>
              <a:rPr lang="en-US" sz="2400" dirty="0" smtClean="0"/>
              <a:t>Java </a:t>
            </a:r>
            <a:r>
              <a:rPr lang="km-KH" sz="2400" dirty="0" smtClean="0"/>
              <a:t>របស់យើងអាចដំណើរការបាន លើ </a:t>
            </a:r>
            <a:r>
              <a:rPr lang="en-US" sz="2400" dirty="0" smtClean="0"/>
              <a:t>Specific microprocessor or Operating System </a:t>
            </a:r>
            <a:r>
              <a:rPr lang="km-KH" sz="2400" dirty="0" smtClean="0"/>
              <a:t>ដូចជា </a:t>
            </a:r>
            <a:r>
              <a:rPr lang="en-US" sz="2400" dirty="0" smtClean="0"/>
              <a:t>Mac </a:t>
            </a:r>
            <a:r>
              <a:rPr lang="km-KH" sz="2400" dirty="0" smtClean="0"/>
              <a:t>រឺ </a:t>
            </a:r>
            <a:r>
              <a:rPr lang="en-US" sz="2400" dirty="0" smtClean="0"/>
              <a:t>Window . </a:t>
            </a:r>
          </a:p>
          <a:p>
            <a:pPr marL="240030" lvl="1" indent="0">
              <a:buNone/>
            </a:pPr>
            <a:endParaRPr lang="km-KH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and JAVA Memory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and JAVA Memory (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1671431"/>
            <a:ext cx="9078737" cy="4997339"/>
          </a:xfrm>
        </p:spPr>
      </p:pic>
    </p:spTree>
    <p:extLst>
      <p:ext uri="{BB962C8B-B14F-4D97-AF65-F5344CB8AC3E}">
        <p14:creationId xmlns:p14="http://schemas.microsoft.com/office/powerpoint/2010/main" val="3367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Java Memory  </a:t>
            </a:r>
          </a:p>
          <a:p>
            <a:pPr lvl="1"/>
            <a:r>
              <a:rPr lang="en-US" sz="2400" dirty="0"/>
              <a:t>Heap memory </a:t>
            </a:r>
            <a:r>
              <a:rPr lang="km-KH" sz="2400" dirty="0"/>
              <a:t>គឺប្រើដោយ </a:t>
            </a:r>
            <a:r>
              <a:rPr lang="en-US" sz="2400" dirty="0"/>
              <a:t>Java Runtime  </a:t>
            </a:r>
            <a:r>
              <a:rPr lang="km-KH" sz="2400" dirty="0"/>
              <a:t>ដើម្បីរៀចំ (​ </a:t>
            </a:r>
            <a:r>
              <a:rPr lang="en-US" sz="2400" dirty="0"/>
              <a:t>Allocate</a:t>
            </a:r>
            <a:r>
              <a:rPr lang="km-KH" sz="2400" dirty="0"/>
              <a:t> ​)</a:t>
            </a:r>
            <a:r>
              <a:rPr lang="en-US" sz="2400" dirty="0"/>
              <a:t> Memory  </a:t>
            </a:r>
            <a:r>
              <a:rPr lang="km-KH" sz="2400" dirty="0"/>
              <a:t>ទោអោយ </a:t>
            </a:r>
            <a:r>
              <a:rPr lang="en-US" sz="2400" dirty="0"/>
              <a:t>Object </a:t>
            </a:r>
            <a:r>
              <a:rPr lang="km-KH" sz="2400" dirty="0"/>
              <a:t>។​ នៅពេលយើងបង្កើត </a:t>
            </a:r>
            <a:r>
              <a:rPr lang="en-US" sz="2400" dirty="0"/>
              <a:t>Object </a:t>
            </a:r>
            <a:r>
              <a:rPr lang="km-KH" sz="2400" dirty="0"/>
              <a:t>វានិងរក្សទុកនៅលើ </a:t>
            </a:r>
            <a:r>
              <a:rPr lang="en-US" sz="2400" dirty="0"/>
              <a:t>Heap Space </a:t>
            </a:r>
            <a:r>
              <a:rPr lang="km-KH" sz="2400" dirty="0"/>
              <a:t>។ ហើយ </a:t>
            </a:r>
            <a:r>
              <a:rPr lang="en-US" sz="2400" dirty="0"/>
              <a:t>Garbage Collection </a:t>
            </a:r>
            <a:r>
              <a:rPr lang="km-KH" sz="2400" dirty="0"/>
              <a:t>គឺជាការ </a:t>
            </a:r>
            <a:r>
              <a:rPr lang="en-US" sz="2400" dirty="0"/>
              <a:t>Destroy Object </a:t>
            </a:r>
            <a:r>
              <a:rPr lang="km-KH" sz="2400" dirty="0"/>
              <a:t>ទាំអនោះពី</a:t>
            </a:r>
            <a:r>
              <a:rPr lang="en-US" sz="2400" dirty="0"/>
              <a:t> Memory </a:t>
            </a:r>
            <a:r>
              <a:rPr lang="km-KH" sz="2400" dirty="0"/>
              <a:t>នៅពេលឈប់ប្រើរដោយស្វ័យប្រវត្</a:t>
            </a:r>
            <a:r>
              <a:rPr lang="km-KH" sz="2400" dirty="0" smtClean="0"/>
              <a:t>តិ។</a:t>
            </a:r>
            <a:endParaRPr lang="en-US" sz="2400" dirty="0" smtClean="0"/>
          </a:p>
          <a:p>
            <a:r>
              <a:rPr lang="en-US" sz="2400" dirty="0" smtClean="0"/>
              <a:t>Stack Memory :</a:t>
            </a:r>
            <a:r>
              <a:rPr lang="km-KH" sz="2400" dirty="0" smtClean="0"/>
              <a:t>ជា</a:t>
            </a:r>
            <a:r>
              <a:rPr lang="en-US" sz="2400" dirty="0"/>
              <a:t> </a:t>
            </a:r>
            <a:r>
              <a:rPr lang="en-US" sz="2400" dirty="0" smtClean="0"/>
              <a:t>Memory </a:t>
            </a:r>
            <a:r>
              <a:rPr lang="km-KH" sz="2400" dirty="0" smtClean="0"/>
              <a:t>សំរាប់ផ្ជុក </a:t>
            </a:r>
            <a:r>
              <a:rPr lang="en-US" sz="2400" dirty="0" smtClean="0"/>
              <a:t>Method, primitive Value of the method </a:t>
            </a:r>
            <a:r>
              <a:rPr lang="km-KH" sz="2400" dirty="0" smtClean="0"/>
              <a:t>និង </a:t>
            </a:r>
            <a:r>
              <a:rPr lang="en-US" sz="2400" dirty="0" smtClean="0"/>
              <a:t>Reference Variable of Object. </a:t>
            </a:r>
            <a:endParaRPr lang="km-KH" sz="2400" dirty="0" smtClean="0"/>
          </a:p>
          <a:p>
            <a:pPr lvl="1"/>
            <a:endParaRPr lang="km-KH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and JAVA Memory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06" y="1802674"/>
            <a:ext cx="8582648" cy="4591776"/>
          </a:xfrm>
        </p:spPr>
      </p:pic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xfrm>
            <a:off x="609600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and JAVA Memory (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 (Continue)</a:t>
            </a:r>
            <a:endParaRPr lang="en-US" sz="30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442290"/>
            <a:ext cx="3182275" cy="509103"/>
          </a:xfrm>
        </p:spPr>
        <p:txBody>
          <a:bodyPr>
            <a:normAutofit/>
          </a:bodyPr>
          <a:lstStyle/>
          <a:p>
            <a:pPr marL="25360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Checking Error</a:t>
            </a:r>
          </a:p>
          <a:p>
            <a:pPr marL="253604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6620" y="176836"/>
            <a:ext cx="2220471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</a:p>
          <a:p>
            <a:pPr algn="ctr"/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Bang: 3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]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59" y="1951393"/>
            <a:ext cx="7759684" cy="49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km-KH" dirty="0" smtClean="0"/>
              <a:t>កា</a:t>
            </a:r>
            <a:r>
              <a:rPr lang="km-KH" dirty="0"/>
              <a:t>រ</a:t>
            </a:r>
            <a:r>
              <a:rPr lang="km-KH" dirty="0" smtClean="0"/>
              <a:t>តម្លើង </a:t>
            </a:r>
            <a:r>
              <a:rPr lang="en-US" dirty="0" smtClean="0"/>
              <a:t>Eclipse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m-KH" dirty="0" smtClean="0"/>
              <a:t>ជំហានទី ១ </a:t>
            </a:r>
            <a:endParaRPr lang="en-US" dirty="0" smtClean="0"/>
          </a:p>
          <a:p>
            <a:pPr lvl="1"/>
            <a:r>
              <a:rPr lang="km-KH" dirty="0"/>
              <a:t>ទាញយក </a:t>
            </a:r>
            <a:r>
              <a:rPr lang="en-US" dirty="0"/>
              <a:t>Eclipse </a:t>
            </a:r>
            <a:r>
              <a:rPr lang="km-KH" dirty="0"/>
              <a:t>ពី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www.eclipse.org/downloads</a:t>
            </a:r>
            <a:endParaRPr lang="en-US" dirty="0"/>
          </a:p>
          <a:p>
            <a:r>
              <a:rPr lang="km-KH" dirty="0" smtClean="0"/>
              <a:t>ជំហាទី ២ ដំឡើង </a:t>
            </a:r>
            <a:r>
              <a:rPr lang="en-US" dirty="0" smtClean="0"/>
              <a:t>Eclipse </a:t>
            </a:r>
          </a:p>
          <a:p>
            <a:pPr lvl="1"/>
            <a:r>
              <a:rPr lang="km-KH" dirty="0" smtClean="0"/>
              <a:t>ត្រូវមាន </a:t>
            </a:r>
            <a:r>
              <a:rPr lang="en-US" dirty="0" smtClean="0"/>
              <a:t>Tool </a:t>
            </a:r>
            <a:r>
              <a:rPr lang="km-KH" dirty="0" smtClean="0"/>
              <a:t> សំរាប់ </a:t>
            </a:r>
            <a:r>
              <a:rPr lang="en-US" dirty="0" err="1" smtClean="0"/>
              <a:t>Extstact</a:t>
            </a:r>
            <a:r>
              <a:rPr lang="en-US" dirty="0" smtClean="0"/>
              <a:t> Zip file</a:t>
            </a:r>
          </a:p>
          <a:p>
            <a:pPr lvl="1"/>
            <a:r>
              <a:rPr lang="km-KH" dirty="0" smtClean="0"/>
              <a:t>ប៉ុន្តែដើម្បីអោយ </a:t>
            </a:r>
            <a:r>
              <a:rPr lang="en-US" dirty="0" smtClean="0"/>
              <a:t>Eclipse </a:t>
            </a:r>
            <a:r>
              <a:rPr lang="km-KH" dirty="0" smtClean="0"/>
              <a:t>អាចដំណើរកាបានជាមួយ </a:t>
            </a:r>
            <a:r>
              <a:rPr lang="en-US" dirty="0" smtClean="0"/>
              <a:t>Java </a:t>
            </a:r>
            <a:r>
              <a:rPr lang="km-KH" dirty="0" smtClean="0"/>
              <a:t>យើងត្រូវមាន </a:t>
            </a:r>
            <a:r>
              <a:rPr lang="en-US" dirty="0" smtClean="0"/>
              <a:t>Java Development Kit </a:t>
            </a:r>
          </a:p>
          <a:p>
            <a:pPr lvl="1"/>
            <a:r>
              <a:rPr lang="en-US" dirty="0" smtClean="0"/>
              <a:t>Launching Ellipse</a:t>
            </a:r>
          </a:p>
          <a:p>
            <a:endParaRPr lang="km-KH" dirty="0" smtClean="0"/>
          </a:p>
          <a:p>
            <a:pPr marL="2400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0021" y="2375065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OVERIVEW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20" y="3390728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356" y="3967809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លោក​ រ៉ន​ រិត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7781" y="229367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9.First Java Application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class Test {</a:t>
            </a:r>
          </a:p>
          <a:p>
            <a:pPr marL="0" indent="0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 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(“Welcome </a:t>
            </a:r>
            <a:r>
              <a:rPr lang="en-US" dirty="0" err="1" smtClean="0"/>
              <a:t>Kom</a:t>
            </a:r>
            <a:r>
              <a:rPr lang="en-US" dirty="0" smtClean="0"/>
              <a:t> pong </a:t>
            </a:r>
            <a:r>
              <a:rPr lang="en-US" dirty="0" err="1" smtClean="0"/>
              <a:t>sam</a:t>
            </a:r>
            <a:r>
              <a:rPr lang="en-US" dirty="0" smtClean="0"/>
              <a:t> class”);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Welcom</a:t>
            </a:r>
            <a:r>
              <a:rPr lang="en-US" dirty="0" smtClean="0"/>
              <a:t> </a:t>
            </a:r>
            <a:r>
              <a:rPr lang="en-US" dirty="0" err="1" smtClean="0"/>
              <a:t>Kom</a:t>
            </a:r>
            <a:r>
              <a:rPr lang="en-US" dirty="0" smtClean="0"/>
              <a:t> pong </a:t>
            </a:r>
            <a:r>
              <a:rPr lang="en-US" dirty="0" err="1" smtClean="0"/>
              <a:t>sam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954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r>
              <a:rPr lang="km-KH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ណែនាំអំពី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Variable Declaration </a:t>
            </a:r>
            <a:endParaRPr lang="en-US" sz="26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572989"/>
          </a:xfrm>
        </p:spPr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អ្វីទៅជា​ អញ្ញាត្តិ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ប្រើសំរាប់រក្សាទុក​តម្លៃ ប្រើប្រាស់ក្នុងកម្មវីធី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ដើម្បីប្រើអថេបានយើងត្រូវចាំបាច់ត្រូវប្រកាស់ជាមុនសិន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600" y="3585384"/>
            <a:ext cx="11020927" cy="222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Type of Variable 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Local Variable : 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Instance Variable : 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/ Static Variable 	</a:t>
            </a:r>
          </a:p>
          <a:p>
            <a:pPr marL="253603" indent="0">
              <a:buFont typeface="Arial" pitchFamily="34" charset="0"/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Font typeface="Arial" pitchFamily="34" charset="0"/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857830"/>
            <a:ext cx="11020927" cy="4137283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Local Variable 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គឹជា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ដែលត្រូវបាន​ប្រកាស​នៅក្នុង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Constructor, Method or Block. </a:t>
            </a:r>
          </a:p>
          <a:p>
            <a:pPr marL="1062038" lvl="4" indent="-204788"/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Cannot use Access modifier</a:t>
            </a:r>
          </a:p>
          <a:p>
            <a:pPr marL="1062038" lvl="4" indent="-204788"/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It can access only within method, constructor or block.</a:t>
            </a:r>
            <a:endParaRPr lang="en-US" sz="1750" dirty="0">
              <a:latin typeface="Khmer OS Battambang" pitchFamily="2" charset="0"/>
              <a:cs typeface="Khmer OS Battambang" pitchFamily="2" charset="0"/>
            </a:endParaRPr>
          </a:p>
          <a:p>
            <a:pPr marL="857250" lvl="4" indent="0">
              <a:buNone/>
            </a:pPr>
            <a:endParaRPr lang="en-US" sz="17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9600" y="3628573"/>
            <a:ext cx="11020927" cy="175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72" y="3512456"/>
            <a:ext cx="6144786" cy="2482657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r>
              <a:rPr lang="km-KH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ណែនាំអំពី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Variable Declaration (</a:t>
            </a: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endParaRPr lang="en-US" sz="26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Instance Variable 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Variable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ដែលត្រូវបានប្រកាស​នៅក្នុង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ប៉ុន្តែមិនមែននៅក្នុង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Constructor, Method or Block. </a:t>
            </a: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Instance Variable is visible to all constructor, Method or block in the class.</a:t>
            </a: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Access modifiers can be given for instance variables.</a:t>
            </a: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Instance variable has default value is 0 and false for Booleans for object reference is null.</a:t>
            </a:r>
          </a:p>
          <a:p>
            <a:pPr marL="493633" lvl="1" indent="0">
              <a:buNone/>
            </a:pP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r>
              <a:rPr lang="km-KH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ណែនាំអំពី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Variable Declaration (</a:t>
            </a: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endParaRPr lang="en-US" sz="26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of instance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2057"/>
            <a:ext cx="7217335" cy="4571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722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Class/ Static Variable : </a:t>
            </a: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ត្រូវបានគេប្រកាស់នៅក្នុង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ដោយចាប់ផ្តើដយពាក្យ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 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</a:t>
            </a: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9" y="3392261"/>
            <a:ext cx="7066368" cy="3150997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r>
              <a:rPr lang="km-KH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ណែនាំអំពី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Variable Declaration (</a:t>
            </a: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endParaRPr lang="en-US" sz="26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11. Java Naming Rule </a:t>
            </a:r>
            <a:endParaRPr lang="en-US" sz="2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  គួជានាម ចាប់ផ្តើមដោយអក្សរធំទីមួយនៃគ្រប់ពាក្យ។ គាប់ប្បីប្រើពាក្យទាំងមូល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វាងប្រើអក្សកាត់ លុះត្រាឈ្មោះនោះប្រើជាទូទៅ​ 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..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គួជាកិរយាសព្វ័ ចាប់ផ្តើមដោយអ្សតូច និងពាក្យបន្ទាបចាប់ផ្តើមដោយអក្សធំ។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គួតែខ្លីនិងមានន័យងាយយល់ ចាប់ផ្តើមដោយអក្សតូច​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និងពាក្យបន្ទាបចាប់ផ្តើមដោយអក្ស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ធំ ហើយវាមិនគួចាប់ផ្តើដោយសញ្ញារឺលេខឡើយ។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គួរសរសេអក្សរធំទាំងអស់ និងអាចដាក់សញ្ញា (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_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និងអាចប្រើលេខបាន តែមិនពីខាងមុខ។</a:t>
            </a:r>
          </a:p>
        </p:txBody>
      </p:sp>
    </p:spTree>
    <p:extLst>
      <p:ext uri="{BB962C8B-B14F-4D97-AF65-F5344CB8AC3E}">
        <p14:creationId xmlns:p14="http://schemas.microsoft.com/office/powerpoint/2010/main" val="28401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12.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in Java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4394620"/>
          </a:xfrm>
        </p:spPr>
        <p:txBody>
          <a:bodyPr/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 Comment  </a:t>
            </a:r>
            <a:r>
              <a:rPr lang="km-KH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ជាការរៀបរាប់ និងជាការពន្យល់របស់កូដ ដើម្បីអោយអ្នក សរសេ</a:t>
            </a:r>
            <a:r>
              <a:rPr lang="km-KH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រ</a:t>
            </a:r>
            <a:r>
              <a:rPr lang="km-KH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ងាយយល់ពេលសរសេរឡើងវិញ ឬអភិវឌ្ឍនបន្ត។</a:t>
            </a:r>
          </a:p>
          <a:p>
            <a:r>
              <a:rPr lang="km-KH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នៅក្នុងភាសា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km-KH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ការ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Comment </a:t>
            </a:r>
            <a:r>
              <a:rPr lang="km-KH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មាន </a:t>
            </a:r>
          </a:p>
          <a:p>
            <a:pPr lvl="1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/*       */   Multiple line </a:t>
            </a:r>
          </a:p>
          <a:p>
            <a:pPr lvl="1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/// 	           Single line </a:t>
            </a:r>
          </a:p>
          <a:p>
            <a:pPr lvl="1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/***    */     document</a:t>
            </a:r>
          </a:p>
          <a:p>
            <a:pPr marL="0" indent="0">
              <a:buNone/>
            </a:pP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Rescource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www.youtube.com/watch?v=Pggp-T68G1I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www.youtube.com/watch?v=C5cOuGPL1yE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standardjava.blogspot.com/2012/02/characteristics-of-java.html</a:t>
            </a:r>
            <a:endParaRPr lang="km-KH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www.tutorialspoint.com/java/java_variable_types.htm</a:t>
            </a:r>
            <a:endParaRPr lang="km-KH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www.youtube.com/watch?v=ZBJ0u9MaKtM</a:t>
            </a:r>
            <a:endParaRPr lang="km-KH" dirty="0" smtClean="0"/>
          </a:p>
          <a:p>
            <a:r>
              <a:rPr lang="en-US" dirty="0">
                <a:hlinkClick r:id="rId4"/>
              </a:rPr>
              <a:t>http://standardjava.blogspot.com/2012/02/characteristics-of-java.html</a:t>
            </a:r>
            <a:endParaRPr lang="en-US" dirty="0"/>
          </a:p>
          <a:p>
            <a:pPr marL="0" indent="0">
              <a:buNone/>
            </a:pPr>
            <a:endParaRPr lang="km-KH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318160" y="1774885"/>
            <a:ext cx="8662601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History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Characteristic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JDK &amp; JRE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JVM &amp; Java Memory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API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6.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J2SE/J2EE/J2ME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1282534" y="1774885"/>
            <a:ext cx="8698227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7. Java Running Process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8. Eclipse Installation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9. First Java Application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10. Variable Declaration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11. Java Naming Rule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12. Java Comment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945758"/>
            <a:ext cx="11291440" cy="41375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គឹជាកម្មវីធីមួយដែលបានបង្កើតឡើងដោយក្រុមហ៊ុន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Microsystem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នៅឆ្នាំ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1991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ឈ្មោះដំបូងរបស់កម្មវីធិនេះគឹ មានឈ្មោះថា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Oak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Group Leader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និងបានដាក់អោយប្រើប្រាស់ នៅឆ្នាំ ១៩៩៥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Oak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បានដូរឈ្មោះមកដាក់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នៅឆ្នាំ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1996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បង្កើតឡើងក្នុងគោលបំណង សំរាប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Consumer Electronics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evice and Computers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Goal was to be small, fast, portable and very efficient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8130" y="355904"/>
            <a:ext cx="11449190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History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Version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280807" cy="431225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First Release 1995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JKD 1.0 - 1996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1.1 - 1997 ( inner class, java beans, JDBC, RMI, reflection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 1.2 - 1998 ( swing graphical API, JIT compile, Java plug-in, collection network 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 1.3 - 2000  ( host spot, JND Interface, Java Sound API, Debugging Architecture 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 1.4 - 2002 ( regular expression, ipv6 network connection, login API, xml, Java webs tart  )</a:t>
            </a:r>
          </a:p>
        </p:txBody>
      </p:sp>
    </p:spTree>
    <p:extLst>
      <p:ext uri="{BB962C8B-B14F-4D97-AF65-F5344CB8AC3E}">
        <p14:creationId xmlns:p14="http://schemas.microsoft.com/office/powerpoint/2010/main" val="4245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Version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85523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7. J2SE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1.5 – 2004 ( Metadata, Enumerations, variable argument, for each enchantments, generic  )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8. J2SE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6 – 2006  ( perform JDBC,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-improvement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)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9. 2010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 buys Sun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10. J2SE 7 – 2011 ( String in Switch, Try catch improvement, Simplify Variable Improvement, Under 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Score in Numeric literal)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11. J2SE 8 – 2018 ( Everything was deferred from J2SE 7 , Lambda expression,  )</a:t>
            </a:r>
          </a:p>
        </p:txBody>
      </p:sp>
    </p:spTree>
    <p:extLst>
      <p:ext uri="{BB962C8B-B14F-4D97-AF65-F5344CB8AC3E}">
        <p14:creationId xmlns:p14="http://schemas.microsoft.com/office/powerpoint/2010/main" val="193851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127000"/>
            <a:ext cx="11371363" cy="101466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. JAVA Characteristic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Secure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Object-oriented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Architecture-neutral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. JAVA Characteristic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Interpreted</a:t>
            </a: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performance 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ademicScience">
    <a:dk1>
      <a:srgbClr val="000000"/>
    </a:dk1>
    <a:lt1>
      <a:sysClr val="window" lastClr="FFFFFF"/>
    </a:lt1>
    <a:dk2>
      <a:srgbClr val="1B1B1B"/>
    </a:dk2>
    <a:lt2>
      <a:srgbClr val="E5E8E8"/>
    </a:lt2>
    <a:accent1>
      <a:srgbClr val="00B0EA"/>
    </a:accent1>
    <a:accent2>
      <a:srgbClr val="45AE22"/>
    </a:accent2>
    <a:accent3>
      <a:srgbClr val="FFFF00"/>
    </a:accent3>
    <a:accent4>
      <a:srgbClr val="F2760D"/>
    </a:accent4>
    <a:accent5>
      <a:srgbClr val="BB2B35"/>
    </a:accent5>
    <a:accent6>
      <a:srgbClr val="6C3CA2"/>
    </a:accent6>
    <a:hlink>
      <a:srgbClr val="00B0EA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1400</Words>
  <Application>Microsoft Office PowerPoint</Application>
  <PresentationFormat>Widescreen</PresentationFormat>
  <Paragraphs>190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មាតិការ</vt:lpstr>
      <vt:lpstr>មាតិការ</vt:lpstr>
      <vt:lpstr> 1. Java History</vt:lpstr>
      <vt:lpstr>Java Version </vt:lpstr>
      <vt:lpstr>Java Version </vt:lpstr>
      <vt:lpstr>2 . JAVA Characteristic </vt:lpstr>
      <vt:lpstr>2 . JAVA Characteristic  (con)</vt:lpstr>
      <vt:lpstr>3. JDK &amp; JRE </vt:lpstr>
      <vt:lpstr>3. JDK &amp; JRE (បន្ត) </vt:lpstr>
      <vt:lpstr>PowerPoint Presentation</vt:lpstr>
      <vt:lpstr> 5. Java API Documentation</vt:lpstr>
      <vt:lpstr>PowerPoint Presentation</vt:lpstr>
      <vt:lpstr>6. JVM and JAVA Memory (បន្ត) </vt:lpstr>
      <vt:lpstr>PowerPoint Presentation</vt:lpstr>
      <vt:lpstr>6. JVM and JAVA Memory (បន្ត) </vt:lpstr>
      <vt:lpstr> 7. Java Running Process (Continue)</vt:lpstr>
      <vt:lpstr>8. ការតម្លើង Eclipse </vt:lpstr>
      <vt:lpstr>9.First Java Application </vt:lpstr>
      <vt:lpstr> 10. ណែនាំអំពី Variable Declaration </vt:lpstr>
      <vt:lpstr> 10. ណែនាំអំពី Variable Declaration (បន្ត) </vt:lpstr>
      <vt:lpstr> 10. ណែនាំអំពី Variable Declaration (បន្ត) </vt:lpstr>
      <vt:lpstr> Example of instance  </vt:lpstr>
      <vt:lpstr> 10. ណែនាំអំពី Variable Declaration (បន្ត) </vt:lpstr>
      <vt:lpstr>11. Java Naming Rule </vt:lpstr>
      <vt:lpstr>12. Comment in Java </vt:lpstr>
      <vt:lpstr>All Rescources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2016-03-28T03:08:58Z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