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503" r:id="rId3"/>
    <p:sldId id="505" r:id="rId4"/>
    <p:sldId id="536" r:id="rId5"/>
    <p:sldId id="537" r:id="rId6"/>
    <p:sldId id="539" r:id="rId7"/>
    <p:sldId id="541" r:id="rId8"/>
    <p:sldId id="542" r:id="rId9"/>
    <p:sldId id="544" r:id="rId10"/>
    <p:sldId id="545" r:id="rId11"/>
    <p:sldId id="546" r:id="rId12"/>
    <p:sldId id="533" r:id="rId13"/>
    <p:sldId id="547" r:id="rId14"/>
    <p:sldId id="548" r:id="rId15"/>
    <p:sldId id="549" r:id="rId16"/>
    <p:sldId id="551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06" r:id="rId34"/>
    <p:sldId id="507" r:id="rId35"/>
    <p:sldId id="508" r:id="rId36"/>
    <p:sldId id="509" r:id="rId37"/>
    <p:sldId id="510" r:id="rId38"/>
    <p:sldId id="511" r:id="rId39"/>
    <p:sldId id="552" r:id="rId40"/>
    <p:sldId id="553" r:id="rId41"/>
    <p:sldId id="514" r:id="rId42"/>
    <p:sldId id="512" r:id="rId43"/>
    <p:sldId id="439" r:id="rId44"/>
    <p:sldId id="42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 autoAdjust="0"/>
    <p:restoredTop sz="97865" autoAdjust="0"/>
  </p:normalViewPr>
  <p:slideViewPr>
    <p:cSldViewPr snapToGrid="0">
      <p:cViewPr>
        <p:scale>
          <a:sx n="66" d="100"/>
          <a:sy n="66" d="100"/>
        </p:scale>
        <p:origin x="-918" y="-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java-se-7-doc-download-435117.html" TargetMode="External"/><Relationship Id="rId2" Type="http://schemas.openxmlformats.org/officeDocument/2006/relationships/hyperlink" Target="http://docs.oracle.com/javase/7/docs/api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variable_types.htm" TargetMode="External"/><Relationship Id="rId2" Type="http://schemas.openxmlformats.org/officeDocument/2006/relationships/hyperlink" Target="https://docs.oracle.com/javase/tutorial/java/nutsandbolts/variables.htm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48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Characteristics Java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490597"/>
            <a:ext cx="11020926" cy="5073041"/>
          </a:xfrm>
        </p:spPr>
        <p:txBody>
          <a:bodyPr>
            <a:no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Built –in Networking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បានបង្កើតអោយមានការប្រើប្រាស់លក្ខណៈជាបណ្តាញដោយ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នាំយក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ជាច្រើនសម្រាប់បង្កើតទំនាក់ទំនងជាមួយ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Native methods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ឡើងក្នុងភាសា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C++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ជាដើម។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អាចបន្ថែមលក្ខណៈថ្មីនៅពេល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Run-time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JDK &amp;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JRE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7735" y="3936530"/>
            <a:ext cx="9380561" cy="248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770" y="1483001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JDK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0172" y="4298679"/>
            <a:ext cx="27204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Compiler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82876" y="4298679"/>
            <a:ext cx="27204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provider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86193" y="4289423"/>
            <a:ext cx="11828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85112" y="4294327"/>
            <a:ext cx="10508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JRE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21473" y="4286617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Other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422" y="2006221"/>
            <a:ext cx="96853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ជាអ្នកផ្តល់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អាចបង្កើតនូវ​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Application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byte- code</a:t>
            </a:r>
          </a:p>
          <a:p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Extension .Class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JDK &amp;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9045" y="3603010"/>
            <a:ext cx="9380561" cy="248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192" y="1721312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6070" y="3786781"/>
            <a:ext cx="27204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libraries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42896" y="3786781"/>
            <a:ext cx="18287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67095" y="3786781"/>
            <a:ext cx="220411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JVM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72491" y="3786781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Other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7052" y="2580321"/>
            <a:ext cx="9685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byte-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Extension .Class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22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13</a:t>
            </a:fld>
            <a:endParaRPr lang="en-US" sz="220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/>
          <a:lstStyle/>
          <a:p>
            <a:r>
              <a:rPr lang="km-KH" sz="3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JVM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6129" y="3103529"/>
            <a:ext cx="9380561" cy="248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307" y="1698444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014" y="3359870"/>
            <a:ext cx="272045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1113" y="3359870"/>
            <a:ext cx="276367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Area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2281" y="3359870"/>
            <a:ext cx="345060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Engine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8026" y="4183150"/>
            <a:ext cx="1464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Other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9974" y="4130031"/>
            <a:ext cx="32800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Security Manager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624" y="4131633"/>
            <a:ext cx="32800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Garbed Collection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307" y="2386840"/>
            <a:ext cx="9685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Abstract Machine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ដែលអ្នក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byte-code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Machine code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JVM &amp; Memory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2241" y="3742145"/>
            <a:ext cx="9380561" cy="1736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770" y="1483001"/>
            <a:ext cx="247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Class Loader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696" y="4372297"/>
            <a:ext cx="273182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-Bootstrap Class Loader</a:t>
            </a:r>
          </a:p>
          <a:p>
            <a:r>
              <a:rPr lang="en-US" sz="1600" b="1" dirty="0" smtClean="0"/>
              <a:t>-Extension Class Loader</a:t>
            </a:r>
          </a:p>
          <a:p>
            <a:r>
              <a:rPr lang="en-US" sz="1600" b="1" dirty="0" smtClean="0"/>
              <a:t>-Application Class Loader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9905" y="2264009"/>
            <a:ext cx="9685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file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វាដូចទៅនិង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 space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ដែលជាកន្លែង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File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ដែលវាបាន បែងចែកជា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activities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696" y="3790418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Loading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76860" y="4398772"/>
            <a:ext cx="273182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-Verify</a:t>
            </a:r>
          </a:p>
          <a:p>
            <a:r>
              <a:rPr lang="en-US" sz="1600" b="1" dirty="0" smtClean="0"/>
              <a:t>-Prepare</a:t>
            </a:r>
          </a:p>
          <a:p>
            <a:r>
              <a:rPr lang="en-US" sz="1600" b="1" dirty="0" smtClean="0"/>
              <a:t>-Result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80976" y="4610365"/>
            <a:ext cx="273182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-Initialization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2806" y="3790418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Linking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07288" y="3790418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Initialization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>
          <a:xfrm>
            <a:off x="3875522" y="4700464"/>
            <a:ext cx="428768" cy="204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7166742" y="4631499"/>
            <a:ext cx="428768" cy="31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 JVM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2307" y="2958389"/>
            <a:ext cx="11209359" cy="343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770" y="1483001"/>
            <a:ext cx="247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Method Area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7911" y="2006221"/>
            <a:ext cx="11303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file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វាដូចទៅ 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 space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កន្លែង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File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ដែលវាបាន បែងចែកជា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activities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5143" y="2958389"/>
            <a:ext cx="24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area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73189" y="2931731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Heap Area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90866" y="2923715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Stack Area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777922" y="3406772"/>
            <a:ext cx="2336042" cy="283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5463" y="3406772"/>
            <a:ext cx="2115403" cy="2843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0048" y="3386643"/>
            <a:ext cx="2033516" cy="2850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56394" y="3406772"/>
            <a:ext cx="1951630" cy="284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30854" y="3406772"/>
            <a:ext cx="1872873" cy="284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67968" y="2965189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PC Register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619397" y="2967610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Native </a:t>
            </a:r>
            <a:r>
              <a:rPr lang="en-US" sz="2000" b="1" dirty="0" smtClean="0"/>
              <a:t>methods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41696" y="3671248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43968" y="4465099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65617" y="3651485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7889" y="4445336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41145" y="3664496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43417" y="4458347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44842" y="3681427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47114" y="4475278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68763" y="3661664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71035" y="4455515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44291" y="3674675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46563" y="4468526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82217" y="3675805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84489" y="4469656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08897" y="3646775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00086" y="4439776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26509" y="3670877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42287" y="4463985"/>
            <a:ext cx="5595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API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Programming Interface (API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):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គឺជាសំណុំនៃ​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Packages, Classes,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ត្រូវបានសរសេរទុកជាមុន​ ហើយភ្ជាប់មកជាមួយនូវ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Methods, Fields,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និង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Official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core API,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ដែលជាកញ្ចប់ភ្ជាប់ជាមួយនិង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Optional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official Java APIs,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​ត្រូវ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បន្ថែមបើសិនត្រូវ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Unofficial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APIs,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ដែលគឺ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third-party APIs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មកពីគេហទំព័រផ្សេងៗ។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ស្វែងយល់អំពី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API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APIs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មានប្រយោជន៍សំរាប់ជួយ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កំណត់មុខងា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​រួម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និងអ្វី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 ដែល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ព័ត៌មាន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សំខាន់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official API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រួមបញ្ចូលនូវ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ជាច្រើនដូចជា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Applet packages, Graphics </a:t>
            </a:r>
          </a:p>
          <a:p>
            <a:pPr marL="32004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GUI swing packages,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Input/Output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(IO)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packages,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Abstract Windows Toolkit </a:t>
            </a:r>
          </a:p>
          <a:p>
            <a:pPr marL="32004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(AWT)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API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ដំណើរការបាន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offline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និង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online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API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API Documentation (Online)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Documentation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​សំរាប់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the JAVA Platform SE (Standard Edition) 7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អាចចូល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គេហទំព័រ </a:t>
            </a:r>
            <a:r>
              <a:rPr lang="en-US" sz="2200" u="sng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http://docs.oracle.com/javase/7/docs/api/</a:t>
            </a:r>
            <a:endParaRPr lang="km-KH" sz="2200" u="sn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API Documentation (Offline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 ទាញយកាតាមរយៈ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ខាងក្រោមៈ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</a:t>
            </a:r>
            <a:r>
              <a:rPr lang="en-US" sz="2200" u="sng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</a:t>
            </a: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www.oracle.com/technetwork/java/javase/documentation/java-se-7-doc-</a:t>
            </a:r>
          </a:p>
          <a:p>
            <a:pPr marL="0" indent="0">
              <a:buNone/>
            </a:pP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download-435117.html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និយាយពី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J2SE, J2EE, &amp; J2ME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2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200" b="1" dirty="0">
                <a:latin typeface="Khmer OS Bokor" panose="02000500000000020004" pitchFamily="2" charset="0"/>
                <a:cs typeface="Khmer OS Bokor" panose="02000500000000020004" pitchFamily="2" charset="0"/>
              </a:rPr>
              <a:t>៖</a:t>
            </a:r>
            <a:r>
              <a:rPr lang="en-US" sz="3200" b="1" dirty="0">
                <a:latin typeface="Khmer OS Bokor" panose="02000500000000020004" pitchFamily="2" charset="0"/>
                <a:cs typeface="Khmer OS Bokor" panose="02000500000000020004" pitchFamily="2" charset="0"/>
              </a:rPr>
              <a:t> </a:t>
            </a:r>
            <a:r>
              <a:rPr lang="km-KH" sz="3200" b="1" dirty="0" smtClean="0">
                <a:solidFill>
                  <a:srgbClr val="C00000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មូលដ្ឋានគ្រឹះរបស់</a:t>
            </a:r>
            <a:r>
              <a:rPr lang="en-US" sz="3200" b="1" dirty="0" smtClean="0">
                <a:solidFill>
                  <a:srgbClr val="C00000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 JAVA</a:t>
            </a:r>
          </a:p>
          <a:p>
            <a:pPr algn="ctr"/>
            <a:endParaRPr lang="en-US" sz="3000" b="1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Fundamental</a:t>
            </a:r>
            <a:endParaRPr lang="km-KH" sz="32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764530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4159526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ផាត​ សុវឌ្ឍនា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គឹម សំអូន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ហុង ម៉េងហួត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កញ្ញា​ រ៉េន សុធារិន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ស៊ុន​​ ម៉ាឡែន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៦.១​ និយាយពី​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J2SE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J2SE (Standard Edition)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Platform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ដែលអនុញ្ញាតឲ្យយើងអាចបង្កើត​កម្មវិធី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សម្រាប់ប្រើប្រាស់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Stand alone application ( desktop application )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6771" y="3138986"/>
            <a:ext cx="7276657" cy="32370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៦.២​​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និយាយពី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J2EE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J2EE (Enterprise Edition)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Platform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ដែលអនុញ្ញាតឲ្យយើងអាចបង្កើតកម្មវិធី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សម្រាប់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ប្រើប្រាស់លើ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Internet (Web Application)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193575" y="2993288"/>
            <a:ext cx="4749421" cy="31799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៦.៣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និយាយពី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J2ME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J2ME (Micro Edition)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Platform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ដែលអនុញ្ញាតឲ្យយើងអាចបង្កើតកម្មវិធី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សម្រាប់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ប្រើប្រាស់លើ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Small Devices(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ទូរស័ព្ទ .....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5660" y="3053041"/>
            <a:ext cx="3439236" cy="2896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Process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Compiler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របស់ភាសា​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ធ្វើការបកប្រែ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Text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Source code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ទៅជា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byte-codes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Virtual Machine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អាចយល់បាន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Compiler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នោះ អាច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ហៅ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ថា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Javac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3532" y="2770496"/>
            <a:ext cx="6387152" cy="376678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Byte-code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ទាំងត្រូវបាន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executed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ដោយ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(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Run Time Environment 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ដែលយើង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ហៅថា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JVM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ទៅជាម៉ាស៊ីន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Code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3709" y="3345426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a.Java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178" y="4394019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.Java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641" y="5375824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C.Java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86846" y="4394019"/>
            <a:ext cx="24277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Compiler (</a:t>
            </a:r>
            <a:r>
              <a:rPr lang="en-US" dirty="0" err="1" smtClean="0"/>
              <a:t>javac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3"/>
            <a:endCxn id="18" idx="1"/>
          </p:cNvCxnSpPr>
          <p:nvPr/>
        </p:nvCxnSpPr>
        <p:spPr>
          <a:xfrm>
            <a:off x="2972133" y="3530092"/>
            <a:ext cx="1714713" cy="104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2978602" y="4578685"/>
            <a:ext cx="1570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71422" y="4763352"/>
            <a:ext cx="1715424" cy="7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5996" y="3345426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a.class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82465" y="4394019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b.class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75285" y="5375824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C.class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8" idx="3"/>
          </p:cNvCxnSpPr>
          <p:nvPr/>
        </p:nvCxnSpPr>
        <p:spPr>
          <a:xfrm flipV="1">
            <a:off x="7114583" y="3530092"/>
            <a:ext cx="1673770" cy="104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</p:cNvCxnSpPr>
          <p:nvPr/>
        </p:nvCxnSpPr>
        <p:spPr>
          <a:xfrm>
            <a:off x="7114583" y="4578685"/>
            <a:ext cx="168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</p:cNvCxnSpPr>
          <p:nvPr/>
        </p:nvCxnSpPr>
        <p:spPr>
          <a:xfrm>
            <a:off x="7114583" y="4578685"/>
            <a:ext cx="1673059" cy="98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8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Process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5264" y="2439656"/>
            <a:ext cx="1378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a.class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72444" y="3534416"/>
            <a:ext cx="1378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b.class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65264" y="4516221"/>
            <a:ext cx="1378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C.class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8047" y="2670489"/>
            <a:ext cx="1738172" cy="99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64516" y="3712101"/>
            <a:ext cx="1745350" cy="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57336" y="3781511"/>
            <a:ext cx="1738883" cy="9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9866" y="3534416"/>
            <a:ext cx="9826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54690" y="2485823"/>
            <a:ext cx="19003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Windows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1869" y="3534416"/>
            <a:ext cx="18932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Linux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54690" y="4516221"/>
            <a:ext cx="19003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6092505" y="2670491"/>
            <a:ext cx="2275833" cy="10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 flipV="1">
            <a:off x="6092505" y="3719083"/>
            <a:ext cx="2283013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92505" y="3903748"/>
            <a:ext cx="2156347" cy="79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Eclipse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Download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JDK (Java Development Kit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 តាម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រយៈ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  <a:hlinkClick r:id="rId2"/>
              </a:rPr>
              <a:t>http://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  <a:hlinkClick r:id="rId2"/>
              </a:rPr>
              <a:t>www.oracle.com/technetwork/java/javase/downloads/index.html</a:t>
            </a:r>
            <a:endParaRPr lang="ca-E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 JDK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ប្រើសំរាប់បង្កើត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Java application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applets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JDK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មានផ្ទុកនូវ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Runtime Environment (JRE), a compiler 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), a 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documentation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generator 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javadoc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and other tools needed in Java development.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៨. 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Eclipse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2" indent="-34290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Download JDK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47662" y="2310190"/>
            <a:ext cx="5582395" cy="37115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3254" y="2397212"/>
            <a:ext cx="5344389" cy="30891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៨. 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Eclipse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Set Enviroment Variables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" b="988"/>
          <a:stretch/>
        </p:blipFill>
        <p:spPr>
          <a:xfrm>
            <a:off x="182880" y="2448111"/>
            <a:ext cx="3365752" cy="3666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68" y="2459137"/>
            <a:ext cx="3307992" cy="3644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82" y="3123237"/>
            <a:ext cx="4318276" cy="18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៨. 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Eclipse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Download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Eclipe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1" y="2129051"/>
            <a:ext cx="5950804" cy="42653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85923" y="4088530"/>
            <a:ext cx="1273410" cy="34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0544" y="1955831"/>
            <a:ext cx="3821373" cy="42653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262" y="440582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និយាយ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ប្រវត្តិនៃ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ស្វែងយល់ពី Java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Characteristic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JDK &amp; JRE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JVM &amp; Java Memory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ស្វែងយល់ពី​ 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J2SE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&amp; J2EE &amp; J2ME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ការចាប់ផ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្តើ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មសរសេរកម្មវិធីរបស់ភាសា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Java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New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-&gt; Java Project -&gt; Set Name of Project -&gt; Finish -&gt; Create class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361062"/>
            <a:ext cx="4790364" cy="37940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07389" y="2341747"/>
            <a:ext cx="3780430" cy="41898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ការចាប់ផ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្តើ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មសរសេរកម្មវិធីរបស់ភាសា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Java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160" y="1665026"/>
            <a:ext cx="9239535" cy="42717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Variable Declaration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វា​ប្រៀបដូចជា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មួយដែល​ឲ្យ​យើង​ផ្ទុក​វត្ថុនៅក្នុង​នោះ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ដែលវត្ថុនោះ វា​ប្រៀប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វា​ផ្ដល់នូវ​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name storage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ដែល​សម្រាប់​ឲ្យ​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របស់​យើង​អាច​​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manipulate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បាន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ត្រូវតែ​ប្រកាស មុនពេលដែល​យើង​យក​វា​មក​ប្រើ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របៀប​ប្រកាស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480060" lvl="2" indent="0"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VarName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480060" lvl="2" indent="0">
              <a:buNone/>
            </a:pPr>
            <a:endParaRPr lang="en-US" sz="19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19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ត្រូវបានបែកចែកជា​​​ ៣​ ប្រភេទ៖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</a:t>
            </a:r>
          </a:p>
        </p:txBody>
      </p:sp>
    </p:spTree>
    <p:extLst>
      <p:ext uri="{BB962C8B-B14F-4D97-AF65-F5344CB8AC3E}">
        <p14:creationId xmlns:p14="http://schemas.microsoft.com/office/powerpoint/2010/main" val="17450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Variable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ប្រកាសនៅក្នុង​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method, constructors,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 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មិន​អាច ប្រកាស​ដោយ​ប្រើជាមួយ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0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នៅត្រឹម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stack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មិន​មានតម្លៃ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 យើងគួរ​ប្រកាស និង​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initial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តម្លៃឲ្យ​វាមុន​ពេល​ប្រើ</a:t>
            </a:r>
            <a:endParaRPr lang="en-US" sz="205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 </a:t>
            </a:r>
          </a:p>
          <a:p>
            <a:pPr marL="240030" lvl="1" indent="0">
              <a:buNone/>
            </a:pPr>
            <a:r>
              <a:rPr lang="en-US" sz="205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add(){</a:t>
            </a:r>
          </a:p>
          <a:p>
            <a:pPr marL="240030" lvl="1" indent="0">
              <a:buNone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a, b;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ប្រកាសនៅក្នុង​​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ប៉ុន្តែនៅក្រៅ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method,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ធម្មតា​ ដែលប្រកាស​ដោយ​មិន​ប្រើ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heap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កើតឡើងនៅពេលបង្កើត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ដោយប្រើ​ប្រាស់​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destroy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destroy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អាចប្រកាស​ដោយប្រើ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មាន​តម្លៃ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</a:t>
            </a:r>
          </a:p>
          <a:p>
            <a:pPr marL="480060" lvl="2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ឬហៅ​ម៉្យាងទៀតថា 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ដែល​ប្រកាស​ដោយ​ប្រើ​​​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ប្រកាស​នៅក្នុង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ប៉ុន្តែនៅក្រៅ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method,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អាច​ប្រកាស​ដើម្បីបង្កើតជា​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constant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ដោយបន្ថែម​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public static final PI = 34.4;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មាន​តម្លៃ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ត្រូវ​បាន​គេ​ហៅ​ប្រើដោយ​ប្រកាស​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“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ClassName.ClassVariable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ត្រូវបាន​បង្កើតនៅពេលដែល​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start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destroy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stop</a:t>
            </a:r>
          </a:p>
          <a:p>
            <a:pPr marL="720090" lvl="3" indent="0">
              <a:buNone/>
            </a:pP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naming rules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Naming rules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មានដូចជា៖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ឈ្មោះរបស់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sensitive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ត្រូវតែប្រកាស​ដោយ​ចាប់​ផ្ដើម​ដោយ ​អក្សរ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“ _ ” , “ $ ”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ត្រូវដាក់​ឲ្យ​មាន​ន័យ​ច្បាស់លាស់​ស្ដាប់​បាន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មិន​ត្រូវ​ដាក់​ជាន់​ជាមួយពាក្យ​របស់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និងមិនអនុញ្ញាតឲ្យមាន​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40994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naming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rules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គួរតែដាក់ជា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នាម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សរសេរជា​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Capitalize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មិនគួរដាក់ពាក្យកាត់ ដែល​មិនមានន័យអាចស្ដាប់បាន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ImageSprite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 …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ឈ្មោះរបស់​</a:t>
            </a: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គួរតែដាក់ជា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គុណនាម 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សេរជា​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Capitalize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Image{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 }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72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naming rules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 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គួរតែដាក់ជា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កិរិយាស័ព្ទ និង​សរសេរជា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Camel Case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public run( );</a:t>
            </a:r>
          </a:p>
          <a:p>
            <a:pPr marL="0" indent="0">
              <a:buNone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7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ស្វែងយល់ពី Java Running Process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8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ការតម្លើងកម្មវិធី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Eclipse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9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ការចាប់ផ្ដើមសរសេរកម្មវិធី​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First Java Application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10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Variable Declaration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11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Naming Rule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12.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ស្វែងយល់ពី​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Comment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5719" y="426068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១២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in Java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យើង​ប្រើប្រាស់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សម្រាប់៖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 បិទ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ដើម្បីកុំឲ្យ​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ដែលបាន​បិទ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ដើម្បីអធិប្បាយពីអ្វីដែល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នឹង​ត្រូវធ្វើ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ងាយ​ស្រួល​ក្នុង​ការ​មើល​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ឡើងវិញនៅ​ថ្ងៃក្រោយ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១២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Comment in Java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 ៣ ប្រភេទ៖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Single line comment</a:t>
            </a: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</a:p>
          <a:p>
            <a:pPr marL="720090" lvl="3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//This is a single line comment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 line comment</a:t>
            </a:r>
          </a:p>
          <a:p>
            <a:pPr marL="720090" lvl="3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/*This is a multiple line comment.</a:t>
            </a:r>
          </a:p>
          <a:p>
            <a:pPr marL="720090" lvl="3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It is multiple line*/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Documentation comment</a:t>
            </a:r>
          </a:p>
          <a:p>
            <a:pPr marL="720090" lvl="3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/** This is a</a:t>
            </a:r>
          </a:p>
          <a:p>
            <a:pPr marL="720090" lvl="3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documentation comment */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docs.oracle.com/javase/tutorial/java/nutsandbolts/variables.html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www.tutorialspoint.com/java/java_variable_types.htm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44710"/>
            <a:ext cx="10994127" cy="1014664"/>
          </a:xfrm>
        </p:spPr>
        <p:txBody>
          <a:bodyPr>
            <a:normAutofit/>
          </a:bodyPr>
          <a:lstStyle/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ប្រវត្តិនៃ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576552"/>
            <a:ext cx="11020926" cy="4506747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ឆ្នាំ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1991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Sun Microsystems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បានធ្វើការសិក្សាស្រាវជ្រាវទៅលើគម្រោងមួយ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 គោលបំណងដើម្បី បង្កើតភាសាមួយដែលមានលក្ខណៈ 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Platform independent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 សម្រាប់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digital device</a:t>
            </a:r>
          </a:p>
          <a:p>
            <a:pPr marL="0" indent="0">
              <a:buNone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ដូចជា​​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Remote control, Microwave oven 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“Green Team”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ជាក្រុម​ដែលបានធ្វើការ​ស្រាវជ្រាវ ដែលមាន​លោក​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James Gosling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ជាអ្នកដឹកនាំ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លេចរូបរាងឡើង នៅក្នុងខែ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មិថុនា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ឆ្នាំ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1991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​​ 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Oak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ជាឈ្មោះ ដើមរបស់​​ 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ប៉ុន្តែក្រោយមក​ បាន​ដូរមក​ដាក់ថា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“Java”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វិញ</a:t>
            </a:r>
          </a:p>
          <a:p>
            <a:pPr marL="0" indent="0"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1249" y="1791223"/>
            <a:ext cx="11301642" cy="444239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km-KH" sz="20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1992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ក្រុមហ៊ុន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Sun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បានជួបវិបត្តិ​ដល់ធ្ងន់ធ្ងរ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ដែលស្ទើរតែបោះបង់គម្រោងទៅលើ​​ 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​តទៅទៀត។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1993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Sun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សំរេចចាប់យក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</a:t>
            </a:r>
            <a:r>
              <a:rPr lang="km-KH" sz="2200" dirty="0" smtClean="0"/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មកប្រើវិញ ដោយសារមាន​មនុស្សជាច្រើន​ចាប់អារម្មណ៍លើ 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World Wide Web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1995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 ត្រូវបាន​គេប្រកាស​ដាក់​ឲ្យ​ប្រើប្រាស់ជាផ្លូវការ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Java1.0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(1995)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Version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ដែលល្អប្រសើរសម្រាប់ប្រើលើ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Web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1.1 (1997)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Version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បានធ្វើ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កែ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លម្អ ដើម្បីធ្វើអោយ​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User Interface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កាន់តែ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លក្ខណៈល្អ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ប្រសើរ។ </a:t>
            </a:r>
          </a:p>
          <a:p>
            <a:pPr marL="0" indent="0">
              <a:buFont typeface="Wingdings" pitchFamily="2" charset="2"/>
              <a:buChar char="v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km-KH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5775" y="286654"/>
            <a:ext cx="10994127" cy="1014664"/>
          </a:xfrm>
        </p:spPr>
        <p:txBody>
          <a:bodyPr>
            <a:normAutofit/>
          </a:bodyPr>
          <a:lstStyle/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ប្រវត្តិនៃ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3866" y="1745996"/>
            <a:ext cx="11003509" cy="4312251"/>
          </a:xfrm>
        </p:spPr>
        <p:txBody>
          <a:bodyPr>
            <a:normAutofit/>
          </a:bodyPr>
          <a:lstStyle/>
          <a:p>
            <a:pPr marL="0" lvl="0" indent="0">
              <a:buFont typeface="Wingdings" pitchFamily="2" charset="2"/>
              <a:buChar char="v"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1.2 (1999)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ឬហៅថា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2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Version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បានបង្កើតដល់ភាសានូវមធ្យោបាយសំបូរបែប</a:t>
            </a:r>
          </a:p>
          <a:p>
            <a:pPr marL="0" lv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ដែលធ្វើអោយមានលក្ខណៈកាន់តែប្រសើរឡើង សម្រាប់ប្រកួតប្រជែងជាមួយភាសាផ្សេងៗទៀត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1.3 ( 2000)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បានបង្កើតឡើងដោយបង្កើនមុខងារអោយ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Hotspot Virtual Machine</a:t>
            </a:r>
          </a:p>
          <a:p>
            <a:pPr lvl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1.4 (2002)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បានបង្កើតឡើងដោយបានកែលម្អលើផ្នែក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I/O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និងអាចប្រើ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XML.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Java 1.5,1.6 (2004)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បានបង្កើតឡើងដោយបានកែលម្អលើ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លក្ខណៈ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Multithreaded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0">
              <a:buFont typeface="Wingdings" pitchFamily="2" charset="2"/>
              <a:buChar char="v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Font typeface="Wingdings" pitchFamily="2" charset="2"/>
              <a:buChar char="v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ប្រវត្តិនៃ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97" y="152052"/>
            <a:ext cx="10994126" cy="1014664"/>
          </a:xfrm>
        </p:spPr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Characteristics Java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537252"/>
            <a:ext cx="11020926" cy="5089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មានលក្ខណៈ៖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Simple</a:t>
            </a: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មានលក្ខណៈងាយស្រួល ដោយវាបានបំបាត់នូវភាពស្មុគ្រស្មាញ និងមិនចាំបាច់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ជាច្រើន។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Object-oriented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ដូច​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C++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ដែរ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ប្រើប្រាស់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សម្រាប់រៀបចំ​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Statically 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គ្រប់​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ដែលត្រូវប្រើក្នុង​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Program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ត្រូវបានប្រកាសជាមុន។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Interpreted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ធ្វើការបកប្រែពី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Byte-code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Machine-code</a:t>
            </a:r>
            <a:endParaRPr lang="en-US" sz="2200" dirty="0" smtClean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Architecture Neutral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compiler generate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architecture neutral object file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format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ដែលធ្វើឲ្យ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compiled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បាន​នៅលើគ្រប់​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processor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ជាមួយនិង​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វត្តមាន​របស់​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JRE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ដោយមិន​កំណត់​ម៉ាស៊ីន</a:t>
            </a:r>
            <a:endParaRPr lang="en-US" sz="2200" dirty="0" smtClean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Characteristics Java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755012"/>
          </a:xfrm>
        </p:spPr>
        <p:txBody>
          <a:bodyPr>
            <a:no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Portable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អាចដំណើរការបានគ្រប់​​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ឲ្យ​តែមាន​​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Multithreaded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សម្រាប់អនុវត្តការងារច្រើនបាន ជាហេតុ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ធ្វើអោយកម្មវិធីអាចធ្វើកិច្ចការច្រើនក្នុងពេលតែមួយ។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Garbage collection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អាចធ្វើការប្រមូលនូវអ្វីៗដែលមិនមានការចាំបាច់ នៅក្នុង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ដោយខ្លួនវាបាន។</a:t>
            </a:r>
          </a:p>
          <a:p>
            <a:pPr marL="731520" lvl="2" indent="-285750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Robust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interpreter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ធ្វើការត្រួតពិនិត្យរាល់ការ​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</a:p>
          <a:p>
            <a:pPr marL="44577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របស់កម្មវិធី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​ទាំងអស់ ជាហេតុធ្វើអោយកម្មវិធី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មិនធ្វើអោយមានការប៉ះពាល់ដល់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បានឡើយ។</a:t>
            </a:r>
          </a:p>
          <a:p>
            <a:pPr marL="731520" lvl="2" indent="-285750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Secure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Java System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មិនត្រឹមតែត្រួតពិនិត្យគ្រប់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ប៉ុណ្ណោះទេ វាថែម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ទាំងធានាមិន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អោយមានភាពអាក់អួលដោយសារ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Viruses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ក្នុងពេល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Applet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ទៀតផង។ 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1298</Words>
  <Application>Microsoft Office PowerPoint</Application>
  <PresentationFormat>Custom</PresentationFormat>
  <Paragraphs>333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TS102922647</vt:lpstr>
      <vt:lpstr>PowerPoint Presentation</vt:lpstr>
      <vt:lpstr>ថ្នាក់ កំពង់សោម</vt:lpstr>
      <vt:lpstr>មាតិកា</vt:lpstr>
      <vt:lpstr>មាតិកា </vt:lpstr>
      <vt:lpstr>១.ប្រវត្តិនៃ Java</vt:lpstr>
      <vt:lpstr>១.ប្រវត្តិនៃ Java (Cont)</vt:lpstr>
      <vt:lpstr>PowerPoint Presentation</vt:lpstr>
      <vt:lpstr>២.​ Characteristics Java</vt:lpstr>
      <vt:lpstr>២.Characteristics Java (Cont)</vt:lpstr>
      <vt:lpstr>២.Characteristics Java (Cont)</vt:lpstr>
      <vt:lpstr>៣. ស្វែងយល់ពី  JDK &amp; JRE</vt:lpstr>
      <vt:lpstr>៣. ស្វែងយល់ពី  JDK &amp; JRE</vt:lpstr>
      <vt:lpstr>៤. ស្វែងយល់ពី  JVM</vt:lpstr>
      <vt:lpstr>៤. ស្វែងយល់ពី  JVM &amp; Memory</vt:lpstr>
      <vt:lpstr>៤. ស្វែងយល់ពី   JVM</vt:lpstr>
      <vt:lpstr> ៥. ស្វែងយល់ពី  Java API</vt:lpstr>
      <vt:lpstr> ៥. ស្វែងយល់អំពី  Java API</vt:lpstr>
      <vt:lpstr> ៥. ស្វែងយល់ពី  Java API</vt:lpstr>
      <vt:lpstr> ៦. និយាយពី J2SE, J2EE, &amp; J2ME</vt:lpstr>
      <vt:lpstr>៦.១​ និយាយពី​ J2SE</vt:lpstr>
      <vt:lpstr>៦.២​​ និយាយពី​ J2EE</vt:lpstr>
      <vt:lpstr>៦.៣ និយាយពី J2ME</vt:lpstr>
      <vt:lpstr>៧. ស្វែងយល់អំពី​ Java Running Process</vt:lpstr>
      <vt:lpstr>៧. ស្វែងយល់ពី​ Java Running Process (Cont)</vt:lpstr>
      <vt:lpstr>៧. ស្វែងយល់ពី​ Java Running Process (Cont)</vt:lpstr>
      <vt:lpstr>៨. ការតម្លើងកម្មវិធី Eclipse</vt:lpstr>
      <vt:lpstr>៨. ការតម្លើងកម្មវិធី Eclipse​ (Cont)</vt:lpstr>
      <vt:lpstr>៨. ការតម្លើងកម្មវិធី Eclipse (Cont)</vt:lpstr>
      <vt:lpstr>៨. ការតម្លើងកម្មវិធី Eclipse​ (Cont)</vt:lpstr>
      <vt:lpstr> ៨. ការចាប់ផ្តើមសរសេរកម្មវិធីរបស់ភាសា Java </vt:lpstr>
      <vt:lpstr> ៨. ការចាប់ផ្តើមសរសេរកម្មវិធីរបស់ភាសា Java </vt:lpstr>
      <vt:lpstr>៩. Variable Declaration </vt:lpstr>
      <vt:lpstr>៩. Variable Declaration (Cont)</vt:lpstr>
      <vt:lpstr>១០. Variable Declaration (Cont)</vt:lpstr>
      <vt:lpstr>១០. Variable Declaration (Cont)</vt:lpstr>
      <vt:lpstr>១០. Variable Declaration (Cont)</vt:lpstr>
      <vt:lpstr>១១. Java naming rules</vt:lpstr>
      <vt:lpstr>១១. Java naming rules (Cont)</vt:lpstr>
      <vt:lpstr>១១. Java naming rules (Cont)</vt:lpstr>
      <vt:lpstr>១២. Comment in Java </vt:lpstr>
      <vt:lpstr>១២. Comment in Java (Cont)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2016-03-28T00:52:05Z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