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428" r:id="rId3"/>
    <p:sldId id="427" r:id="rId4"/>
    <p:sldId id="429" r:id="rId5"/>
    <p:sldId id="451" r:id="rId6"/>
    <p:sldId id="430" r:id="rId7"/>
    <p:sldId id="449" r:id="rId8"/>
    <p:sldId id="450" r:id="rId9"/>
    <p:sldId id="431" r:id="rId10"/>
    <p:sldId id="432" r:id="rId11"/>
    <p:sldId id="433" r:id="rId12"/>
    <p:sldId id="434" r:id="rId13"/>
    <p:sldId id="435" r:id="rId14"/>
    <p:sldId id="436" r:id="rId15"/>
    <p:sldId id="439" r:id="rId16"/>
    <p:sldId id="440" r:id="rId17"/>
    <p:sldId id="438" r:id="rId18"/>
    <p:sldId id="437" r:id="rId19"/>
    <p:sldId id="442" r:id="rId20"/>
    <p:sldId id="453" r:id="rId21"/>
    <p:sldId id="441" r:id="rId22"/>
    <p:sldId id="443" r:id="rId23"/>
    <p:sldId id="446" r:id="rId24"/>
    <p:sldId id="444" r:id="rId25"/>
    <p:sldId id="445" r:id="rId26"/>
    <p:sldId id="45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6" autoAdjust="0"/>
    <p:restoredTop sz="97842" autoAdjust="0"/>
  </p:normalViewPr>
  <p:slideViewPr>
    <p:cSldViewPr snapToGrid="0">
      <p:cViewPr varScale="1">
        <p:scale>
          <a:sx n="70" d="100"/>
          <a:sy n="70" d="100"/>
        </p:scale>
        <p:origin x="100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3/28/2016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3/28/2016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67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55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83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54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14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13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61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97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52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86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8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54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00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41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82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18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9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4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18"/>
            <a:ext cx="10972800" cy="1348451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3/28/2016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3/28/2016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3/28/2016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3/28/2016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6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3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nda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stackoverflows.com/JDK" TargetMode="External"/><Relationship Id="rId5" Type="http://schemas.openxmlformats.org/officeDocument/2006/relationships/hyperlink" Target="http://www.javatpoint.com/" TargetMode="External"/><Relationship Id="rId4" Type="http://schemas.openxmlformats.org/officeDocument/2006/relationships/hyperlink" Target="http://www.oracle.com/jav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មូលដ្ឋានគ្រិះរបស់ភាសា 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</a:t>
            </a:r>
            <a:r>
              <a:rPr lang="km-KH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1511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លក្ខណៈរបស់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96504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Robust:</a:t>
            </a:r>
          </a:p>
          <a:p>
            <a:pPr marL="916544" lvl="1" indent="-342900"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មានសមត្ថភាពការពារ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Error 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ដោយប្រើវិធី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time error checking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Runtime checking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strong memory management </a:t>
            </a:r>
          </a:p>
          <a:p>
            <a:pPr marL="596504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Multithreaded: </a:t>
            </a:r>
          </a:p>
          <a:p>
            <a:pPr marL="916544" lvl="1" indent="-342900"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មានសមត្ថភាពអាចអោយកម្មវិធីប្រតិបត្តិការងារច្រើនក្នុពេលតែមួយ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96504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Interpreted:</a:t>
            </a:r>
          </a:p>
          <a:p>
            <a:pPr marL="916544" lvl="1" indent="-342900"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មានលក្ខណៈ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cross-platform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ដែលអោយ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byte code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ស្គាល់​នូវគ្រប់​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platform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0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លក្ខណៈរបស់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623402"/>
          </a:xfrm>
        </p:spPr>
        <p:txBody>
          <a:bodyPr>
            <a:normAutofit/>
          </a:bodyPr>
          <a:lstStyle/>
          <a:p>
            <a:pPr marL="596504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High Performance:</a:t>
            </a:r>
          </a:p>
          <a:p>
            <a:pPr marL="916544" lvl="1" indent="-342900"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បានប្រើនូវ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Just-In-Time Compiler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ធ្វើអោយដំណើរការបានរហ័ស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96504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Distributed:</a:t>
            </a:r>
          </a:p>
          <a:p>
            <a:pPr marL="916544" lvl="1" indent="-342900"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ត្រូវបានបង្កើតឡើងអោយមានលក្ខណៈងាយស្រួលក្នុងការដំណើរការកម្មវិធីលើ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ប្រព័ន្ធ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Network </a:t>
            </a:r>
          </a:p>
          <a:p>
            <a:pPr marL="596504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Dynamic:</a:t>
            </a:r>
          </a:p>
          <a:p>
            <a:pPr marL="916544" lvl="1" indent="-342900"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នធ្វើការ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loads class file in run time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0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JDK / JRE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623402"/>
          </a:xfrm>
        </p:spPr>
        <p:txBody>
          <a:bodyPr>
            <a:normAutofit lnSpcReduction="10000"/>
          </a:bodyPr>
          <a:lstStyle/>
          <a:p>
            <a:pPr marL="596504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Development Kit(JDK)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Programming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tools and processes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ដែលប្រើសំរាប់បង្កើតកម្មវិធី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(Java Application)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Applet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JDK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​របស់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បានរួមបញ្ចូលនូវ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Runtime Environment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Tools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Developers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ត្រូវ​ការដើម្បីបំលែងកូដ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​ដំណើរការ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(Run)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កម្មវិធីដែលបានសរសេរក្នុងកម្មវិធី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to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Application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Applet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96504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Runtime Environment(JRE)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គឺជាផ្នែកមួយរបស់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JDK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សំរាប់ផ្តល់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service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ដូចជា​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Virtual Machine(JVM)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ស្នូល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(Core classes)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Supporting Files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ដើម្បីដំណើរកម្មវិធី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(Java Application)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5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JDK / JRE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" y="1442501"/>
            <a:ext cx="11216645" cy="5415499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JVM and Java Memory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897722"/>
          </a:xfrm>
        </p:spPr>
        <p:txBody>
          <a:bodyPr>
            <a:normAutofit lnSpcReduction="10000"/>
          </a:bodyPr>
          <a:lstStyle/>
          <a:p>
            <a:pPr marL="596504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Virtual Machine (JVM)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virtual machine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មាននាទីសំរាប់បំលែង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byte code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អោយទៅជា​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machine code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ដើម្បើអាចអោយកម្មវិធី​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របស់យើងអាចដំណើរការបាននៅលើ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Specific microprocessor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រឺ​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Operation System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ដូចជាៈ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Mac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រឺ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Windows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96504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Memory</a:t>
            </a:r>
          </a:p>
          <a:p>
            <a:pPr marL="916544" lvl="1" indent="-342900"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Heap memory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គឺប្រើដោយ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runtime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ដើម្បីរៀបចំ​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(allocate) memory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ទៅអោយ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នៅពេលដែលយើងបង្កើត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វានឹងរក្សាទុកនៅលើ​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Heap space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Garbage collection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destroy object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ទាំងនោះពី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memory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នៅពេលឈប់ប្រើដោយស្វ័យប្រវត្តិ។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916544" lvl="1" indent="-342900"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Stack: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គឺជាកន្លែងដែល​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Store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រាល់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Method local Variables and parameter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ជាលក្ខណ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: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​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frame.</a:t>
            </a:r>
            <a:r>
              <a:rPr lang="km-KH" dirty="0" smtClean="0">
                <a:latin typeface="Khmer OS" panose="02000500000000020004" pitchFamily="2" charset="0"/>
                <a:cs typeface="Khmer OS" panose="02000500000000020004" pitchFamily="2" charset="0"/>
              </a:rPr>
              <a:t>ប្រសិនបើ</a:t>
            </a:r>
            <a:r>
              <a:rPr lang="en-US" dirty="0" smtClean="0">
                <a:latin typeface="Khmer OS" panose="02000500000000020004" pitchFamily="2" charset="0"/>
                <a:cs typeface="Khmer OS" panose="02000500000000020004" pitchFamily="2" charset="0"/>
              </a:rPr>
              <a:t> method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នោះនិងត្រូវបាន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Store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នៅផ្នែកលើនៃ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Stack(First in Last Out)</a:t>
            </a:r>
          </a:p>
          <a:p>
            <a:pPr marL="916544" lvl="1" indent="-342900"/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53604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9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JVM and Java Memory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" y="1530220"/>
            <a:ext cx="11333585" cy="500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7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ឯកសារ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API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JAVA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623402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API Document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គឺជា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Library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នៃ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Functions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រឺ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Classes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ដែល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java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 ផ្តល់ទៅឲ្យ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Programmer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ប្រើប្រាស់ ជា លក្ខណ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: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List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of Object and Class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ដែលមាននូវ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Example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និង​ការពិព័ណ៏នាបកស្រាយពន្យល់ដែលធ្វើឲ្យមានលក្ខណ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: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ងាយស្រូល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​​​​​​​ដល់ការបង្កើត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Software.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API Document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អាចស្វែងរកតាមរយៈតំណរខាងក្រោម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u="sng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http://docs.oracle.com/javase/7/docs/api/</a:t>
            </a:r>
            <a:r>
              <a:rPr lang="km-KH" u="sng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endParaRPr lang="en-US" u="sng" dirty="0" smtClean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J2SE / J2EE / J2ME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623402"/>
          </a:xfrm>
        </p:spPr>
        <p:txBody>
          <a:bodyPr>
            <a:normAutofit/>
          </a:bodyPr>
          <a:lstStyle/>
          <a:p>
            <a:pPr marL="596504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2 Standard Edition (J2SE):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ជាទូទៅប្រើសំរាប់បង្កើត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Applet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និង​កម្មវិធី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(Java Application)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96504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2 Enterprise Edition(J2EE):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ជាទូទៅគេប្រើសំរាប់អភិវឌ្ឍន៍កម្មវិធីដែលមានទ្រង់ទ្រាយធំជាលក្ខណៈពាណិជ្ជកម្ម​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Web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ហើយវាជា​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Platform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មួយសំរាប់ប្រើជាមួយ​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Servers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96504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2 Micro Edition(J2ME):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ជាទូទៅប្រើសំរាប់បង្កើតកម្មវិធីដែលដំណើរការលីទូរស័ព្ទដៃ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និងឧបករណ៍ដែលដំណើរការដោយអត់ប្រើខ្សែ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(Wireless Devices)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253604" indent="0">
              <a:buNone/>
            </a:pP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53604" indent="0">
              <a:buNone/>
            </a:pP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Java Process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064" y="880370"/>
            <a:ext cx="6514244" cy="597763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4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8.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របៀបតំឡើង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Eclipse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62340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km-KH" sz="2400" dirty="0" smtClean="0"/>
              <a:t>ជំហានទី១៖ទាញយក</a:t>
            </a:r>
            <a:r>
              <a:rPr lang="en-US" sz="2400" dirty="0" smtClean="0"/>
              <a:t>Eclipse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km-KH" sz="2400" dirty="0" smtClean="0"/>
              <a:t>ត្រូវទាញយក</a:t>
            </a:r>
            <a:r>
              <a:rPr lang="en-US" sz="2400" dirty="0" smtClean="0"/>
              <a:t>Eclipse</a:t>
            </a:r>
            <a:r>
              <a:rPr lang="km-KH" sz="2400" dirty="0" smtClean="0"/>
              <a:t>​ពី​</a:t>
            </a:r>
            <a:r>
              <a:rPr lang="en-US" sz="2400" dirty="0"/>
              <a:t> </a:t>
            </a:r>
            <a:r>
              <a:rPr lang="en-US" sz="2400" dirty="0" smtClean="0">
                <a:hlinkClick r:id="rId3"/>
              </a:rPr>
              <a:t>http://www.eclipse.org/downloads</a:t>
            </a:r>
            <a:endParaRPr lang="en-US" sz="2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km-KH" sz="2400" dirty="0" smtClean="0"/>
              <a:t>ជំហានទី២៖ដំឡើង</a:t>
            </a:r>
            <a:r>
              <a:rPr lang="en-US" sz="2400" dirty="0" smtClean="0"/>
              <a:t>Eclipse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km-KH" sz="2400" dirty="0" smtClean="0"/>
              <a:t>ត្រូវមាន</a:t>
            </a:r>
            <a:r>
              <a:rPr lang="en-US" sz="2400" dirty="0" smtClean="0"/>
              <a:t>Tools </a:t>
            </a:r>
            <a:r>
              <a:rPr lang="km-KH" sz="2400" dirty="0" smtClean="0"/>
              <a:t>សំរាប់</a:t>
            </a:r>
            <a:r>
              <a:rPr lang="en-US" sz="2400" dirty="0" smtClean="0"/>
              <a:t> Extract Zip file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km-KH" sz="2400" dirty="0" smtClean="0"/>
              <a:t>ប៉ុន្តែដើម្បីអោយ</a:t>
            </a:r>
            <a:r>
              <a:rPr lang="en-US" sz="2400" dirty="0" smtClean="0"/>
              <a:t> Eclipse </a:t>
            </a:r>
            <a:r>
              <a:rPr lang="km-KH" sz="2400" dirty="0" smtClean="0"/>
              <a:t>អាចដំណើរការជាមួយ</a:t>
            </a:r>
            <a:r>
              <a:rPr lang="en-US" sz="2400" dirty="0" smtClean="0"/>
              <a:t> Java </a:t>
            </a:r>
            <a:r>
              <a:rPr lang="km-KH" sz="2400" dirty="0" smtClean="0"/>
              <a:t>យើងត្រូវមាន</a:t>
            </a:r>
            <a:r>
              <a:rPr lang="en-US" sz="2400" dirty="0" smtClean="0"/>
              <a:t> Java Development Kit(JDK)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km-KH" sz="2400" dirty="0" smtClean="0"/>
              <a:t>ដំណើការ​</a:t>
            </a:r>
            <a:r>
              <a:rPr lang="en-US" sz="2400" dirty="0" smtClean="0"/>
              <a:t> Eclipse (Launching Eclipse)</a:t>
            </a:r>
          </a:p>
          <a:p>
            <a:pPr marL="32004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805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km-KH" sz="3600" b="1" dirty="0" smtClean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សមាជិក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Mr. Touch </a:t>
            </a:r>
            <a:r>
              <a:rPr lang="en-US" b="1" spc="300" dirty="0" err="1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Sophonara</a:t>
            </a:r>
            <a:endParaRPr lang="en-US" b="1" spc="300" dirty="0">
              <a:solidFill>
                <a:schemeClr val="accent6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Mr. Phone </a:t>
            </a:r>
            <a:r>
              <a:rPr lang="en-US" b="1" spc="300" dirty="0" err="1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Kimseak</a:t>
            </a:r>
            <a:endParaRPr lang="en-US" b="1" spc="300" dirty="0">
              <a:solidFill>
                <a:schemeClr val="accent6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Mrs. </a:t>
            </a:r>
            <a:r>
              <a:rPr lang="en-US" b="1" spc="300" dirty="0" err="1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Moeung</a:t>
            </a: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b="1" spc="300" dirty="0" err="1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Theara</a:t>
            </a:r>
            <a:endParaRPr lang="en-US" b="1" spc="300" dirty="0">
              <a:solidFill>
                <a:schemeClr val="accent6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Mr. </a:t>
            </a:r>
            <a:r>
              <a:rPr lang="en-US" b="1" spc="300" dirty="0" err="1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Nuon</a:t>
            </a: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b="1" spc="300" dirty="0" err="1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Veyo</a:t>
            </a:r>
            <a:endParaRPr lang="en-US" b="1" spc="300" dirty="0">
              <a:solidFill>
                <a:schemeClr val="accent6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Mr. Ly </a:t>
            </a:r>
            <a:r>
              <a:rPr lang="en-US" b="1" spc="300" dirty="0" err="1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Pisith</a:t>
            </a:r>
            <a:endParaRPr lang="km-KH" b="1" spc="300" dirty="0">
              <a:solidFill>
                <a:schemeClr val="accent6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9. First Programming with Java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623402"/>
          </a:xfrm>
        </p:spPr>
        <p:txBody>
          <a:bodyPr>
            <a:normAutofit/>
          </a:bodyPr>
          <a:lstStyle/>
          <a:p>
            <a:pPr marL="596504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កូដ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បង្ហាញពាក្យ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“Hello Korea Software HRD Center”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មកលើអេក្រង់។</a:t>
            </a:r>
          </a:p>
          <a:p>
            <a:pPr marL="253604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class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FirstPrograme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253604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static void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main(String[] </a:t>
            </a:r>
            <a:r>
              <a:rPr lang="en-US" sz="2400" dirty="0" err="1" smtClean="0">
                <a:solidFill>
                  <a:schemeClr val="accent4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){</a:t>
            </a:r>
          </a:p>
          <a:p>
            <a:pPr marL="253604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</a:t>
            </a:r>
            <a:r>
              <a:rPr lang="en-US" sz="2400" i="1" dirty="0" err="1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.println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Hello Korea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Software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HRD Center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”);</a:t>
            </a:r>
          </a:p>
          <a:p>
            <a:pPr marL="253604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 marL="253604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 marL="253604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Output: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Hello Korea Software HRD Center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5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10.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ការប្រកាស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623402"/>
          </a:xfrm>
        </p:spPr>
        <p:txBody>
          <a:bodyPr>
            <a:normAutofit/>
          </a:bodyPr>
          <a:lstStyle/>
          <a:p>
            <a:pPr marL="596504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អថេរ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(Variable)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គឺប្រើសំរាប់ផ្ទុតំលៃដើម្បីប្រើអថេរបានយើងចាំបាច់ត្រូវប្រកាសវាជាមុនសិន។អថេរមួយអាចប្រកាសដោយប្រើ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data type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មួយក្នុងចំណោម​​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primitive data type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៨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ដែលមានដូចជា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byte, shot,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 long, float, double, char,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916544" lvl="1" indent="-342900">
              <a:buClr>
                <a:schemeClr val="accent1">
                  <a:lumMod val="75000"/>
                </a:schemeClr>
              </a:buClr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73644" lvl="1" indent="0">
              <a:buClr>
                <a:schemeClr val="accent1">
                  <a:lumMod val="75000"/>
                </a:schemeClr>
              </a:buClr>
              <a:buNone/>
            </a:pPr>
            <a:endParaRPr lang="km-KH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395" y="3928861"/>
            <a:ext cx="4941037" cy="1132833"/>
            <a:chOff x="2127949" y="3223051"/>
            <a:chExt cx="6440656" cy="1864399"/>
          </a:xfrm>
        </p:grpSpPr>
        <p:sp>
          <p:nvSpPr>
            <p:cNvPr id="8" name="Rectangle 7"/>
            <p:cNvSpPr/>
            <p:nvPr/>
          </p:nvSpPr>
          <p:spPr>
            <a:xfrm>
              <a:off x="3575399" y="3223051"/>
              <a:ext cx="3934534" cy="898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effectLst/>
                  <a:ea typeface="Malgun Gothic" panose="020B0503020000020004" pitchFamily="34" charset="-127"/>
                  <a:cs typeface="DaunPenh" panose="02000500000000020004" pitchFamily="2" charset="0"/>
                </a:rPr>
                <a:t>String name;</a:t>
              </a:r>
              <a:endParaRPr lang="en-US" sz="1400" dirty="0">
                <a:effectLst/>
                <a:ea typeface="Malgun Gothic" panose="020B0503020000020004" pitchFamily="34" charset="-127"/>
                <a:cs typeface="DaunPenh" panose="02000500000000020004" pitchFamily="2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3575399" y="3784601"/>
              <a:ext cx="1250601" cy="733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5969000" y="3852333"/>
              <a:ext cx="1346200" cy="767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127949" y="4619601"/>
              <a:ext cx="1447450" cy="394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ea typeface="Malgun Gothic" panose="020B0503020000020004" pitchFamily="34" charset="-127"/>
                  <a:cs typeface="DaunPenh" panose="02000500000000020004" pitchFamily="2" charset="0"/>
                </a:rPr>
                <a:t>Data type</a:t>
              </a:r>
              <a:endParaRPr lang="en-US" sz="1050" dirty="0">
                <a:effectLst/>
                <a:ea typeface="Malgun Gothic" panose="020B0503020000020004" pitchFamily="34" charset="-127"/>
                <a:cs typeface="DaunPenh" panose="02000500000000020004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51261" y="4707664"/>
              <a:ext cx="2117344" cy="37978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ea typeface="Malgun Gothic" panose="020B0503020000020004" pitchFamily="34" charset="-127"/>
                  <a:cs typeface="DaunPenh" panose="02000500000000020004" pitchFamily="2" charset="0"/>
                </a:rPr>
                <a:t>Variable Name</a:t>
              </a:r>
              <a:endParaRPr lang="en-US" sz="1050" dirty="0">
                <a:effectLst/>
                <a:ea typeface="Malgun Gothic" panose="020B0503020000020004" pitchFamily="34" charset="-127"/>
                <a:cs typeface="DaunPenh" panose="02000500000000020004" pitchFamily="2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33219" y="4139153"/>
            <a:ext cx="5543096" cy="1276540"/>
            <a:chOff x="1663696" y="2672925"/>
            <a:chExt cx="7217836" cy="2596305"/>
          </a:xfrm>
        </p:grpSpPr>
        <p:sp>
          <p:nvSpPr>
            <p:cNvPr id="14" name="Rectangle 13"/>
            <p:cNvSpPr/>
            <p:nvPr/>
          </p:nvSpPr>
          <p:spPr>
            <a:xfrm>
              <a:off x="2560527" y="2672925"/>
              <a:ext cx="5227330" cy="11201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dirty="0">
                  <a:effectLst/>
                  <a:ea typeface="Malgun Gothic" panose="020B0503020000020004" pitchFamily="34" charset="-127"/>
                  <a:cs typeface="DaunPenh" panose="02000500000000020004" pitchFamily="2" charset="0"/>
                </a:rPr>
                <a:t>string name = “John”;</a:t>
              </a:r>
              <a:endParaRPr lang="en-US" sz="1200" dirty="0">
                <a:effectLst/>
                <a:ea typeface="Malgun Gothic" panose="020B0503020000020004" pitchFamily="34" charset="-127"/>
                <a:cs typeface="DaunPenh" panose="02000500000000020004" pitchFamily="2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2304505" y="3496733"/>
              <a:ext cx="1065228" cy="1285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5121492" y="3496733"/>
              <a:ext cx="727706" cy="1485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663696" y="4748318"/>
              <a:ext cx="1417181" cy="386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ea typeface="Malgun Gothic" panose="020B0503020000020004" pitchFamily="34" charset="-127"/>
                  <a:cs typeface="DaunPenh" panose="02000500000000020004" pitchFamily="2" charset="0"/>
                </a:rPr>
                <a:t>Data type</a:t>
              </a:r>
              <a:endParaRPr lang="en-US" sz="1100" dirty="0">
                <a:effectLst/>
                <a:ea typeface="Malgun Gothic" panose="020B0503020000020004" pitchFamily="34" charset="-127"/>
                <a:cs typeface="DaunPenh" panose="02000500000000020004" pitchFamily="2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80732" y="4820496"/>
              <a:ext cx="1807935" cy="44873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ea typeface="Malgun Gothic" panose="020B0503020000020004" pitchFamily="34" charset="-127"/>
                  <a:cs typeface="DaunPenh" panose="02000500000000020004" pitchFamily="2" charset="0"/>
                </a:rPr>
                <a:t>Variable Name</a:t>
              </a:r>
              <a:endParaRPr lang="en-US" sz="1100" dirty="0">
                <a:effectLst/>
                <a:ea typeface="Malgun Gothic" panose="020B0503020000020004" pitchFamily="34" charset="-127"/>
                <a:cs typeface="DaunPenh" panose="02000500000000020004" pitchFamily="2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6724657" y="3496840"/>
              <a:ext cx="1319222" cy="125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7451659" y="4801126"/>
              <a:ext cx="1429873" cy="4681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ea typeface="Malgun Gothic" panose="020B0503020000020004" pitchFamily="34" charset="-127"/>
                  <a:cs typeface="DaunPenh" panose="02000500000000020004" pitchFamily="2" charset="0"/>
                </a:rPr>
                <a:t>Value</a:t>
              </a:r>
              <a:endParaRPr lang="en-US" sz="1100" dirty="0">
                <a:effectLst/>
                <a:ea typeface="Malgun Gothic" panose="020B0503020000020004" pitchFamily="34" charset="-127"/>
                <a:cs typeface="DaunPenh" panose="02000500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89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10.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ការប្រកាស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623402"/>
          </a:xfrm>
        </p:spPr>
        <p:txBody>
          <a:bodyPr>
            <a:normAutofit/>
          </a:bodyPr>
          <a:lstStyle/>
          <a:p>
            <a:pPr marL="596504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អថេរចែកចេញជា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ប្រភេទគឺ៖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916544" lvl="1" indent="-342900"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Variable (Non-Static Fields):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ដែលបង្កើតនៅក្នុង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ដោយមិនបានប្រើ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 static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ហើយបានលក្ខណៈជា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</a:t>
            </a:r>
          </a:p>
          <a:p>
            <a:pPr marL="916544" lvl="1" indent="-342900"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Variable (Static Fields):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variable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ដែលបង្កើតនៅក្នុង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Static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ហើយយើងអាចប្រើ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នេះដោយពុំចាំបាច់បង្កើត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</a:t>
            </a:r>
          </a:p>
          <a:p>
            <a:pPr marL="916544" lvl="1" indent="-342900"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Local Variables: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11.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ច្បាប់នៃការដាក់ឈ្មោះក្នុង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63" y="1474907"/>
            <a:ext cx="10055113" cy="5193863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1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12.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Comments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Java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623402"/>
          </a:xfrm>
        </p:spPr>
        <p:txBody>
          <a:bodyPr>
            <a:normAutofit/>
          </a:bodyPr>
          <a:lstStyle/>
          <a:p>
            <a:pPr marL="596504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Comments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គឺជាការរៀបរាប់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និងពន្យល់នូវសកម្មភាពរបស់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code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ដើម្បីអោយអ្នកសរសេរកម្មវិធីងាយស្រួលយល់នៅបឲពេលដែលគេមកមើល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code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ដែលគេបានសរសេរហើយឡើងវិញ។ម៉្យាងទៀត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Comment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ក៏មានសារៈសំខាន់នៅពេលដែលយើងចង់ធ្វើការ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Debug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ដើម្បីស្វែងរកកំហុស។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96504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នៅក្នុងភាសា​​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comment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មានចំនួន៣របៀបគឺៈ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916544" lvl="1" indent="-342900"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/* */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ជាធម្មតាប្រើសំរាប់ការ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comment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ច្រើនជួរ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916544" lvl="1" indent="-342900"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//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ប្រើសំរាប់ការ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comment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​កូដមួយជូរ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916544" lvl="1" indent="-342900"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/** */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​ប្រើសំរាប់ការ​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comment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កូដជាលក្ខណៈ​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Documentation (Javadoc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Comments)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JDK </a:t>
            </a:r>
            <a:r>
              <a:rPr lang="en-US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javadoc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tool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ប្រើប្រាស់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doc comments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នៅពេលរៀបចំកម្មវិធីហើយ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generated documentation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ដោយស្វ័យប្រវត្ត។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916544" lvl="1" indent="-342900">
              <a:buClr>
                <a:schemeClr val="accent1">
                  <a:lumMod val="75000"/>
                </a:schemeClr>
              </a:buClr>
            </a:pP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55877" y="237783"/>
            <a:ext cx="42886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0376" y="1746913"/>
            <a:ext cx="1001745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Reference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2060"/>
                </a:solidFill>
              </a:rPr>
              <a:t>Online </a:t>
            </a:r>
            <a:endParaRPr lang="en-US" b="1" dirty="0">
              <a:solidFill>
                <a:srgbClr val="002060"/>
              </a:solidFill>
            </a:endParaRPr>
          </a:p>
          <a:p>
            <a:pPr marL="800100" lvl="1" indent="-342900">
              <a:buClr>
                <a:srgbClr val="0070C0"/>
              </a:buClr>
              <a:buFont typeface="+mj-lt"/>
              <a:buAutoNum type="arabicPeriod"/>
            </a:pPr>
            <a:r>
              <a:rPr lang="en-US" dirty="0" smtClean="0">
                <a:hlinkClick r:id="rId3"/>
              </a:rPr>
              <a:t>www.Lynda.com</a:t>
            </a:r>
            <a:endParaRPr lang="en-US" dirty="0" smtClean="0"/>
          </a:p>
          <a:p>
            <a:pPr marL="800100" lvl="1" indent="-342900">
              <a:buClr>
                <a:srgbClr val="0070C0"/>
              </a:buClr>
              <a:buFont typeface="+mj-lt"/>
              <a:buAutoNum type="arabicPeriod"/>
            </a:pPr>
            <a:r>
              <a:rPr lang="en-US" dirty="0" smtClean="0">
                <a:hlinkClick r:id="rId4"/>
              </a:rPr>
              <a:t>www.oracle.com/java</a:t>
            </a:r>
            <a:endParaRPr lang="en-US" dirty="0"/>
          </a:p>
          <a:p>
            <a:pPr marL="800100" lvl="1" indent="-342900">
              <a:buClr>
                <a:srgbClr val="0070C0"/>
              </a:buClr>
              <a:buFont typeface="+mj-lt"/>
              <a:buAutoNum type="arabicPeriod"/>
            </a:pPr>
            <a:r>
              <a:rPr lang="en-US" dirty="0" smtClean="0">
                <a:hlinkClick r:id="rId5"/>
              </a:rPr>
              <a:t>www.JavaTpoint.com</a:t>
            </a:r>
            <a:endParaRPr lang="en-US" dirty="0"/>
          </a:p>
          <a:p>
            <a:pPr marL="800100" lvl="1" indent="-342900">
              <a:buClr>
                <a:srgbClr val="0070C0"/>
              </a:buClr>
              <a:buFont typeface="+mj-lt"/>
              <a:buAutoNum type="arabicPeriod"/>
            </a:pPr>
            <a:r>
              <a:rPr lang="en-US" dirty="0" smtClean="0">
                <a:hlinkClick r:id="rId6"/>
              </a:rPr>
              <a:t>www.stackoverflows.com/JDK</a:t>
            </a:r>
            <a:endParaRPr lang="en-US" dirty="0"/>
          </a:p>
          <a:p>
            <a:pPr marL="800100" lvl="1" indent="-342900">
              <a:buClr>
                <a:srgbClr val="0070C0"/>
              </a:buClr>
              <a:buFont typeface="+mj-lt"/>
              <a:buAutoNum type="arabicPeriod"/>
            </a:pPr>
            <a:r>
              <a:rPr lang="en-US" u="sng" dirty="0" smtClean="0">
                <a:solidFill>
                  <a:srgbClr val="00B0F0"/>
                </a:solidFill>
              </a:rPr>
              <a:t>Java </a:t>
            </a:r>
            <a:r>
              <a:rPr lang="en-US" u="sng" dirty="0">
                <a:solidFill>
                  <a:srgbClr val="00B0F0"/>
                </a:solidFill>
              </a:rPr>
              <a:t>version history - Wikipedia, the free </a:t>
            </a:r>
            <a:r>
              <a:rPr lang="en-US" u="sng" dirty="0" smtClean="0">
                <a:solidFill>
                  <a:srgbClr val="00B0F0"/>
                </a:solidFill>
              </a:rPr>
              <a:t>encyclopedia.htm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rgbClr val="002060"/>
                </a:solidFill>
              </a:rPr>
              <a:t>Offline</a:t>
            </a:r>
          </a:p>
          <a:p>
            <a:pPr marL="800100" lvl="1" indent="-342900">
              <a:buClr>
                <a:srgbClr val="0070C0"/>
              </a:buClr>
              <a:buFont typeface="+mj-lt"/>
              <a:buAutoNum type="arabicPeriod"/>
            </a:pPr>
            <a:r>
              <a:rPr lang="en-US" dirty="0" smtClean="0"/>
              <a:t>1.1.c</a:t>
            </a:r>
            <a:r>
              <a:rPr lang="en-US" dirty="0"/>
              <a:t>. Introduction to Java Programming, </a:t>
            </a:r>
            <a:r>
              <a:rPr lang="en-US" dirty="0" smtClean="0"/>
              <a:t>Comprehensive.pdf</a:t>
            </a:r>
          </a:p>
          <a:p>
            <a:pPr marL="800100" lvl="1" indent="-342900">
              <a:buClr>
                <a:srgbClr val="0070C0"/>
              </a:buClr>
              <a:buFont typeface="+mj-lt"/>
              <a:buAutoNum type="arabicPeriod"/>
            </a:pPr>
            <a:r>
              <a:rPr lang="en-US" dirty="0" smtClean="0"/>
              <a:t>Java </a:t>
            </a:r>
            <a:r>
              <a:rPr lang="en-US" dirty="0"/>
              <a:t>lesson </a:t>
            </a:r>
            <a:r>
              <a:rPr lang="en-US" dirty="0" smtClean="0"/>
              <a:t>khmer.pdf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ការណែនាំអំពី​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Java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លក្ខណៈរ​បស់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JAVA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ស្វែង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យល់អំពី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JDK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JRE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នៅក្នុង​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Java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4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JVM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,​ ការគ្រប់គ្រង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Memory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5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ឯកសារពាក់ព័ន្ធទៅនឹង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API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Java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6.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J2SE, J2EE, J2ME</a:t>
            </a:r>
            <a:endParaRPr lang="ca-E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7. ដំណើរការរបស់ 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JAVA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8. ការដំឡើង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Eclipse 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9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First Java Application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10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Variable Declaration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11.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Java Naming g Rule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12.  Comment</a:t>
            </a:r>
            <a:endParaRPr lang="ca-E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7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ប្រវត្តិរបស់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Java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បង្កើតឡើងនៅឆ្នាំ​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1991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ដោយក្រុមហ៊ុន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Sun Microsystem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ឈ្មោះដើមរបស់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java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គឺ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Oak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បន្ទាប់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មកគេហៅវាថា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Java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ចេញអោយគេប្រើប្រាស់​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1995</a:t>
            </a:r>
          </a:p>
          <a:p>
            <a:pPr marL="0" indent="0">
              <a:lnSpc>
                <a:spcPct val="150000"/>
              </a:lnSpc>
              <a:buClr>
                <a:schemeClr val="accent1"/>
              </a:buClr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4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ប្រវត្តិរបស់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Java (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15" y="1529914"/>
            <a:ext cx="11323586" cy="513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5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ប្រវត្តិរបស់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Java (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5" y="1037229"/>
            <a:ext cx="12070086" cy="45217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133" y="5909481"/>
            <a:ext cx="746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Java version history - Wikipedia, the free encyclopedia.htm</a:t>
            </a:r>
          </a:p>
        </p:txBody>
      </p:sp>
    </p:spTree>
    <p:extLst>
      <p:ext uri="{BB962C8B-B14F-4D97-AF65-F5344CB8AC3E}">
        <p14:creationId xmlns:p14="http://schemas.microsoft.com/office/powerpoint/2010/main" val="134964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លក្ខណៈរបស់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96504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Simple:</a:t>
            </a:r>
          </a:p>
          <a:p>
            <a:pPr marL="916544" lvl="1" indent="-342900"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ត្រូវបានបង្កើតឡើងមានលក្ខណៈសាមញ្ញងាយស្រួលសិក្សា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សរសេរ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និងមើល</a:t>
            </a:r>
          </a:p>
          <a:p>
            <a:pPr marL="596504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Oriented </a:t>
            </a:r>
          </a:p>
          <a:p>
            <a:pPr marL="916544" lvl="1" indent="-342900"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គឺជាភាសាដែលផ្តោតសំខាន់ទៅលើ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(OOP)</a:t>
            </a:r>
          </a:p>
          <a:p>
            <a:pPr marL="596504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Platform Independent</a:t>
            </a:r>
          </a:p>
          <a:p>
            <a:pPr marL="916544" lvl="1" indent="-342900"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អាចដំណើរការលើ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platform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ដូចជា​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Linux, Windows, Mac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4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លក្ខណៈរបស់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96504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Secure:</a:t>
            </a:r>
          </a:p>
          <a:p>
            <a:pPr marL="916544" lvl="1" indent="-342900"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មានលក្ខណៈពិសេសដែលមិនអោយមានការឆ្លងមេរោគ</a:t>
            </a:r>
          </a:p>
          <a:p>
            <a:pPr marL="596504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Architectural-neutral: </a:t>
            </a:r>
          </a:p>
          <a:p>
            <a:pPr marL="916544" lvl="1" indent="-342900"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អាចធ្វើការ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compile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ទៅជា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byte code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ដែលអាចដំណើរការលើ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architecture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របស់ម៉ាស៊ីនផ្សេងទៀត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96504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Portable</a:t>
            </a:r>
          </a:p>
          <a:p>
            <a:pPr marL="916544" lvl="1" indent="-342900"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អាចដំណើរការបាននៅលើ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platform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ជាច្រើន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9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1314</Words>
  <Application>Microsoft Office PowerPoint</Application>
  <PresentationFormat>Widescreen</PresentationFormat>
  <Paragraphs>178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Malgun Gothic</vt:lpstr>
      <vt:lpstr>Arial</vt:lpstr>
      <vt:lpstr>DaunPenh</vt:lpstr>
      <vt:lpstr>Khmer OS</vt:lpstr>
      <vt:lpstr>Khmer OS Battambang</vt:lpstr>
      <vt:lpstr>Khmer OS Muol</vt:lpstr>
      <vt:lpstr>Khmer OS Muol Light</vt:lpstr>
      <vt:lpstr>Wingdings</vt:lpstr>
      <vt:lpstr>TS102922647</vt:lpstr>
      <vt:lpstr>PowerPoint Presentation</vt:lpstr>
      <vt:lpstr>សមាជិក</vt:lpstr>
      <vt:lpstr>មាតិកា</vt:lpstr>
      <vt:lpstr>មាតិកា</vt:lpstr>
      <vt:lpstr>1.​ ប្រវត្តិរបស់ Java</vt:lpstr>
      <vt:lpstr>1.​ ប្រវត្តិរបស់ Java (ត)</vt:lpstr>
      <vt:lpstr>1.​ ប្រវត្តិរបស់ Java (ត)</vt:lpstr>
      <vt:lpstr> 2. លក្ខណៈរបស់ Java </vt:lpstr>
      <vt:lpstr> 2. លក្ខណៈរបស់ Java </vt:lpstr>
      <vt:lpstr> 2. លក្ខណៈរបស់ Java </vt:lpstr>
      <vt:lpstr> 2. លក្ខណៈរបស់ Java </vt:lpstr>
      <vt:lpstr> 3. JDK / JRE </vt:lpstr>
      <vt:lpstr> 3. JDK / JRE </vt:lpstr>
      <vt:lpstr> 4. JVM and Java Memory </vt:lpstr>
      <vt:lpstr> 4. JVM and Java Memory </vt:lpstr>
      <vt:lpstr> 5. ឯកសារ API របស់ JAVA </vt:lpstr>
      <vt:lpstr> 6. J2SE / J2EE / J2ME</vt:lpstr>
      <vt:lpstr> 7. Java Process  </vt:lpstr>
      <vt:lpstr> 8.របៀបតំឡើងEclipse </vt:lpstr>
      <vt:lpstr> 9. First Programming with Java </vt:lpstr>
      <vt:lpstr> 10. ការប្រកាស Variable </vt:lpstr>
      <vt:lpstr> 10. ការប្រកាស Variable </vt:lpstr>
      <vt:lpstr> 11. ច្បាប់នៃការដាក់ឈ្មោះក្នុងJAVA </vt:lpstr>
      <vt:lpstr> 12. Comments ក្នុង Java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2016-03-28T19:49:40Z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