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503" r:id="rId3"/>
    <p:sldId id="505" r:id="rId4"/>
    <p:sldId id="568" r:id="rId5"/>
    <p:sldId id="524" r:id="rId6"/>
    <p:sldId id="554" r:id="rId7"/>
    <p:sldId id="525" r:id="rId8"/>
    <p:sldId id="553" r:id="rId9"/>
    <p:sldId id="528" r:id="rId10"/>
    <p:sldId id="529" r:id="rId11"/>
    <p:sldId id="530" r:id="rId12"/>
    <p:sldId id="551" r:id="rId13"/>
    <p:sldId id="544" r:id="rId14"/>
    <p:sldId id="545" r:id="rId15"/>
    <p:sldId id="558" r:id="rId16"/>
    <p:sldId id="567" r:id="rId17"/>
    <p:sldId id="560" r:id="rId18"/>
    <p:sldId id="561" r:id="rId19"/>
    <p:sldId id="562" r:id="rId20"/>
    <p:sldId id="563" r:id="rId21"/>
    <p:sldId id="566" r:id="rId22"/>
    <p:sldId id="559" r:id="rId23"/>
    <p:sldId id="539" r:id="rId24"/>
    <p:sldId id="541" r:id="rId25"/>
    <p:sldId id="542" r:id="rId26"/>
    <p:sldId id="543" r:id="rId27"/>
    <p:sldId id="531" r:id="rId28"/>
    <p:sldId id="532" r:id="rId29"/>
    <p:sldId id="533" r:id="rId30"/>
    <p:sldId id="534" r:id="rId31"/>
    <p:sldId id="535" r:id="rId32"/>
    <p:sldId id="536" r:id="rId33"/>
    <p:sldId id="564" r:id="rId34"/>
    <p:sldId id="537" r:id="rId35"/>
    <p:sldId id="565" r:id="rId36"/>
    <p:sldId id="538" r:id="rId37"/>
    <p:sldId id="526" r:id="rId38"/>
    <p:sldId id="552" r:id="rId39"/>
    <p:sldId id="4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29-Mar-16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29-Mar-16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29-Mar-16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29-Mar-16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29-Mar-16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29-Mar-16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29-Mar-16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29-Mar-16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29-Mar-16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29-Mar-16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29-Mar-16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documentation/java-se-7-doc-download-435117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internal-details-of-jvm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4" y="406587"/>
            <a:ext cx="1216753" cy="155559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792872" y="3705602"/>
            <a:ext cx="3886643" cy="916697"/>
          </a:xfrm>
        </p:spPr>
        <p:txBody>
          <a:bodyPr>
            <a:normAutofit/>
          </a:bodyPr>
          <a:lstStyle/>
          <a:p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ឣ្នកប្រឹក្សាយោបល់</a:t>
            </a:r>
            <a:r>
              <a:rPr lang="en-US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:  </a:t>
            </a:r>
            <a:r>
              <a:rPr lang="km-KH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បណ្ឌិត</a:t>
            </a:r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​​ គីម​ ថេខ្យុង</a:t>
            </a:r>
            <a:endParaRPr lang="en-US" sz="2000" b="1" dirty="0">
              <a:solidFill>
                <a:schemeClr val="tx1"/>
              </a:solidFill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9659" y="2159667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FUNDAMENTAL </a:t>
            </a:r>
            <a:endParaRPr lang="km-KH" sz="28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9659" y="183067"/>
            <a:ext cx="12191999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b="1" dirty="0">
                <a:latin typeface="Khmer OS Battambang" pitchFamily="2" charset="0"/>
                <a:cs typeface="Khmer OS Battambang" pitchFamily="2" charset="0"/>
              </a:rPr>
              <a:t>J2SE/J2EE/J2ME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1430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J2SE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(Java 2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Standard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dition)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platform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ត្រូវ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បានគេប្រើសម្រាប់បង្កើត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desktop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applications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ឫ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Stand alone applications</a:t>
            </a:r>
          </a:p>
          <a:p>
            <a:pPr marL="11430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J2EE </a:t>
            </a:r>
            <a:r>
              <a:rPr lang="en-US" sz="2400" dirty="0" smtClean="0"/>
              <a:t>(Java 2 </a:t>
            </a:r>
            <a:r>
              <a:rPr lang="en-US" sz="2400" dirty="0"/>
              <a:t>E</a:t>
            </a:r>
            <a:r>
              <a:rPr lang="en-US" sz="2400" dirty="0" smtClean="0"/>
              <a:t>nterprise </a:t>
            </a:r>
            <a:r>
              <a:rPr lang="en-US" sz="2400" dirty="0"/>
              <a:t>E</a:t>
            </a:r>
            <a:r>
              <a:rPr lang="en-US" sz="2400" dirty="0" smtClean="0"/>
              <a:t>dition)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platform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ត្រូវបានគេប្រើសម្រាប់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បង្កើត</a:t>
            </a:r>
            <a:r>
              <a:rPr lang="en-US" sz="2400" dirty="0" smtClean="0"/>
              <a:t>web applications</a:t>
            </a:r>
          </a:p>
          <a:p>
            <a:pPr marL="11430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J2ME (</a:t>
            </a:r>
            <a:r>
              <a:rPr lang="en-US" sz="2400" dirty="0"/>
              <a:t>Java 2 </a:t>
            </a:r>
            <a:r>
              <a:rPr lang="en-US" sz="2400" dirty="0" smtClean="0"/>
              <a:t>Micro </a:t>
            </a:r>
            <a:r>
              <a:rPr lang="en-US" sz="2400" dirty="0"/>
              <a:t>Edition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platform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ត្រូវបានគេប្រើសម្រាប់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បង្កើត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Mobil applications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2111829"/>
            <a:ext cx="11020927" cy="39714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គឺជាបណ្ដុំឬអាចនិយាយបានថា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Library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នៅក្នុងនោះមានដូចជា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Classes,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ដែលត្រូវបានសរសេរទុកជាមុន​ ហើយភ្ជាប់មកជាមួយនូវ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Methods, Fields,​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Java core API,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ដែលជាកញ្ចប់ភ្ជាប់ជាមួយនិង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download</a:t>
            </a:r>
          </a:p>
          <a:p>
            <a:pPr lvl="0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Optional official Java APIs,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​ត្រូវ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បន្ថែមបើសិនត្រូវការ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Unofficial Java APIs,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ដែលយើងអាចធ្វើការទាញយកតាមរយ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Third Party Website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Understanding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Java API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Document</a:t>
            </a:r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2111829"/>
            <a:ext cx="11020927" cy="39714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ប្រយោជ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ន៏របស់វាគឺ វាជួយដល់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ក្នុងការស្វែងយល់់អំពីមុខងាររបស់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Package, Method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ជាពិសេស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(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,Data type)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ដែលនៅក្នុងអនុគមន៏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អាចដំណើរបានទាំង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Offline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Online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Understanding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Java API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Document 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(បន្ត)</a:t>
            </a:r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2111829"/>
            <a:ext cx="11020927" cy="3971470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យើងអាចទាញយកវាបានតាមរយ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Online</a:t>
            </a: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u="sng" dirty="0">
                <a:hlinkClick r:id="rId2"/>
              </a:rPr>
              <a:t>http://docs.oracle.com/javase/7/docs/api</a:t>
            </a:r>
            <a:r>
              <a:rPr lang="en-US" sz="2400" u="sng" dirty="0" smtClean="0">
                <a:hlinkClick r:id="rId2"/>
              </a:rPr>
              <a:t>/</a:t>
            </a:r>
            <a:r>
              <a:rPr lang="en-US" sz="2400" dirty="0" smtClean="0"/>
              <a:t> (Java SE 7)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https://docs.oracle.com/javase/8/docs/api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/>
              <a:t>(Java SE </a:t>
            </a:r>
            <a:r>
              <a:rPr lang="en-US" sz="2400" dirty="0" smtClean="0"/>
              <a:t>8)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Offline</a:t>
            </a:r>
          </a:p>
          <a:p>
            <a:pPr marL="0" lv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u="sng" dirty="0">
                <a:hlinkClick r:id="rId4"/>
              </a:rPr>
              <a:t>http://www.oracle.com/technetwork/java/javase/documentation/java-se-7-doc-download-435117.html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៥.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Understanding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Java API </a:t>
            </a:r>
            <a:r>
              <a:rPr lang="en-US" sz="3200" b="1" dirty="0" smtClean="0">
                <a:latin typeface="Khmer OS Battambang" pitchFamily="2" charset="0"/>
                <a:cs typeface="Khmer OS Battambang" pitchFamily="2" charset="0"/>
              </a:rPr>
              <a:t>Document 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(បន្ត)</a:t>
            </a:r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៦.​១ </a:t>
            </a:r>
            <a:r>
              <a:rPr lang="en-US" sz="28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endParaRPr lang="km-KH" sz="28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54380" lvl="1" indent="-514350">
              <a:buFont typeface="+mj-lt"/>
              <a:buAutoNum type="arabicParenR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Loads code</a:t>
            </a:r>
          </a:p>
          <a:p>
            <a:pPr marL="754380" lvl="1" indent="-514350">
              <a:buFont typeface="+mj-lt"/>
              <a:buAutoNum type="arabicParenR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Verifies Code</a:t>
            </a:r>
          </a:p>
          <a:p>
            <a:pPr marL="754380" lvl="1" indent="-514350">
              <a:buFont typeface="+mj-lt"/>
              <a:buAutoNum type="arabicParenR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Code</a:t>
            </a:r>
          </a:p>
          <a:p>
            <a:pPr marL="754380" lvl="1" indent="-514350">
              <a:buFont typeface="+mj-lt"/>
              <a:buAutoNum type="arabicParenR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Provide Runtime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</a:t>
            </a:r>
            <a:endParaRPr lang="en-US" sz="265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 </a:t>
            </a: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 and Java Memory</a:t>
            </a:r>
          </a:p>
        </p:txBody>
      </p:sp>
    </p:spTree>
    <p:extLst>
      <p:ext uri="{BB962C8B-B14F-4D97-AF65-F5344CB8AC3E}">
        <p14:creationId xmlns:p14="http://schemas.microsoft.com/office/powerpoint/2010/main" val="11267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JVM(Java Virtual Machine)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Machine,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Specification (Document that describes how JVM works)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Runtime Environment </a:t>
            </a:r>
            <a:r>
              <a:rPr lang="ca-E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Byte Code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executed.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Device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ជាច្រើនទាំង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Hardware and Software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JVM, JRE, JDK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គីជា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dependent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ពីព្រោះ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Configuration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OS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នីមួយៗគឺខុសៗគ្នា​ ប៉ុន្តែ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Platform Independent</a:t>
            </a:r>
            <a:r>
              <a:rPr lang="en-US" sz="1800" dirty="0">
                <a:solidFill>
                  <a:srgbClr val="212121"/>
                </a:solidFill>
                <a:latin typeface="Khmer OS Battambang" panose="02000500000000020004" pitchFamily="2" charset="0"/>
                <a:ea typeface="Malgun Gothic" panose="020B0503020000020004" pitchFamily="34" charset="-127"/>
                <a:cs typeface="Khmer OS Battambang" panose="02000500000000020004" pitchFamily="2" charset="0"/>
              </a:rPr>
              <a:t>.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 </a:t>
            </a:r>
          </a:p>
        </p:txBody>
      </p:sp>
    </p:spTree>
    <p:extLst>
      <p:ext uri="{BB962C8B-B14F-4D97-AF65-F5344CB8AC3E}">
        <p14:creationId xmlns:p14="http://schemas.microsoft.com/office/powerpoint/2010/main" val="10338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2111829"/>
            <a:ext cx="11020927" cy="397147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វាធ្វើការទៅលើ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Loads Code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2726371"/>
            <a:ext cx="8375098" cy="3128517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Verifies Code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96" y="2507843"/>
            <a:ext cx="9037084" cy="2838659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 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4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3"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Code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39" y="2559867"/>
            <a:ext cx="9174737" cy="3089452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 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4"/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-Provide Runtime Environment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 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04" y="2664655"/>
            <a:ext cx="6738108" cy="40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u="sng" dirty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FUNDAMENTAL </a:t>
            </a:r>
            <a:endParaRPr lang="km-KH" sz="32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សួស​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h Battambang" panose="02000000000000000000" pitchFamily="2" charset="0"/>
              </a:rPr>
              <a:t>Java Memory: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គឺជាការផ្ដល់កន្លែងដល់ </a:t>
            </a:r>
            <a:r>
              <a:rPr lang="en-US" sz="2400" dirty="0">
                <a:latin typeface="Kh Battambang" panose="02000000000000000000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 Battambang" panose="02000000000000000000" pitchFamily="2" charset="0"/>
              </a:rPr>
              <a:t>Memory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 Battambang" panose="02000000000000000000" pitchFamily="2" charset="0"/>
              </a:rPr>
              <a:t>Computer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នៅពេលមាន</a:t>
            </a:r>
            <a:r>
              <a:rPr lang="en-US" sz="2400" dirty="0">
                <a:latin typeface="Kh Battambang" panose="02000000000000000000" pitchFamily="2" charset="0"/>
              </a:rPr>
              <a:t>Runtime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កើតឡើងហើយវា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និងជំនួស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ឬលុប</a:t>
            </a:r>
            <a:r>
              <a:rPr lang="en-US" sz="2400" dirty="0">
                <a:latin typeface="Kh Battambang" panose="02000000000000000000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ណាមួយនៅពេល</a:t>
            </a:r>
            <a:r>
              <a:rPr lang="en-US" sz="2400" dirty="0">
                <a:latin typeface="Kh Battambang" panose="02000000000000000000" pitchFamily="2" charset="0"/>
              </a:rPr>
              <a:t>Process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របស់វាត្រូវបានបញ្ចប់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 Battambang" panose="02000000000000000000" pitchFamily="2" charset="0"/>
              </a:rPr>
              <a:t>Java Memory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 Battambang" panose="02000000000000000000" pitchFamily="2" charset="0"/>
              </a:rPr>
              <a:t>	-Class Area 	- Stack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 Battambang" panose="02000000000000000000" pitchFamily="2" charset="0"/>
              </a:rPr>
              <a:t>	-Heap 		- PC Register	- Native Method Stack</a:t>
            </a:r>
          </a:p>
          <a:p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 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 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5" y="3201670"/>
            <a:ext cx="11844338" cy="3131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2128" y="3759616"/>
            <a:ext cx="1945899" cy="192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Class (Method) Area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44808" y="3751996"/>
            <a:ext cx="1945899" cy="192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45108" y="3706276"/>
            <a:ext cx="1945899" cy="192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37788" y="3698656"/>
            <a:ext cx="1945899" cy="192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Register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30468" y="3713896"/>
            <a:ext cx="1945899" cy="192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Method Stack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80024" y="1495891"/>
            <a:ext cx="1465628" cy="1453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Loader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2"/>
          </p:cNvCxnSpPr>
          <p:nvPr/>
        </p:nvCxnSpPr>
        <p:spPr>
          <a:xfrm>
            <a:off x="6112838" y="2949367"/>
            <a:ext cx="0" cy="252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					</a:t>
            </a:r>
            <a:r>
              <a:rPr lang="en-US" sz="2200" dirty="0"/>
              <a:t>	</a:t>
            </a:r>
            <a:r>
              <a:rPr lang="en-US" sz="2200" dirty="0" smtClean="0"/>
              <a:t>					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5" y="2439733"/>
            <a:ext cx="9828818" cy="2309688"/>
          </a:xfrm>
          <a:prstGeom prst="rect">
            <a:avLst/>
          </a:prstGeom>
        </p:spPr>
      </p:pic>
      <p:sp>
        <p:nvSpPr>
          <p:cNvPr id="12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៧.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ដំណើរការរបស់កម្មវិធី </a:t>
            </a:r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ដោនឡូដ 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 JDK (</a:t>
            </a:r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www.oracle.com</a:t>
            </a:r>
            <a:r>
              <a:rPr lang="en-US" sz="2400" u="sng" dirty="0" smtClean="0"/>
              <a:t>)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SETUP ENVIRONMENT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Right Click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PC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Advanced System Settings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ជ្រើស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រើស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Advanced</a:t>
            </a:r>
            <a:endParaRPr lang="km-KH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 Variables…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ចុច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ហើយបំពេញ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Name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និង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Value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ដូចខាងក្រោម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</a:t>
            </a:r>
            <a:r>
              <a:rPr lang="en-US" sz="2050" dirty="0"/>
              <a:t>	</a:t>
            </a:r>
            <a:r>
              <a:rPr lang="en-US" sz="2050" dirty="0" smtClean="0"/>
              <a:t>					</a:t>
            </a:r>
            <a:endParaRPr lang="en-US" sz="2050" dirty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ការដំឡើង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					</a:t>
            </a:r>
            <a:r>
              <a:rPr lang="en-US" sz="2200" dirty="0"/>
              <a:t>	</a:t>
            </a:r>
            <a:r>
              <a:rPr lang="en-US" sz="2200" dirty="0" smtClean="0"/>
              <a:t>					</a:t>
            </a:r>
            <a:endParaRPr lang="en-US" sz="2200" dirty="0"/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៨. 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ការដំឡើង 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ECLIPSE(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0" y="1662987"/>
            <a:ext cx="4000000" cy="4457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79" y="1662987"/>
            <a:ext cx="3846517" cy="4291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96" y="2900383"/>
            <a:ext cx="340952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6393" y="1506072"/>
            <a:ext cx="11020927" cy="48883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នឡូដ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 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https://eclipse.org/downloads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/>
            <a:endParaRPr lang="en-US" sz="24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យើងអាចដោនឡូដ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Usable Package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 File (.exe)</a:t>
            </a:r>
          </a:p>
          <a:p>
            <a:pPr marL="720090" lvl="3" indent="0">
              <a:buNone/>
            </a:pPr>
            <a:r>
              <a:rPr lang="en-US" sz="2400" dirty="0"/>
              <a:t>	</a:t>
            </a:r>
            <a:r>
              <a:rPr lang="en-US" sz="1950" dirty="0"/>
              <a:t>									</a:t>
            </a: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៨. 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ការដំឡើង 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ECLIPSE(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2374" y="1803315"/>
            <a:ext cx="11020927" cy="461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lvl="1" indent="0">
              <a:lnSpc>
                <a:spcPct val="150000"/>
              </a:lnSpc>
              <a:buNone/>
            </a:pPr>
            <a:r>
              <a:rPr lang="km-KH" sz="1800" dirty="0" smtClean="0">
                <a:latin typeface="Khmer OS Battambang" pitchFamily="2" charset="0"/>
                <a:cs typeface="Khmer OS Battambang" pitchFamily="2" charset="0"/>
              </a:rPr>
              <a:t>របៀបបង្កើត</a:t>
            </a:r>
            <a:r>
              <a:rPr lang="en-US" sz="1800" dirty="0" smtClean="0">
                <a:latin typeface="Khmer OS Battambang" pitchFamily="2" charset="0"/>
                <a:cs typeface="Khmer OS Battambang" pitchFamily="2" charset="0"/>
              </a:rPr>
              <a:t>Java Project</a:t>
            </a:r>
            <a:r>
              <a:rPr lang="km-KH" sz="18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endParaRPr lang="en-US" sz="18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600" y="2375737"/>
            <a:ext cx="4702629" cy="4018713"/>
            <a:chOff x="685800" y="1880837"/>
            <a:chExt cx="5314520" cy="40187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15" t="5" r="65139" b="53117"/>
            <a:stretch/>
          </p:blipFill>
          <p:spPr>
            <a:xfrm>
              <a:off x="704879" y="1880837"/>
              <a:ext cx="5295441" cy="401871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85800" y="2097813"/>
              <a:ext cx="337457" cy="1632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7" y="2261099"/>
              <a:ext cx="1632857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2261099"/>
              <a:ext cx="1885520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b="2443"/>
          <a:stretch/>
        </p:blipFill>
        <p:spPr>
          <a:xfrm>
            <a:off x="5900057" y="1945164"/>
            <a:ext cx="3978626" cy="478220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077203" y="6394450"/>
            <a:ext cx="772884" cy="213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18" y="2936404"/>
            <a:ext cx="1419423" cy="2667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746225" y="2941057"/>
            <a:ext cx="1668429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៩.​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First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(“Hello World”)</a:t>
            </a:r>
            <a: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7662" y="2428378"/>
            <a:ext cx="5574167" cy="3966072"/>
            <a:chOff x="1894113" y="2428378"/>
            <a:chExt cx="5943601" cy="396607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265" t="17218" r="60736" b="36516"/>
            <a:stretch/>
          </p:blipFill>
          <p:spPr>
            <a:xfrm>
              <a:off x="1894113" y="2428378"/>
              <a:ext cx="5943601" cy="396607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5954485" y="3287487"/>
              <a:ext cx="1491343" cy="217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56113" y="2786744"/>
              <a:ext cx="1491343" cy="217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96885" y="2623456"/>
              <a:ext cx="446315" cy="163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1281"/>
          <a:stretch/>
        </p:blipFill>
        <p:spPr>
          <a:xfrm>
            <a:off x="6268938" y="1814507"/>
            <a:ext cx="4016829" cy="476316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094796" y="3341919"/>
            <a:ext cx="1398646" cy="217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60228" y="6128656"/>
            <a:ext cx="840789" cy="293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9434" y="1845994"/>
            <a:ext cx="3167743" cy="478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solidFill>
                  <a:schemeClr val="tx1"/>
                </a:solidFill>
              </a:rPr>
              <a:t>របៀបបង្កើត </a:t>
            </a:r>
            <a:r>
              <a:rPr lang="en-US" dirty="0" smtClean="0">
                <a:solidFill>
                  <a:schemeClr val="tx1"/>
                </a:solidFill>
              </a:rPr>
              <a:t>Java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៩.​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First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(“Hello World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”)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2569029"/>
            <a:ext cx="5040086" cy="3825421"/>
            <a:chOff x="609600" y="2286001"/>
            <a:chExt cx="6378768" cy="41084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20" t="17153" r="58025" b="34921"/>
            <a:stretch/>
          </p:blipFill>
          <p:spPr>
            <a:xfrm>
              <a:off x="609600" y="2286001"/>
              <a:ext cx="6378768" cy="41084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08314" y="2623458"/>
              <a:ext cx="718454" cy="2394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9427" y="2797630"/>
              <a:ext cx="2362202" cy="2503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94511" y="3537858"/>
              <a:ext cx="1687289" cy="2285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3" y="2053433"/>
            <a:ext cx="3319797" cy="43083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4967" y="3625788"/>
            <a:ext cx="1333186" cy="2128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199" y="6063344"/>
            <a:ext cx="707643" cy="213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7830" y="1922196"/>
            <a:ext cx="2960234" cy="478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solidFill>
                  <a:schemeClr val="tx1"/>
                </a:solidFill>
              </a:rPr>
              <a:t>របៀបបង្កើត </a:t>
            </a:r>
            <a:r>
              <a:rPr lang="en-US" dirty="0" smtClean="0">
                <a:solidFill>
                  <a:schemeClr val="tx1"/>
                </a:solidFill>
              </a:rPr>
              <a:t>Java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៩.​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First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(“Hello World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”)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17593"/>
            <a:ext cx="9575146" cy="3515874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4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៩.​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First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(“Hello World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”)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b="1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20" y="2105655"/>
            <a:ext cx="4908248" cy="29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45771"/>
            <a:ext cx="4361568" cy="498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១. ប្រវត្តិរបស់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​ 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២.​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លក្ខណៈ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/ JRE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J2SE/J2EE/J2ME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៥.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API Document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៦.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 and Java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Memory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៧.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ដំណើរការរបស់កម្មវិធី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262767" y="1682931"/>
            <a:ext cx="5481433" cy="4985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៨. ការដំឡើង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៩.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First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Program (“Hello World”)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១០.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Variable Declaration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១១.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Naming Rule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១២.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Comment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អញ្ញាត្ដិដែល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គេប្រើសម្រាប់ផ្ទុកតំលៃបណ្ដោះអាសន្ននៅ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ដើម្បីប្រើវាបានយើងត្រូវការប្រកាស់ជាមុនសិន។</a:t>
            </a: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មន្ត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data_type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variable_name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	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b, c;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a=10, b=5;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១០.​ 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9570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មាន​បីប្រភេទៈ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គេប្រកាស់ក្នុង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Constructor, Block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នៃកូដ​ហើយវាមិនអាចប្រើ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និងគ្នានតម្លៃ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: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(non-Static Fields)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គេប្រកាសវានៅក្នុង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តែនៅក្រៅ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Constructor, Block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យើងអាចដាក់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protected private default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បា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១០.​ 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979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Fields)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គេប្រកា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ស់វា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តែនៅក្រៅ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Constructor, Block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ហើយយើងត្រូវប្រើប្រាស់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static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នៅខាងមុខ។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១០.​ 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782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rule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គឺជាការដាក់ឈ្មោះអោយ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interface, variable, method, package, constants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: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រាល់ពាក្យដំបូងយើងគូរចាប់ផ្ដើមឡើងដោយអក្សរធំ​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	public class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MyFirstCode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{}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: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យើងគូរចាប់ផ្ដើមដោយអក្សរធំរាល់ពាក្យនីមួយៗ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ពីពាក្យឡើងទៅ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	Runnable, Remote,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ActionListener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etc.</a:t>
            </a:r>
          </a:p>
          <a:p>
            <a:pPr marL="0" indent="0">
              <a:buNone/>
            </a:pPr>
            <a:endParaRPr lang="km-KH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km-KH" sz="2400" dirty="0"/>
          </a:p>
          <a:p>
            <a:pPr>
              <a:buFont typeface="Courier New" panose="02070309020205020404" pitchFamily="49" charset="0"/>
              <a:buChar char="o"/>
            </a:pPr>
            <a:endParaRPr lang="km-KH" dirty="0" smtClean="0"/>
          </a:p>
          <a:p>
            <a:pPr>
              <a:buFont typeface="Courier New" panose="02070309020205020404" pitchFamily="49" charset="0"/>
              <a:buChar char="o"/>
            </a:pPr>
            <a:endParaRPr lang="km-KH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</a:t>
            </a:r>
          </a:p>
        </p:txBody>
      </p:sp>
    </p:spTree>
    <p:extLst>
      <p:ext uri="{BB962C8B-B14F-4D97-AF65-F5344CB8AC3E}">
        <p14:creationId xmlns:p14="http://schemas.microsoft.com/office/powerpoint/2010/main" val="48720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5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: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យើងគួរតែដាក់ឈ្មោះដោយអក្សរតូចនូវពាក្យដំបូងហើយពាក្យបន្ទាប់ផ្ដើមដោយអក្សរធំបើមានចាប់ពីពាក្យឡើងទៅ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	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firstName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orderNumber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etc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: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យើងគួរតែដាក់ឈ្មោះដោយអក្សរតូចនូវពាក្យដំបូង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Ex:	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actionPerformed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(), main(), print(),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0" indent="0">
              <a:buNone/>
            </a:pPr>
            <a:endParaRPr lang="km-KH" dirty="0" smtClean="0"/>
          </a:p>
          <a:p>
            <a:pPr>
              <a:buFont typeface="Courier New" panose="02070309020205020404" pitchFamily="49" charset="0"/>
              <a:buChar char="o"/>
            </a:pPr>
            <a:endParaRPr lang="km-KH" dirty="0"/>
          </a:p>
          <a:p>
            <a:pPr>
              <a:buFont typeface="Courier New" panose="02070309020205020404" pitchFamily="49" charset="0"/>
              <a:buChar char="o"/>
            </a:pPr>
            <a:endParaRPr lang="km-KH" dirty="0" smtClean="0"/>
          </a:p>
          <a:p>
            <a:pPr>
              <a:buFont typeface="Courier New" panose="02070309020205020404" pitchFamily="49" charset="0"/>
              <a:buChar char="o"/>
            </a:pPr>
            <a:endParaRPr lang="km-KH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ពាក្យរបស់វាយើងគូរចាប់ផ្ដើមឡើងដោយអក្សរតូច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	</a:t>
            </a:r>
            <a:r>
              <a:rPr lang="nb-NO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java, lang, sql, util etc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5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Constants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final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យើងគូរតែដាក់ឈ្មោះអោយវាដោយអក្សរធំ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RED, YELLOW, MAX_PRIORITY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</a:t>
            </a:r>
          </a:p>
        </p:txBody>
      </p:sp>
    </p:spTree>
    <p:extLst>
      <p:ext uri="{BB962C8B-B14F-4D97-AF65-F5344CB8AC3E}">
        <p14:creationId xmlns:p14="http://schemas.microsoft.com/office/powerpoint/2010/main" val="4930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​មាន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បីប្រភេទ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១២.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38" y="2487306"/>
            <a:ext cx="8887005" cy="31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www.javatpoint.com/java-tutorial</a:t>
            </a:r>
            <a:endParaRPr lang="km-KH" sz="2400" dirty="0" smtClean="0">
              <a:solidFill>
                <a:schemeClr val="accent1"/>
              </a:solidFill>
              <a:hlinkClick r:id="rId2"/>
            </a:endParaRPr>
          </a:p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www.javatpoint.com/history-of-java</a:t>
            </a:r>
            <a:endParaRPr lang="km-KH" sz="2400" dirty="0" smtClean="0">
              <a:solidFill>
                <a:schemeClr val="accent1"/>
              </a:solidFill>
              <a:hlinkClick r:id="rId2"/>
            </a:endParaRPr>
          </a:p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www.javatpoint.com/features-of-java</a:t>
            </a:r>
            <a:endParaRPr lang="km-KH" sz="2400" dirty="0" smtClean="0">
              <a:solidFill>
                <a:schemeClr val="accent1"/>
              </a:solidFill>
              <a:hlinkClick r:id="rId2"/>
            </a:endParaRPr>
          </a:p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http://www.javatpoint.com/difference-between-jdk-jre-and-jvm</a:t>
            </a:r>
            <a:endParaRPr lang="km-KH" sz="2400" dirty="0" smtClean="0">
              <a:solidFill>
                <a:schemeClr val="accent1"/>
              </a:solidFill>
              <a:hlinkClick r:id="rId2"/>
            </a:endParaRPr>
          </a:p>
          <a:p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accent1"/>
                </a:solidFill>
                <a:hlinkClick r:id="rId2"/>
              </a:rPr>
              <a:t>www.javatpoint.com/internal-details-of-jvm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Java How To Program (Early </a:t>
            </a:r>
            <a:r>
              <a:rPr lang="en-US" sz="2400" dirty="0" smtClean="0">
                <a:solidFill>
                  <a:schemeClr val="accent1"/>
                </a:solidFill>
              </a:rPr>
              <a:t>Objects) </a:t>
            </a:r>
            <a:r>
              <a:rPr lang="en-US" sz="2400" dirty="0">
                <a:solidFill>
                  <a:schemeClr val="accent1"/>
                </a:solidFill>
              </a:rPr>
              <a:t>(10th Edition) - </a:t>
            </a:r>
            <a:r>
              <a:rPr lang="en-US" sz="2400" dirty="0" smtClean="0">
                <a:solidFill>
                  <a:schemeClr val="accent1"/>
                </a:solidFill>
              </a:rPr>
              <a:t>TechTools.net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១៣</a:t>
            </a:r>
            <a:r>
              <a:rPr lang="en-US" sz="3200" b="1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6393" y="1746913"/>
            <a:ext cx="11020927" cy="4336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ត្រូវបានបង្កើតក្នុងឆ្នាំ១៩៩១ ដោយក្រុម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Green Team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នៃក្រុមហ៊ុន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Sun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Mircrosystem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ដំបូងឈ្មោះ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Greentalk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by James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Golsing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file extension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was 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gt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បន្ទាប់មក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Oak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language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ត្រូរបានដាក់អោយប្រើប្រាស់ក្នុងឆ្នាំ​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1995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១.ប្រវត្តិរបស់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34" y="3796981"/>
            <a:ext cx="2353003" cy="228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39" y="1746913"/>
            <a:ext cx="1782580" cy="25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2" y="1771048"/>
            <a:ext cx="10564090" cy="4060052"/>
          </a:xfrm>
          <a:prstGeom prst="rect">
            <a:avLst/>
          </a:prstGeom>
        </p:spPr>
      </p:pic>
      <p:sp>
        <p:nvSpPr>
          <p:cNvPr id="7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១.ប្រវត្តិរបស់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​(បន្ត)​​</a:t>
            </a:r>
            <a:r>
              <a:rPr lang="km-KH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2838" y="1771048"/>
            <a:ext cx="4466350" cy="4312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600" b="1" dirty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.លក្ខណៈ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6393" y="1746913"/>
            <a:ext cx="11020927" cy="433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Simple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មានភាពងាយស្រួលក្នុងការ រៀន សរសេរ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Object-Oriented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Language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Secured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មានសុវត្ថិភាព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Robust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មានប្រព័ន្ធត្រួតពិនិត្យ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Syntax, Exception, &amp; Garbage Collector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Architecture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neutral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ដំណើរ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ការដោយមិនកំណត់ម៉ាស៊ីន ឬ ប្រព័ន្ធប្រតិបត្តិការ​ (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២.លក្ខណៈ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 ​(បន្ត)​​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Portable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អាច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ដំណើរការបានគ្រប់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Platforms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Interpreted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ធ្វើ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ការបកប្រែពី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Byte-code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ទៅ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Machine-code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High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Performance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ប្រាស់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ដែលបង្កើតថ្មីធ្វើឲ្យដំណើរការបានលឿន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Multithreaded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ឲ្យកម្មវិធីមួយអនុវត្តការងារបានច្រើនក្នុងពេលតែ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Distributed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ងាយ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ស្រួលក្នុងការ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integrated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 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network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82866"/>
            <a:ext cx="11020927" cy="4611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Development Kit(JDK)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software development environment  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developer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សម្រាប់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develop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Application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Runtime Environment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រផ្ដល់នូវ </a:t>
            </a:r>
            <a:r>
              <a:rPr lang="en-US" sz="2400" dirty="0" smtClean="0"/>
              <a:t>runtime environment</a:t>
            </a:r>
            <a:r>
              <a:rPr lang="km-KH" sz="2400" dirty="0" smtClean="0"/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វាផ្ទុកនូវ </a:t>
            </a:r>
            <a:r>
              <a:rPr lang="en-US" sz="2400" dirty="0"/>
              <a:t> libraries + other files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/>
              <a:t>JVM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ប្រាស់នៅពេល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/>
              <a:t>runtime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JDK/JRE</a:t>
            </a:r>
            <a:r>
              <a:rPr lang="km-KH" sz="3200" b="1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02" y="1705447"/>
            <a:ext cx="6473898" cy="4963323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JDK/JRE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​(បន្ត)</a:t>
            </a:r>
            <a:r>
              <a:rPr lang="km-KH" sz="3600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8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1158</Words>
  <Application>Microsoft Office PowerPoint</Application>
  <PresentationFormat>Widescreen</PresentationFormat>
  <Paragraphs>225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Kh Battambang</vt:lpstr>
      <vt:lpstr>Malgun Gothic</vt:lpstr>
      <vt:lpstr>Microsoft YaHei UI</vt:lpstr>
      <vt:lpstr>Arial</vt:lpstr>
      <vt:lpstr>Courier New</vt:lpstr>
      <vt:lpstr>DaunPenh</vt:lpstr>
      <vt:lpstr>Khmer OS Battambang</vt:lpstr>
      <vt:lpstr>Khmer OS Bokor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៤. J2SE/J2EE/J2ME​​ </vt:lpstr>
      <vt:lpstr> ៥. Understanding Java API Document </vt:lpstr>
      <vt:lpstr> ៥. Understanding Java API Document (បន្ត) </vt:lpstr>
      <vt:lpstr> ៥. Understanding Java API Document (បន្ត)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១២.Comment </vt:lpstr>
      <vt:lpstr> ១៣.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2016-03-29T02:47:29Z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