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25"/>
  </p:notesMasterIdLst>
  <p:handoutMasterIdLst>
    <p:handoutMasterId r:id="rId26"/>
  </p:handoutMasterIdLst>
  <p:sldIdLst>
    <p:sldId id="503" r:id="rId3"/>
    <p:sldId id="505" r:id="rId4"/>
    <p:sldId id="536" r:id="rId5"/>
    <p:sldId id="537" r:id="rId6"/>
    <p:sldId id="545" r:id="rId7"/>
    <p:sldId id="546" r:id="rId8"/>
    <p:sldId id="547" r:id="rId9"/>
    <p:sldId id="522" r:id="rId10"/>
    <p:sldId id="523" r:id="rId11"/>
    <p:sldId id="529" r:id="rId12"/>
    <p:sldId id="528" r:id="rId13"/>
    <p:sldId id="530" r:id="rId14"/>
    <p:sldId id="538" r:id="rId15"/>
    <p:sldId id="540" r:id="rId16"/>
    <p:sldId id="542" r:id="rId17"/>
    <p:sldId id="531" r:id="rId18"/>
    <p:sldId id="532" r:id="rId19"/>
    <p:sldId id="533" r:id="rId20"/>
    <p:sldId id="534" r:id="rId21"/>
    <p:sldId id="535" r:id="rId22"/>
    <p:sldId id="439" r:id="rId23"/>
    <p:sldId id="42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7842" autoAdjust="0"/>
  </p:normalViewPr>
  <p:slideViewPr>
    <p:cSldViewPr snapToGrid="0">
      <p:cViewPr varScale="1">
        <p:scale>
          <a:sx n="88" d="100"/>
          <a:sy n="88" d="100"/>
        </p:scale>
        <p:origin x="642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06-Apr-16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06-Apr-16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>
                <a:solidFill>
                  <a:srgbClr val="000000"/>
                </a:solidFill>
                <a:latin typeface="Arial"/>
              </a:rPr>
              <a:pPr/>
              <a:t>5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9011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48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98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68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1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02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28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58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92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2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04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90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16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11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06-Apr-16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06-Apr-16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06-Apr-16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06-Apr-16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06-Apr-16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06-Apr-16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06-Apr-16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06-Apr-16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06-Apr-16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tutorials.jenkov.com/java-io/system-in-out-error.html" TargetMode="External"/><Relationship Id="rId3" Type="http://schemas.openxmlformats.org/officeDocument/2006/relationships/hyperlink" Target="http://stackoverflow.com/questions/26248948/why-is-casting-double-to-char-allowed-in-java" TargetMode="External"/><Relationship Id="rId7" Type="http://schemas.openxmlformats.org/officeDocument/2006/relationships/hyperlink" Target="http://www.cs.utexas.edu/~cannata/cs345/Class%20Notes/14%20Java%20Upcasting%20Downcasting.htm" TargetMode="External"/><Relationship Id="rId12" Type="http://schemas.openxmlformats.org/officeDocument/2006/relationships/hyperlink" Target="http://stackoverflow.com/questions/766468/autoboxing-so-i-can-write-integer-i-0-instead-of-integer-i-new-integer0" TargetMode="External"/><Relationship Id="rId2" Type="http://schemas.openxmlformats.org/officeDocument/2006/relationships/hyperlink" Target="http://www.tutorialspoint.com/java/java_basic_operators.ht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tutorials.jenkov.com/java-io/system-in-out-error.html#system-in" TargetMode="External"/><Relationship Id="rId11" Type="http://schemas.openxmlformats.org/officeDocument/2006/relationships/hyperlink" Target="http://www.javatpoint.com/autoboxing-and-unboxing" TargetMode="External"/><Relationship Id="rId5" Type="http://schemas.openxmlformats.org/officeDocument/2006/relationships/hyperlink" Target="http://pages.cs.wisc.edu/~deppeler/cs302/resources/w3/handout_scanner.html" TargetMode="External"/><Relationship Id="rId10" Type="http://schemas.openxmlformats.org/officeDocument/2006/relationships/hyperlink" Target="http://beginnersbook.com/2014/09/java-autoboxing-and-unboxing-with-examples/" TargetMode="External"/><Relationship Id="rId4" Type="http://schemas.openxmlformats.org/officeDocument/2006/relationships/hyperlink" Target="http://www.javatpoint.com/Scanner-class" TargetMode="External"/><Relationship Id="rId9" Type="http://schemas.openxmlformats.org/officeDocument/2006/relationships/hyperlink" Target="https://docs.oracle.com/javase/tutorial/java/data/autoboxing.html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073" y="2366501"/>
            <a:ext cx="6864992" cy="3432496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Promotion and Casting (Promotion)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37514" y="1771048"/>
            <a:ext cx="8649118" cy="4623402"/>
          </a:xfrm>
        </p:spPr>
        <p:txBody>
          <a:bodyPr>
            <a:normAutofit/>
          </a:bodyPr>
          <a:lstStyle/>
          <a:p>
            <a:pPr marL="253603" indent="0">
              <a:buNone/>
            </a:pP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Promotion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គឺជាការបំលែង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Type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ពីតូចទៅធំដោយស្វ័យប្រវត្តិ។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Ex1: </a:t>
            </a:r>
            <a:b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byte </a:t>
            </a:r>
            <a:r>
              <a:rPr lang="en-US" sz="24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=1;</a:t>
            </a:r>
            <a:b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double </a:t>
            </a:r>
            <a:r>
              <a:rPr lang="en-US" sz="24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=</a:t>
            </a:r>
            <a:r>
              <a:rPr lang="en-US" sz="24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;  // value of</a:t>
            </a:r>
            <a:r>
              <a:rPr lang="en-US" sz="24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a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has promoted to double</a:t>
            </a:r>
            <a:b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Ex2: </a:t>
            </a:r>
            <a:b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byte </a:t>
            </a:r>
            <a:r>
              <a:rPr lang="en-US" sz="24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= 2;</a:t>
            </a:r>
            <a:b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=5;</a:t>
            </a:r>
            <a:b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double </a:t>
            </a:r>
            <a:r>
              <a:rPr lang="en-US" sz="24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=</a:t>
            </a:r>
            <a:r>
              <a:rPr lang="en-US" sz="24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*</a:t>
            </a:r>
            <a:r>
              <a:rPr lang="en-US" sz="24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7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Promotion and Casting (Casting)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37514" y="1690269"/>
            <a:ext cx="11434938" cy="462340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Casting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គឺជាការចាប់យកតំលៃនៃ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Variable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Object-reference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ណាមួយរួចបំលែងវាទៅជាប្រភេទមួយផ្សេងទៀត។ ចំពោះ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object-reference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cast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លុះត្រាតែវាមានលក្ខណៈ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Inheritance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2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ប៉ុន្តែមានចំនុចខ្លះដែលមិនអាចធ្វើការ</a:t>
            </a:r>
            <a:r>
              <a:rPr lang="en-US" sz="2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cast</a:t>
            </a:r>
            <a:r>
              <a:rPr lang="km-KH" sz="2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​បាន៖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ប្រភេទ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Primitive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ទៅជាប្រភេទ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Reference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តំលៃ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Null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ទៅជាប្រភេទ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ប្រភេទ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Primitive to Boolean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Boolean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ទៅគ្រប់ប្រភេទ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9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8" t="9809"/>
          <a:stretch/>
        </p:blipFill>
        <p:spPr>
          <a:xfrm>
            <a:off x="4560311" y="1548065"/>
            <a:ext cx="7202187" cy="451931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Promotion and Casting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Casting with primitive)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1443975"/>
            <a:ext cx="8649118" cy="46234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Casting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បែងចែកជាពីរគឺៈ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Upcasting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(widening)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Downcasting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(Narrowing)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2400" b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i.e</a:t>
            </a: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=90;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double d=(double)I;    //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upcasting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j=(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)d;	//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downcasting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6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" t="2876" b="2065"/>
          <a:stretch/>
        </p:blipFill>
        <p:spPr>
          <a:xfrm>
            <a:off x="4783253" y="1503698"/>
            <a:ext cx="7408747" cy="53594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14" y="1690269"/>
            <a:ext cx="4697406" cy="2697137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10800757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Promotion and Casting (Casting with Object-Reference)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73649" y="1690269"/>
            <a:ext cx="8649118" cy="46234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i.e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Animal a=new Dog();//create object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Dog d=(Dog)a;		//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downcasting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ob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=(Object)d;//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upcasting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8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41156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 Operators 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1599550"/>
            <a:ext cx="11020927" cy="4312251"/>
          </a:xfrm>
        </p:spPr>
        <p:txBody>
          <a:bodyPr>
            <a:normAutofit/>
          </a:bodyPr>
          <a:lstStyle/>
          <a:p>
            <a:pPr marL="253603" indent="0">
              <a:buNone/>
            </a:pP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គឺជាសញ្ញាអង្គប្រមាណវិធីផ្សេងៗ ដែលត្រូវបានបែងចែកដូចខាងក្រោមៈ​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244242"/>
              </p:ext>
            </p:extLst>
          </p:nvPr>
        </p:nvGraphicFramePr>
        <p:xfrm>
          <a:off x="766916" y="2180925"/>
          <a:ext cx="10677833" cy="408079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86459">
                  <a:extLst>
                    <a:ext uri="{9D8B030D-6E8A-4147-A177-3AD203B41FA5}">
                      <a16:colId xmlns:a16="http://schemas.microsoft.com/office/drawing/2014/main" xmlns="" val="1554012574"/>
                    </a:ext>
                  </a:extLst>
                </a:gridCol>
                <a:gridCol w="1547773">
                  <a:extLst>
                    <a:ext uri="{9D8B030D-6E8A-4147-A177-3AD203B41FA5}">
                      <a16:colId xmlns:a16="http://schemas.microsoft.com/office/drawing/2014/main" xmlns="" val="1235116450"/>
                    </a:ext>
                  </a:extLst>
                </a:gridCol>
                <a:gridCol w="59436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89233">
                <a:tc rowSpan="2"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Arithmetic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Operators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ysClr val="windowText" lastClr="000000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Binary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ysClr val="windowText" lastClr="000000"/>
                          </a:solidFill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+, -, *, /,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3080">
                <a:tc vMerge="1">
                  <a:txBody>
                    <a:bodyPr/>
                    <a:lstStyle/>
                    <a:p>
                      <a:pPr algn="ctr"/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Unary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++,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3080">
                <a:tc gridSpan="2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2200" b="1" kern="1200" dirty="0">
                          <a:solidFill>
                            <a:schemeClr val="bg1"/>
                          </a:solidFill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Relational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==, !=</a:t>
                      </a:r>
                      <a:r>
                        <a:rPr lang="en-US" sz="2200" b="1" i="0" kern="1200" baseline="0" dirty="0">
                          <a:solidFill>
                            <a:schemeClr val="tx1"/>
                          </a:solidFill>
                          <a:effectLst/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, &lt;, &gt;, &lt;=, &gt;=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96346969"/>
                  </a:ext>
                </a:extLst>
              </a:tr>
              <a:tr h="513080">
                <a:tc gridSpan="2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2200" b="1" kern="1200" dirty="0">
                          <a:solidFill>
                            <a:schemeClr val="bg1"/>
                          </a:solidFill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Logical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&amp;&amp;, ||, 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49835615"/>
                  </a:ext>
                </a:extLst>
              </a:tr>
              <a:tr h="513080">
                <a:tc gridSpan="2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2200" b="1" kern="1200" dirty="0">
                          <a:solidFill>
                            <a:schemeClr val="bg1"/>
                          </a:solidFill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Bitwise Operators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n-US" sz="2200" kern="1200" dirty="0">
                        <a:solidFill>
                          <a:schemeClr val="tx1"/>
                        </a:solidFill>
                        <a:latin typeface="Khmer OS Battambang" panose="02000500000000020004" pitchFamily="2" charset="0"/>
                        <a:ea typeface="+mn-ea"/>
                        <a:cs typeface="Khmer OS Battambang" panose="02000500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&amp;, |, ^,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~, </a:t>
                      </a:r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&lt;&lt;, &gt;&gt;, &gt;&gt;&gt;</a:t>
                      </a:r>
                      <a:r>
                        <a:rPr lang="km-KH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</a:t>
                      </a:r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Zero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fill right shift)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55847985"/>
                  </a:ext>
                </a:extLst>
              </a:tr>
              <a:tr h="513080">
                <a:tc gridSpan="2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2200" b="1" kern="1200" dirty="0">
                          <a:solidFill>
                            <a:schemeClr val="bg1"/>
                          </a:solidFill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Assignment Operators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n-US" sz="2200" kern="1200" dirty="0">
                        <a:solidFill>
                          <a:schemeClr val="tx1"/>
                        </a:solidFill>
                        <a:latin typeface="Khmer OS Battambang" panose="02000500000000020004" pitchFamily="2" charset="0"/>
                        <a:ea typeface="+mn-ea"/>
                        <a:cs typeface="Khmer OS Battambang" panose="02000500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=, +=, -=, *=, /=, %=, &lt;&lt;=,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&gt;&gt;=, </a:t>
                      </a:r>
                      <a:r>
                        <a:rPr lang="en-US" sz="220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&amp;=, ^=,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|=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03211114"/>
                  </a:ext>
                </a:extLst>
              </a:tr>
              <a:tr h="513080"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2200" b="1" kern="1200" dirty="0">
                          <a:solidFill>
                            <a:schemeClr val="bg1"/>
                          </a:solidFill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Miscellaneous</a:t>
                      </a:r>
                      <a:r>
                        <a:rPr lang="en-US" sz="2200" b="1" kern="1200" baseline="0" dirty="0">
                          <a:solidFill>
                            <a:schemeClr val="bg1"/>
                          </a:solidFill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 Operators</a:t>
                      </a:r>
                      <a:endParaRPr lang="en-US" sz="2200" b="1" kern="1200" dirty="0">
                        <a:solidFill>
                          <a:schemeClr val="bg1"/>
                        </a:solidFill>
                        <a:latin typeface="Khmer OS Battambang" panose="02000500000000020004" pitchFamily="2" charset="0"/>
                        <a:ea typeface="+mn-ea"/>
                        <a:cs typeface="Khmer OS Battambang" panose="02000500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Conditional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?:</a:t>
                      </a:r>
                      <a:r>
                        <a:rPr lang="en-US" sz="2200" b="1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    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(variable = (expression)</a:t>
                      </a:r>
                      <a:r>
                        <a:rPr lang="en-US" sz="2200" b="1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? 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val1: val2);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05076118"/>
                  </a:ext>
                </a:extLst>
              </a:tr>
              <a:tr h="513080">
                <a:tc vMerge="1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n-US" sz="2200" b="1" kern="1200" dirty="0">
                        <a:solidFill>
                          <a:schemeClr val="bg1"/>
                        </a:solidFill>
                        <a:latin typeface="Khmer OS Battambang" panose="02000500000000020004" pitchFamily="2" charset="0"/>
                        <a:ea typeface="+mn-ea"/>
                        <a:cs typeface="Khmer OS Battambang" panose="02000500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Khmer OS Battambang" panose="02000500000000020004" pitchFamily="2" charset="0"/>
                          <a:ea typeface="+mn-ea"/>
                          <a:cs typeface="Khmer OS Battambang" panose="02000500000000020004" pitchFamily="2" charset="0"/>
                        </a:rPr>
                        <a:t>Instance 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instance</a:t>
                      </a:r>
                      <a:r>
                        <a:rPr lang="en-US" sz="2200" b="1" baseline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of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(</a:t>
                      </a:r>
                      <a:r>
                        <a:rPr lang="en-US" sz="2200" baseline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obj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-ref </a:t>
                      </a:r>
                      <a:r>
                        <a:rPr lang="en-US" sz="2200" b="1" baseline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instanceof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2200" baseline="0" dirty="0" err="1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class_name</a:t>
                      </a:r>
                      <a:r>
                        <a:rPr lang="en-US" sz="2200" baseline="0" dirty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)</a:t>
                      </a:r>
                      <a:endParaRPr lang="en-US" sz="22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22019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29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41156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5. System </a:t>
            </a:r>
            <a:r>
              <a:rPr lang="en-US" sz="3000" b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input/output 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1599550"/>
            <a:ext cx="11020927" cy="4312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System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final 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package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java.lang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។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(Cannot be instantiated)</a:t>
            </a:r>
            <a:endParaRPr lang="en-US" sz="22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Input</a:t>
            </a:r>
            <a:endParaRPr lang="en-US" sz="22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System.in :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inputStream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សំរាប់នាំទិន្នន័យពី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keyboard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ចូលទៅក្នុង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Stream</a:t>
            </a:r>
            <a:endParaRPr lang="km-KH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Output</a:t>
            </a:r>
          </a:p>
          <a:p>
            <a:pPr marL="0" indent="0">
              <a:buNone/>
            </a:pPr>
            <a:r>
              <a:rPr lang="en-US" sz="2400" b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: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outputStream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សំរាប់បង្ហាញចេញនូវទិន្នន័យតាមរយៈ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console</a:t>
            </a:r>
          </a:p>
          <a:p>
            <a:pPr marL="0" indent="0">
              <a:buNone/>
            </a:pPr>
            <a:r>
              <a:rPr lang="en-US" sz="2400" b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System.err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: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outputStream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វាត្រូវបានគេប្រើសំរាប់បង្ហាញ នូវ </a:t>
            </a:r>
            <a:r>
              <a:rPr lang="en-US" sz="24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error text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8530709" y="5510992"/>
            <a:ext cx="2551471" cy="1059582"/>
          </a:xfrm>
          <a:prstGeom prst="wedgeRoundRectCallout">
            <a:avLst>
              <a:gd name="adj1" fmla="val -35257"/>
              <a:gd name="adj2" fmla="val -6595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Red error text</a:t>
            </a:r>
          </a:p>
        </p:txBody>
      </p:sp>
    </p:spTree>
    <p:extLst>
      <p:ext uri="{BB962C8B-B14F-4D97-AF65-F5344CB8AC3E}">
        <p14:creationId xmlns:p14="http://schemas.microsoft.com/office/powerpoint/2010/main" val="53325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186" y="4024510"/>
            <a:ext cx="5339490" cy="25071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ការណែនាំអំពី​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Scanner Class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1466248"/>
            <a:ext cx="11020927" cy="4312251"/>
          </a:xfrm>
        </p:spPr>
        <p:txBody>
          <a:bodyPr>
            <a:normAutofit/>
          </a:bodyPr>
          <a:lstStyle/>
          <a:p>
            <a:pPr marL="204788" indent="-204788">
              <a:lnSpc>
                <a:spcPct val="150000"/>
              </a:lnSpc>
            </a:pPr>
            <a:r>
              <a:rPr lang="en-US" sz="2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Scanner 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មួយដែលស្ថិតនៅក្នុង</a:t>
            </a:r>
            <a:r>
              <a:rPr lang="en-US" sz="22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package</a:t>
            </a:r>
            <a:r>
              <a:rPr lang="km-KH" sz="22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2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java.util</a:t>
            </a:r>
            <a:r>
              <a:rPr lang="en-US" sz="22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Scanner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វាបានបើកទូលាយ​ដោយមានការអនុញ្ញាត​ឲ្យមាន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បំលែង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text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String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 type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04788" indent="-204788"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Scanner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វាបានកាត់វាបានកាត់ទិន្នន័យជា</a:t>
            </a:r>
            <a:r>
              <a:rPr lang="en-US" sz="2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Token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ដោយប្រើសញ្ញា កំណត់ព្រំដែនជាមួយហៅថា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delimiter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ដោយជា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default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វាមានតម្លៃស្មើនឹង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Whitespace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204788" indent="-204788">
              <a:lnSpc>
                <a:spcPct val="200000"/>
              </a:lnSpc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ការណែនាំអំពី​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Scanner Class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>
              <a:lnSpc>
                <a:spcPct val="20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ខ្លះៗរបស់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Scanner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92" y="2489524"/>
            <a:ext cx="10981865" cy="336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26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ការណែនាំអំពី​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Scanner Class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054238" y="1660365"/>
            <a:ext cx="9392356" cy="444000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package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mytrst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java.util.Scanner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myScanner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static Scanner </a:t>
            </a:r>
            <a:r>
              <a:rPr lang="en-US" sz="16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</a:t>
            </a:r>
            <a:r>
              <a:rPr lang="en-US" sz="16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public static void main(String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[]){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String </a:t>
            </a:r>
            <a:r>
              <a:rPr lang="en-US" sz="1600" u="sng" dirty="0">
                <a:latin typeface="Consolas" panose="020B0609020204030204" pitchFamily="49" charset="0"/>
                <a:cs typeface="Consolas" panose="020B0609020204030204" pitchFamily="49" charset="0"/>
              </a:rPr>
              <a:t>str1,str2,str3;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</a:t>
            </a:r>
            <a:r>
              <a:rPr lang="en-US" sz="16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Scanner(System.in);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out.print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("Name1: ");str1=</a:t>
            </a:r>
            <a:r>
              <a:rPr lang="en-US" sz="16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sc.nextLine</a:t>
            </a:r>
            <a:r>
              <a:rPr lang="en-US" sz="16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out.print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("Name2: ");str2=</a:t>
            </a:r>
            <a:r>
              <a:rPr lang="en-US" sz="16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sc.nextLine</a:t>
            </a:r>
            <a:r>
              <a:rPr lang="en-US" sz="16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out.print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("Name3: ");str3=</a:t>
            </a:r>
            <a:r>
              <a:rPr lang="en-US" sz="16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sc.nextLine</a:t>
            </a:r>
            <a:r>
              <a:rPr lang="en-US" sz="16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System.out.println(str1+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 "\t"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+str2+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"\t"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+str3</a:t>
            </a:r>
            <a:r>
              <a:rPr lang="de-DE" sz="1600" b="1" i="1" dirty="0"/>
              <a:t>);</a:t>
            </a:r>
            <a:endParaRPr lang="en-US" sz="16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561349" y="2053680"/>
            <a:ext cx="3059289" cy="1366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Name1: meta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Name2: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karuna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Name3: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songha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473244" y="4177587"/>
            <a:ext cx="4515556" cy="2065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meta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karuna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songha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9840806" y="3420534"/>
            <a:ext cx="514207" cy="7344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9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615551"/>
            <a:ext cx="11528708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ការណែនាំអំពី​ </a:t>
            </a:r>
            <a:r>
              <a:rPr lang="en-US" sz="3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InputStreamReader</a:t>
            </a:r>
            <a:r>
              <a:rPr lang="en-US" sz="3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/ </a:t>
            </a:r>
            <a:r>
              <a:rPr lang="en-US" sz="3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BufferedReader</a:t>
            </a:r>
            <a:r>
              <a:rPr lang="en-US" sz="3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en-US" sz="3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8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1308203"/>
            <a:ext cx="11020927" cy="3083174"/>
          </a:xfrm>
        </p:spPr>
        <p:txBody>
          <a:bodyPr>
            <a:normAutofit/>
          </a:bodyPr>
          <a:lstStyle/>
          <a:p>
            <a:pPr marL="204788" indent="-204788">
              <a:lnSpc>
                <a:spcPct val="200000"/>
              </a:lnSpc>
            </a:pPr>
            <a:r>
              <a:rPr lang="en-US" sz="2400" dirty="0" err="1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InputStreamReader</a:t>
            </a:r>
            <a:r>
              <a:rPr lang="en-US" sz="24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មួយដែលស្ថិតនៅក្នុង</a:t>
            </a:r>
            <a:r>
              <a:rPr lang="en-US" sz="24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package</a:t>
            </a:r>
            <a:r>
              <a:rPr lang="km-KH" sz="24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4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java.io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។​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Connects to input stream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ដែលទាញទិន្នន័យចេញពី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keyboard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04788" indent="-204788">
              <a:lnSpc>
                <a:spcPct val="200000"/>
              </a:lnSpc>
            </a:pPr>
            <a:r>
              <a:rPr lang="en-US" sz="2400" dirty="0" err="1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BufferedReader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ប្រើសំរាប់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read data line 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​​​​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10" name="Content Placeholder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83" y="3603821"/>
            <a:ext cx="2703769" cy="325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17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10569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បាត់ដំបង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4847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១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Java syntax and Data Type</a:t>
            </a:r>
            <a:r>
              <a:rPr lang="km-KH" sz="30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 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930007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ca-ES" sz="1650" dirty="0">
                <a:latin typeface="Khmer OS Battambang" pitchFamily="2" charset="0"/>
                <a:cs typeface="Khmer OS Battambang" pitchFamily="2" charset="0"/>
              </a:rPr>
              <a:t>ល</a:t>
            </a: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ីម ឈុនលី</a:t>
            </a:r>
            <a:endParaRPr lang="ca-ES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មាន រស្មី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ដន ធារ៉ា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ហេង ​សៀកហៃ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ស្រ៊ឺ ផេងគ័ង</a:t>
            </a: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615551"/>
            <a:ext cx="11528708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ការណែនាំអំពី​ </a:t>
            </a:r>
            <a:r>
              <a:rPr lang="en-US" sz="3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BufferedReader</a:t>
            </a:r>
            <a:r>
              <a:rPr lang="en-US" sz="3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class/ </a:t>
            </a:r>
            <a:r>
              <a:rPr lang="en-US" sz="3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InputStreamReader</a:t>
            </a:r>
            <a:r>
              <a:rPr lang="en-US" sz="3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</a:t>
            </a:r>
            <a:br>
              <a:rPr lang="en-US" sz="3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91404" y="1477535"/>
            <a:ext cx="11020927" cy="5058732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package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mytrst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import java.io.*;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public class mytest3 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km-KH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main(String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[]) throws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km-KH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km-KH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x;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km-KH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BufferedReader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=new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BufferedReader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InputStreamReader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(System.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in));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km-KH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out.print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("N0  : ");x=</a:t>
            </a:r>
            <a:r>
              <a:rPr lang="en-US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Integer.parseInt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br.readLine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km-KH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out.print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("Name: ");</a:t>
            </a:r>
            <a:r>
              <a:rPr lang="en-US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br.readLine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km-KH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out.print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("N0: "+x+"\</a:t>
            </a:r>
            <a:r>
              <a:rPr lang="en-US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tName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:"+</a:t>
            </a:r>
            <a:r>
              <a:rPr lang="en-US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km-KH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m-KH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568267" y="1614311"/>
            <a:ext cx="3059289" cy="2065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dirty="0"/>
              <a:t>N0  : 011</a:t>
            </a:r>
          </a:p>
          <a:p>
            <a:pPr>
              <a:spcBef>
                <a:spcPts val="600"/>
              </a:spcBef>
            </a:pPr>
            <a:r>
              <a:rPr lang="en-US" dirty="0"/>
              <a:t>Name: </a:t>
            </a:r>
            <a:r>
              <a:rPr lang="en-US" dirty="0" err="1"/>
              <a:t>dara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568267" y="4571387"/>
            <a:ext cx="3059289" cy="915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dirty="0"/>
              <a:t>N0: 011      </a:t>
            </a:r>
            <a:r>
              <a:rPr lang="en-US" dirty="0" err="1"/>
              <a:t>Name:dara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9837359" y="3707086"/>
            <a:ext cx="521103" cy="8373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1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0.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6393" y="1592826"/>
            <a:ext cx="11020927" cy="46014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http://www.tutorialspoint.com/java/java_basic_operators.htm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http://stackoverflow.com/questions/26248948/why-is-casting-double-to-char-allowed-in-java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http://www.javatpoint.com/Scanner-class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http://pages.cs.wisc.edu/~deppeler/cs302/resources/w3/handout_scanner.html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6"/>
              </a:rPr>
              <a:t>http://tutorials.jenkov.com/java-io/system-in-out-error.html#system-in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7"/>
              </a:rPr>
              <a:t>http://www.cs.utexas.edu/~cannata/cs345/Class%20Notes/14%20Java%20Upcasting%20Downcasting.htm</a:t>
            </a:r>
            <a:endParaRPr lang="km-KH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8"/>
              </a:rPr>
              <a:t>http://tutorials.jenkov.com/java-io/system-in-out-error.html</a:t>
            </a:r>
            <a:endParaRPr lang="km-KH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9"/>
              </a:rPr>
              <a:t>https://docs.oracle.com/javase/tutorial/java/data/autoboxing.html</a:t>
            </a:r>
            <a:endParaRPr lang="km-KH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10"/>
              </a:rPr>
              <a:t>http://beginnersbook.com/2014/09/java-autoboxing-and-unboxing-with-examples/</a:t>
            </a:r>
            <a:endParaRPr lang="km-KH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11"/>
              </a:rPr>
              <a:t>http://www.javatpoint.com/autoboxing-and-unboxing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12"/>
              </a:rPr>
              <a:t>http://stackoverflow.com/questions/766468/autoboxing-so-i-can-write-integer-i-0-instead-of-integer-i-new-integer0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60805" y="1426542"/>
            <a:ext cx="9487300" cy="5242228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Primitive Data Type/Wrapper Class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Auto Boxing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3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 Promotion and Casting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4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Operators</a:t>
            </a:r>
            <a:endParaRPr lang="ca-ES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5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. System Class input/output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6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Scanner Class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7.Buffered Reader/</a:t>
            </a:r>
            <a:r>
              <a:rPr lang="en-US" sz="2400" dirty="0" err="1">
                <a:latin typeface="Khmer OS Battambang" pitchFamily="2" charset="0"/>
                <a:cs typeface="Khmer OS Battambang" pitchFamily="2" charset="0"/>
              </a:rPr>
              <a:t>InputStreamReader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38748"/>
            <a:ext cx="8245595" cy="760998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Objective: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10784138" cy="44181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Understands:</a:t>
            </a:r>
            <a:endParaRPr lang="en-US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The difference between Primitive Data Type and Type Wrapper class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Promotion and Casting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The use of Operators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Standard I/O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1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1506824" y="1377006"/>
            <a:ext cx="9131123" cy="4614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lnSpc>
                <a:spcPct val="150000"/>
              </a:lnSpc>
              <a:buClr>
                <a:srgbClr val="000000">
                  <a:lumMod val="65000"/>
                </a:srgbClr>
              </a:buClr>
              <a:buFont typeface="Wingdings" pitchFamily="2" charset="2"/>
              <a:buChar char="Ø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615775" y="127000"/>
            <a:ext cx="10994126" cy="101466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Primitive Data Type And Wrapper Class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>
          <a:xfrm>
            <a:off x="615774" y="1771048"/>
            <a:ext cx="10994127" cy="4312251"/>
          </a:xfrm>
        </p:spPr>
        <p:txBody>
          <a:bodyPr/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 Data Type</a:t>
            </a:r>
            <a:endParaRPr lang="km-KH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b="1" dirty="0">
                <a:latin typeface="Khmer OS Battambang" pitchFamily="2" charset="0"/>
                <a:cs typeface="Khmer OS Battambang" pitchFamily="2" charset="0"/>
              </a:rPr>
              <a:t>Primitive data type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: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គឺជាប្រភេទ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Data Type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ដែលបានកំណត់រួចជាស្រេចរបស់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Java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Programming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Language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។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វាចែកចេញជាពីរគឺ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Numeric and Non-Numeric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757" y="3717161"/>
            <a:ext cx="6573167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9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1. Primitive Data Type And Wrapper Class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6393" y="1617008"/>
            <a:ext cx="5125049" cy="4312251"/>
          </a:xfrm>
        </p:spPr>
        <p:txBody>
          <a:bodyPr/>
          <a:lstStyle/>
          <a:p>
            <a:r>
              <a:rPr lang="en-US" sz="3000" b="1" dirty="0">
                <a:solidFill>
                  <a:srgbClr val="003399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Wrapper class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Wrapper class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គឺជាប្រភេទ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ដែលទាញយកតម្លៃពី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ដើម្បីបង្កើត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64"/>
          <a:stretch/>
        </p:blipFill>
        <p:spPr>
          <a:xfrm>
            <a:off x="5731442" y="1505412"/>
            <a:ext cx="5992790" cy="48890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6393" y="3364089"/>
            <a:ext cx="4846140" cy="3217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65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ភាពខុសគ្នារវាង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 Data Type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នឹង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Wrapper Class</a:t>
            </a:r>
            <a:endParaRPr lang="en-US" sz="3000" b="1" dirty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6392" y="1771048"/>
            <a:ext cx="4890399" cy="4312251"/>
          </a:xfrm>
        </p:spPr>
        <p:txBody>
          <a:bodyPr/>
          <a:lstStyle/>
          <a:p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 Data type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:Store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ទុក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(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ផ្ទុកតម្លៃ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 Data Type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មិនអាច​ប្រើជាមួយ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បានទេ</a:t>
            </a:r>
          </a:p>
          <a:p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 Data Type :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ត្រូវបានរក្សាតម្លៃរបស់វានៅក្នុង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Stack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96791" y="1777974"/>
            <a:ext cx="5974773" cy="431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Wrapper class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Store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ទុកនូវ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</a:p>
          <a:p>
            <a:r>
              <a:rPr lang="en-US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Wrapper class :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អាចប្រើជាមួយ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Wrapper class :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ផ្ទុកនូវតម្លៃរបស់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 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ដែលត្រូវគ្នា នៅក្នុង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</a:t>
            </a: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ដែលបានរក្សាទុកនៅក្នុង </a:t>
            </a:r>
            <a:r>
              <a:rPr lang="en-US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heap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413664" y="1600200"/>
            <a:ext cx="0" cy="4229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86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4" t="9962" r="5765" b="8725"/>
          <a:stretch/>
        </p:blipFill>
        <p:spPr>
          <a:xfrm>
            <a:off x="5364721" y="2208986"/>
            <a:ext cx="6636775" cy="3436374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Autoboxing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4" y="1548581"/>
            <a:ext cx="6443336" cy="473423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Autoboxing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គឺវាធ្វើការបំលែងទិន្នន័យពី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 Data type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wrapper classes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ដោយស្វ័យប្រវត្ដិ ដោយ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Compiler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i.e</a:t>
            </a:r>
            <a:r>
              <a:rPr lang="en-US" sz="2400" dirty="0">
                <a:solidFill>
                  <a:schemeClr val="accent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en-US" sz="24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Integer </a:t>
            </a:r>
            <a:r>
              <a:rPr lang="en-US" sz="2400" dirty="0" err="1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=90;  //</a:t>
            </a:r>
            <a:r>
              <a:rPr lang="en-US" sz="2400" dirty="0" err="1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autoboxing</a:t>
            </a:r>
            <a:endParaRPr lang="en-US" sz="2400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2400" dirty="0" err="1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j=</a:t>
            </a:r>
            <a:r>
              <a:rPr lang="en-US" sz="2400" dirty="0" err="1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; 	//unboxing</a:t>
            </a:r>
            <a:endParaRPr lang="km-KH" sz="2400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Unboxing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វាធ្វើការបញ្ច្រាសពី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Autoboxing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ដោយវា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ធ្វើការបំលែងពី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wrapper class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ទៅជា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 data type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km-KH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32197" indent="-178594">
              <a:buFont typeface="Wingdings" panose="05000000000000000000" pitchFamily="2" charset="2"/>
              <a:buChar char="§"/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3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Promotion and Casting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37514" y="1771048"/>
            <a:ext cx="8649118" cy="4623402"/>
          </a:xfrm>
        </p:spPr>
        <p:txBody>
          <a:bodyPr>
            <a:normAutofit/>
          </a:bodyPr>
          <a:lstStyle/>
          <a:p>
            <a:pPr marL="253603" indent="0">
              <a:buNone/>
            </a:pP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 type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67" y="1496728"/>
            <a:ext cx="7810961" cy="4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6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798</Words>
  <Application>Microsoft Office PowerPoint</Application>
  <PresentationFormat>Widescreen</PresentationFormat>
  <Paragraphs>190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Microsoft YaHei UI</vt:lpstr>
      <vt:lpstr>Arial</vt:lpstr>
      <vt:lpstr>Consolas</vt:lpstr>
      <vt:lpstr>Khmer OS</vt:lpstr>
      <vt:lpstr>Khmer OS Battambang</vt:lpstr>
      <vt:lpstr>Khmer OS Muol Light</vt:lpstr>
      <vt:lpstr>Wingdings</vt:lpstr>
      <vt:lpstr>TS102922647</vt:lpstr>
      <vt:lpstr>PowerPoint Presentation</vt:lpstr>
      <vt:lpstr>ថ្នាក់ បាត់ដំបង</vt:lpstr>
      <vt:lpstr>មាតិកា</vt:lpstr>
      <vt:lpstr>Objective:</vt:lpstr>
      <vt:lpstr>1. Primitive Data Type And Wrapper Class</vt:lpstr>
      <vt:lpstr>1. Primitive Data Type And Wrapper Class</vt:lpstr>
      <vt:lpstr>ភាពខុសគ្នារវាង ​Primitive Data Type នឹង Wrapper Class</vt:lpstr>
      <vt:lpstr> 2. Autoboxing </vt:lpstr>
      <vt:lpstr> 3. Promotion and Casting </vt:lpstr>
      <vt:lpstr> 3. Promotion and Casting (Promotion) </vt:lpstr>
      <vt:lpstr> 3. Promotion and Casting (Casting) </vt:lpstr>
      <vt:lpstr> 3. Promotion and Casting (Casting with primitive) </vt:lpstr>
      <vt:lpstr> 3. Promotion and Casting (Casting with Object-Reference) </vt:lpstr>
      <vt:lpstr> 4. Operators  </vt:lpstr>
      <vt:lpstr> 5. System Class input/output  </vt:lpstr>
      <vt:lpstr> ការណែនាំអំពី​ Scanner Class </vt:lpstr>
      <vt:lpstr> ការណែនាំអំពី​ Scanner Class </vt:lpstr>
      <vt:lpstr> ការណែនាំអំពី​ Scanner Class </vt:lpstr>
      <vt:lpstr> ការណែនាំអំពី​ InputStreamReader class / BufferedReader class  </vt:lpstr>
      <vt:lpstr> ការណែនាំអំពី​ BufferedReader class/ InputStreamReader class  </vt:lpstr>
      <vt:lpstr> 10. ប្រភពឯកសារ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2016-04-06T00:50:54Z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