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503" r:id="rId3"/>
    <p:sldId id="505" r:id="rId4"/>
    <p:sldId id="426" r:id="rId5"/>
    <p:sldId id="555" r:id="rId6"/>
    <p:sldId id="556" r:id="rId7"/>
    <p:sldId id="557" r:id="rId8"/>
    <p:sldId id="559" r:id="rId9"/>
    <p:sldId id="553" r:id="rId10"/>
    <p:sldId id="554" r:id="rId11"/>
    <p:sldId id="548" r:id="rId12"/>
    <p:sldId id="549" r:id="rId13"/>
    <p:sldId id="550" r:id="rId14"/>
    <p:sldId id="551" r:id="rId15"/>
    <p:sldId id="552" r:id="rId16"/>
    <p:sldId id="541" r:id="rId17"/>
    <p:sldId id="542" r:id="rId18"/>
    <p:sldId id="543" r:id="rId19"/>
    <p:sldId id="544" r:id="rId20"/>
    <p:sldId id="545" r:id="rId21"/>
    <p:sldId id="546" r:id="rId22"/>
    <p:sldId id="547" r:id="rId23"/>
    <p:sldId id="558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40" r:id="rId38"/>
    <p:sldId id="539" r:id="rId39"/>
    <p:sldId id="439" r:id="rId40"/>
    <p:sldId id="519" r:id="rId41"/>
    <p:sldId id="42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255"/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5501" autoAdjust="0"/>
  </p:normalViewPr>
  <p:slideViewPr>
    <p:cSldViewPr snapToGrid="0">
      <p:cViewPr varScale="1">
        <p:scale>
          <a:sx n="84" d="100"/>
          <a:sy n="84" d="100"/>
        </p:scale>
        <p:origin x="67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05-Apr-16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5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A=60  =&gt; A=0011 1100 ; B=13 =&gt; B=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0000 1101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&amp; B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0011 1100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0000 1101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Result= 0000 1100=12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| B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=&gt;Result=0011 1101=61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^ B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Result=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0011 0001=49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~A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Result = 1100 0011= -61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&lt;&lt; 2 =&gt; Result = 1111 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&gt;&gt; 2 =&gt; Result = 1111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&gt;&gt;&gt;2 =&gt; Result =  0000 1111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25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knows</a:t>
            </a:r>
            <a:r>
              <a:rPr lang="en-US" baseline="0" dirty="0" smtClean="0"/>
              <a:t> System class is a final class by using Java Reflection. Java Reflection provide ability to inspect modify the runtime behavior of application. It is one of advance topic of core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8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5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6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9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5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00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7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3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6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47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5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7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1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6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A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និង​​</a:t>
            </a:r>
            <a:r>
              <a:rPr lang="en-US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A &amp;&amp; B </a:t>
            </a:r>
            <a:r>
              <a:rPr lang="km-KH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លក្ខខណ្ឌពិត បើ​ </a:t>
            </a:r>
            <a:r>
              <a:rPr lang="en-US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A </a:t>
            </a:r>
            <a:r>
              <a:rPr lang="km-KH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និង</a:t>
            </a:r>
            <a:r>
              <a:rPr lang="en-US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 B</a:t>
            </a:r>
            <a:r>
              <a:rPr lang="km-KH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  ពិតទាំងពីរ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A | | B </a:t>
            </a:r>
            <a:r>
              <a:rPr lang="km-KH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លក្ខខណ្ឌមិនពិត បើ </a:t>
            </a:r>
            <a:r>
              <a:rPr lang="en-US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A </a:t>
            </a:r>
            <a:r>
              <a:rPr lang="km-KH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និង​</a:t>
            </a:r>
            <a:r>
              <a:rPr lang="en-US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 B</a:t>
            </a:r>
            <a:r>
              <a:rPr lang="km-KH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 មិនពិតទាំងពីរ</a:t>
            </a:r>
            <a:endParaRPr lang="en-US" baseline="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!(A &amp;&amp; B) </a:t>
            </a:r>
            <a:r>
              <a:rPr lang="km-KH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លក្ខខណ្ឌផ្ទយពី​កន្សោម </a:t>
            </a:r>
            <a:r>
              <a:rPr lang="en-US" baseline="0" dirty="0" smtClean="0">
                <a:latin typeface="Khmer OS" panose="02000500000000020004" pitchFamily="2" charset="0"/>
                <a:cs typeface="Khmer OS" panose="02000500000000020004" pitchFamily="2" charset="0"/>
              </a:rPr>
              <a:t>(A &amp;&amp; B)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13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A=60  =&gt; A=0011 1100 ; B=13 =&gt; B=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0000 1101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&amp; B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0011 1100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0000 1101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Result= 0000 1100=12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| B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=&gt;Result=0011 1101=61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^ B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Result=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0011 0001=49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Result = 1100 0011= -61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&lt;&lt; 2 =&gt; Result = 1111 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&gt;&gt; 2 =&gt; Result = 1111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&gt;&gt;&gt;2 =&gt; Result =  0000 1111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05-Apr-16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05-Apr-16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05-Apr-16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ava/java_basic_operators.htm" TargetMode="External"/><Relationship Id="rId3" Type="http://schemas.openxmlformats.org/officeDocument/2006/relationships/hyperlink" Target="http://www.tutorialspoint.com/java/util/java_util_scanner.htm" TargetMode="External"/><Relationship Id="rId7" Type="http://schemas.openxmlformats.org/officeDocument/2006/relationships/hyperlink" Target="http://beginnersbook.com/2014/09/java-autoboxing-and-unboxing-with-examples/" TargetMode="External"/><Relationship Id="rId2" Type="http://schemas.openxmlformats.org/officeDocument/2006/relationships/hyperlink" Target="http://www.javatpoint.com/Scanner-clas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oesispoint.com/jsp/scjp/SCJPch10.htm" TargetMode="External"/><Relationship Id="rId11" Type="http://schemas.openxmlformats.org/officeDocument/2006/relationships/hyperlink" Target="http://www.journaldev.com/1789/java-reflection-tutorial-for-classes-methods-fields-constructors-annotations-and-much-more" TargetMode="External"/><Relationship Id="rId5" Type="http://schemas.openxmlformats.org/officeDocument/2006/relationships/hyperlink" Target="http://www.javawithus.com/tutorial/wrapper-classes" TargetMode="External"/><Relationship Id="rId10" Type="http://schemas.openxmlformats.org/officeDocument/2006/relationships/hyperlink" Target="http://www.journaldev.com/1847/java-system-java-lang-system-class" TargetMode="External"/><Relationship Id="rId4" Type="http://schemas.openxmlformats.org/officeDocument/2006/relationships/hyperlink" Target="http://www.w3resource.com/java-tutorial/java-wrapper-classes.php" TargetMode="External"/><Relationship Id="rId9" Type="http://schemas.openxmlformats.org/officeDocument/2006/relationships/hyperlink" Target="http://www.davismol.net/2015/05/07/bufferedreader-and-fileinputstream-vs-scanner-performance-comparison-in-reading-and-parsing-a-200k-lines-text-file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Khmer OS Battambang" panose="02000500000000020004" pitchFamily="2" charset="0"/>
              </a:rPr>
              <a:t>Korea Software HRD Center</a:t>
            </a:r>
            <a:endParaRPr lang="en-US" sz="21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Khmer OS Battambang" panose="02000500000000020004" pitchFamily="2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92" y="406400"/>
            <a:ext cx="10994126" cy="101466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endParaRPr lang="en-US" sz="3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934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Promotion</a:t>
            </a:r>
            <a:r>
              <a:rPr lang="km-KH" sz="20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ជា​វិធីបម្លែង​​ទិន្នន័យ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Data Type)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​ពីតូច​ទៅធំ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។​ ដែលជា​ទូទៅ​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Complier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ធ្វើការ​ដោយស្វ័យប្រវត្តិ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Casting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ជា​ការ​បម្លែង​​ទិន្នន័យ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(Data Type)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ដែលគិតតាមឋានុក្រមពីធំទៅតូច។ យើង​ចាំបាច់​សរសេរកូដ បម្លែង​ដោយ​ផ្ទាល់​ ដើម្បីអោយ​ប្រភេទទិន្នន័យទាំងនោះត្រូវគ្នា។</a:t>
            </a:r>
            <a:endParaRPr lang="en-US" sz="20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km-KH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3075" y="317500"/>
            <a:ext cx="10994126" cy="10146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06425" y="1612900"/>
          <a:ext cx="11003476" cy="36639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84834"/>
                <a:gridCol w="1771033"/>
                <a:gridCol w="6647609"/>
              </a:tblGrid>
              <a:tr h="676910">
                <a:tc>
                  <a:txBody>
                    <a:bodyPr/>
                    <a:lstStyle/>
                    <a:p>
                      <a:pPr algn="ctr"/>
                      <a:r>
                        <a:rPr lang="km-KH" sz="2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ប្រភេទទិន្នន័យ</a:t>
                      </a:r>
                      <a:endParaRPr lang="en-US" sz="22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ទំហំ</a:t>
                      </a:r>
                      <a:endParaRPr lang="en-US" sz="22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ប្រភេទទិន្នន័យទទួលតម្លៃបានដោយ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Auto</a:t>
                      </a:r>
                      <a:endParaRPr lang="en-US" sz="22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</a:t>
                      </a:r>
                      <a:endParaRPr lang="en-US" sz="2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8 bytes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float</a:t>
                      </a:r>
                      <a:endParaRPr lang="en-US" sz="2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4 bytes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</a:t>
                      </a:r>
                      <a:endParaRPr lang="en-US" sz="2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</a:t>
                      </a:r>
                      <a:endParaRPr lang="en-US" sz="2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8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bytes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float, double</a:t>
                      </a:r>
                      <a:endParaRPr lang="en-US" sz="2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endParaRPr lang="en-US" sz="2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4 bytes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long,</a:t>
                      </a:r>
                      <a:r>
                        <a:rPr lang="en-US" sz="2200" baseline="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float, double</a:t>
                      </a:r>
                      <a:endParaRPr lang="en-US" sz="2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char</a:t>
                      </a:r>
                      <a:endParaRPr lang="en-US" sz="2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2 bytes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int,</a:t>
                      </a:r>
                      <a:r>
                        <a:rPr lang="en-US" sz="2200" baseline="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long, float, double</a:t>
                      </a:r>
                      <a:endParaRPr lang="en-US" sz="2200" dirty="0" smtClean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40984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short</a:t>
                      </a:r>
                      <a:endParaRPr lang="en-US" sz="2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2 bytes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int,</a:t>
                      </a:r>
                      <a:r>
                        <a:rPr lang="en-US" sz="2200" baseline="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long, float, double</a:t>
                      </a:r>
                      <a:endParaRPr lang="en-US" sz="2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byte </a:t>
                      </a:r>
                      <a:endParaRPr lang="en-US" sz="2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 bytes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short,</a:t>
                      </a:r>
                      <a:r>
                        <a:rPr lang="en-US" sz="2200" baseline="0" dirty="0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int, long, float, double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4611" y="5273903"/>
          <a:ext cx="11003476" cy="42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84834"/>
                <a:gridCol w="1771033"/>
                <a:gridCol w="66476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kern="1200" dirty="0" err="1" smtClean="0">
                          <a:solidFill>
                            <a:srgbClr val="003399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bolean</a:t>
                      </a:r>
                      <a:endParaRPr lang="en-US" sz="2200" b="0" kern="1200" dirty="0">
                        <a:solidFill>
                          <a:srgbClr val="003399"/>
                        </a:solidFill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36562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r>
              <a:rPr lang="km-KH" sz="3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7659" y="1587861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Promotion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413172" y="1587861"/>
            <a:ext cx="143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Casting</a:t>
            </a:r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52" y="2438173"/>
            <a:ext cx="7040811" cy="3287713"/>
          </a:xfrm>
        </p:spPr>
      </p:pic>
    </p:spTree>
    <p:extLst>
      <p:ext uri="{BB962C8B-B14F-4D97-AF65-F5344CB8AC3E}">
        <p14:creationId xmlns:p14="http://schemas.microsoft.com/office/powerpoint/2010/main" val="31206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365621"/>
            <a:ext cx="10994126" cy="10146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1716" y="2174945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Promotion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880459" y="2153921"/>
            <a:ext cx="143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Casting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80459" y="2884717"/>
            <a:ext cx="4277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a =5;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double b=2.2;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= (</a:t>
            </a:r>
            <a:r>
              <a:rPr lang="en-US" sz="2400" b="1" dirty="0" err="1"/>
              <a:t>int</a:t>
            </a:r>
            <a:r>
              <a:rPr lang="en-US" sz="2400" b="1" dirty="0"/>
              <a:t>)b;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System.</a:t>
            </a:r>
            <a:r>
              <a:rPr lang="en-US" sz="2400" b="1" i="1" dirty="0" err="1"/>
              <a:t>out.println</a:t>
            </a:r>
            <a:r>
              <a:rPr lang="en-US" sz="2400" b="1" i="1" dirty="0"/>
              <a:t>(a</a:t>
            </a:r>
            <a:r>
              <a:rPr lang="en-US" sz="2400" b="1" i="1" dirty="0" smtClean="0"/>
              <a:t>);//2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41716" y="2884717"/>
            <a:ext cx="4136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a =5;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double b=2.2;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 = a;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System.</a:t>
            </a:r>
            <a:r>
              <a:rPr lang="en-US" sz="2400" b="1" i="1" dirty="0" err="1"/>
              <a:t>out.println</a:t>
            </a:r>
            <a:r>
              <a:rPr lang="en-US" sz="2400" b="1" i="1" dirty="0"/>
              <a:t>(b</a:t>
            </a:r>
            <a:r>
              <a:rPr lang="en-US" sz="2400" b="1" i="1" dirty="0" smtClean="0"/>
              <a:t>);//5.0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29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390826"/>
            <a:ext cx="10994126" cy="10146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Casting(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5603" y="1405490"/>
            <a:ext cx="11454470" cy="431225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ករណីមួយចំនួនចំពោះ​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byte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short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រាល់តម្លៃដែល​បាន​ប្រើ​ជាមួយ​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តែងតែ​ផ្តល់តម្លៃ​​មក​វិញ​ ជា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 បើប្រើជាមួយ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compound operator       (+=, -=, /=, *=, %=)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យើង​មិនត្រូវធ្វើការ​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ក៏បានដែរ។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603" y="3346213"/>
            <a:ext cx="11341099" cy="396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			</a:t>
            </a:r>
            <a:r>
              <a:rPr lang="en-US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a,b,result;</a:t>
            </a:r>
          </a:p>
          <a:p>
            <a:pPr marL="32004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a=2;</a:t>
            </a:r>
          </a:p>
          <a:p>
            <a:pPr marL="320040" lvl="1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m-KH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b=3;</a:t>
            </a:r>
          </a:p>
          <a:p>
            <a:pPr marL="320040" lvl="1" indent="0"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m-KH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result= a+b;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 &amp; b return as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//error</a:t>
            </a:r>
          </a:p>
          <a:p>
            <a:pPr marL="320040" lvl="1" indent="0">
              <a:buFont typeface="Arial" pitchFamily="34" charset="0"/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m-KH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result= (</a:t>
            </a:r>
            <a:r>
              <a:rPr lang="en-US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)(a+b);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//result=5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1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2000" smtClean="0"/>
              <a:pPr/>
              <a:t>15</a:t>
            </a:fld>
            <a:endParaRPr lang="en-US" sz="2000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347662" y="353496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864" y="1586096"/>
            <a:ext cx="3054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 </a:t>
            </a:r>
            <a:r>
              <a:rPr lang="en-US" sz="2000" b="1" dirty="0" smtClean="0">
                <a:solidFill>
                  <a:srgbClr val="00B0F0"/>
                </a:solidFill>
                <a:cs typeface="Khmer OS Battambang" panose="02000500000000020004" pitchFamily="2" charset="0"/>
              </a:rPr>
              <a:t>Operator</a:t>
            </a:r>
            <a:r>
              <a:rPr lang="en-US" sz="2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2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031" y="1897891"/>
            <a:ext cx="10621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នៅក្នុងភាសា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Operator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គឺជានិមិត្តសញ្ញាពិសេស ដែលប្រើប្រាស់សម្រាប់ធ្វើការគណនាប្រមាណវិធី​ 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នៃអង្គទី១(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2000" baseline="30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Operand)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ទី២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(2</a:t>
            </a:r>
            <a:r>
              <a:rPr lang="en-US" sz="2000" baseline="30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nd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Operand)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 ទី៣(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2000" baseline="30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rd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Operand)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និងផ្ដល់តម្លៃជាលទ្ធផលមកវិញ។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996" y="3425050"/>
            <a:ext cx="46955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  <a:r>
              <a:rPr lang="km-KH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នៅក្នុង​ភាសា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មានដូចជា៖</a:t>
            </a:r>
          </a:p>
          <a:p>
            <a:pPr marL="682625" indent="-219075">
              <a:buFont typeface="Wingdings" panose="05000000000000000000" pitchFamily="2" charset="2"/>
              <a:buChar char="§"/>
              <a:tabLst>
                <a:tab pos="914400" algn="l"/>
                <a:tab pos="1085850" algn="l"/>
              </a:tabLst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 Assignment</a:t>
            </a:r>
          </a:p>
          <a:p>
            <a:pPr marL="682625" indent="-219075">
              <a:buFont typeface="Wingdings" panose="05000000000000000000" pitchFamily="2" charset="2"/>
              <a:buChar char="§"/>
              <a:tabLst>
                <a:tab pos="914400" algn="l"/>
                <a:tab pos="1085850" algn="l"/>
              </a:tabLst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</a:t>
            </a:r>
          </a:p>
          <a:p>
            <a:pPr marL="682625" indent="-219075">
              <a:buFont typeface="Wingdings" panose="05000000000000000000" pitchFamily="2" charset="2"/>
              <a:buChar char="§"/>
              <a:tabLst>
                <a:tab pos="914400" algn="l"/>
                <a:tab pos="1085850" algn="l"/>
              </a:tabLst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Unary</a:t>
            </a:r>
          </a:p>
          <a:p>
            <a:pPr marL="682625" indent="-219075">
              <a:buFont typeface="Wingdings" panose="05000000000000000000" pitchFamily="2" charset="2"/>
              <a:buChar char="§"/>
              <a:tabLst>
                <a:tab pos="914400" algn="l"/>
                <a:tab pos="1085850" algn="l"/>
              </a:tabLst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Equality and Relational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</a:p>
          <a:p>
            <a:pPr marL="682625" indent="-219075">
              <a:buFont typeface="Wingdings" panose="05000000000000000000" pitchFamily="2" charset="2"/>
              <a:buChar char="§"/>
              <a:tabLst>
                <a:tab pos="914400" algn="l"/>
                <a:tab pos="1085850" algn="l"/>
              </a:tabLst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Conditional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</a:p>
          <a:p>
            <a:pPr marL="682625" indent="-219075">
              <a:buFont typeface="Wingdings" panose="05000000000000000000" pitchFamily="2" charset="2"/>
              <a:buChar char="§"/>
              <a:tabLst>
                <a:tab pos="914400" algn="l"/>
                <a:tab pos="1085850" algn="l"/>
              </a:tabLst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Bit Shift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</a:p>
          <a:p>
            <a:pPr marL="682625" indent="-219075">
              <a:buFont typeface="Wingdings" panose="05000000000000000000" pitchFamily="2" charset="2"/>
              <a:buChar char="§"/>
              <a:tabLst>
                <a:tab pos="914400" algn="l"/>
                <a:tab pos="1085850" algn="l"/>
              </a:tabLst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Miscellaneous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63550">
              <a:tabLst>
                <a:tab pos="914400" algn="l"/>
                <a:tab pos="1085850" algn="l"/>
              </a:tabLst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63550">
              <a:tabLst>
                <a:tab pos="914400" algn="l"/>
                <a:tab pos="1085850" algn="l"/>
              </a:tabLst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2625" indent="-219075">
              <a:buFont typeface="Wingdings" panose="05000000000000000000" pitchFamily="2" charset="2"/>
              <a:buChar char="§"/>
              <a:tabLst>
                <a:tab pos="914400" algn="l"/>
                <a:tab pos="1085850" algn="l"/>
              </a:tabLst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2625" indent="-219075">
              <a:buFont typeface="Wingdings" panose="05000000000000000000" pitchFamily="2" charset="2"/>
              <a:buChar char="§"/>
              <a:tabLst>
                <a:tab pos="914400" algn="l"/>
                <a:tab pos="1085850" algn="l"/>
              </a:tabLst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347662" y="353496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838563"/>
            <a:ext cx="878958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Simple Assignment Operator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ដែល​កំណត់ដោយនិមិត្តសញ្ញា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”=“</a:t>
            </a:r>
          </a:p>
          <a:p>
            <a:pPr marL="4511675" indent="-49213">
              <a:lnSpc>
                <a:spcPct val="15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assign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តម្លៃទៅឲ្យ</a:t>
            </a:r>
          </a:p>
          <a:p>
            <a:pPr marL="4511675" indent="-49213">
              <a:lnSpc>
                <a:spcPct val="15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អង្គប្រមាណវិធីដែលនៅខាងស្ដាំវា។</a:t>
            </a:r>
            <a:endParaRPr lang="en-US" sz="2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711325">
              <a:lnSpc>
                <a:spcPct val="150000"/>
              </a:lnSpc>
            </a:pPr>
            <a:r>
              <a:rPr lang="km-KH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	</a:t>
            </a:r>
            <a:r>
              <a:rPr lang="en-US" sz="2000" dirty="0" err="1" smtClean="0">
                <a:solidFill>
                  <a:srgbClr val="1B1E8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 = </a:t>
            </a:r>
            <a:r>
              <a:rPr lang="en-US" sz="2000" dirty="0" smtClean="0">
                <a:solidFill>
                  <a:srgbClr val="1B1E8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2573338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solidFill>
                  <a:srgbClr val="1B1E8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double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 = </a:t>
            </a:r>
            <a:r>
              <a:rPr lang="en-US" sz="2000" dirty="0" smtClean="0">
                <a:solidFill>
                  <a:srgbClr val="1B1E8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3.5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2573338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solidFill>
                  <a:srgbClr val="1B1E8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char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 = </a:t>
            </a:r>
            <a:r>
              <a:rPr lang="en-US" sz="2000" dirty="0" smtClean="0">
                <a:solidFill>
                  <a:srgbClr val="1B1E8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‘C’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2573338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solidFill>
                  <a:srgbClr val="1B1E8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String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 = </a:t>
            </a:r>
            <a:r>
              <a:rPr lang="en-US" sz="2000" dirty="0" smtClean="0">
                <a:solidFill>
                  <a:srgbClr val="1B1E8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“Java”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7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347662" y="353496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8102" y="1661143"/>
            <a:ext cx="788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ប្រើប្រាស់ក្នុង​ការ​គណនាប្រមាណវិធីនព្វន្ត ដូចជា </a:t>
            </a:r>
          </a:p>
          <a:p>
            <a:pPr marL="3255963">
              <a:lnSpc>
                <a:spcPct val="15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បូក ដក គុណ​​ ចែក និង​ចែករកសំណល់។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83238" y="3282984"/>
          <a:ext cx="6847173" cy="31720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2391"/>
                <a:gridCol w="2282391"/>
                <a:gridCol w="2282391"/>
              </a:tblGrid>
              <a:tr h="518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Addition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+ 8 = 15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Subtraction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r>
                        <a:rPr lang="en-US" sz="1600" baseline="0" dirty="0" smtClean="0"/>
                        <a:t> – 5 = 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Multiplication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 * 3 = 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/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Division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 / 4 = 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5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Modulus</a:t>
                      </a:r>
                    </a:p>
                    <a:p>
                      <a:pPr algn="ctr"/>
                      <a:r>
                        <a:rPr lang="km-KH" sz="1600" dirty="0" smtClean="0"/>
                        <a:t>​(</a:t>
                      </a:r>
                      <a:r>
                        <a:rPr lang="en-US" sz="1600" dirty="0" smtClean="0"/>
                        <a:t>Return</a:t>
                      </a:r>
                      <a:r>
                        <a:rPr lang="en-US" sz="1600" baseline="0" dirty="0" smtClean="0"/>
                        <a:t> Remainder)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5 % 2 = 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04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347662" y="353496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097" y="1929011"/>
            <a:ext cx="4911922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Unary Operator: </a:t>
            </a:r>
          </a:p>
          <a:p>
            <a:pPr marL="682625" indent="-2190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មានតែមួយអង្គប្រមាណវិធី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2625" indent="-2190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ធ្វើកំណើន ឬតំហយតម្លៃរបស់​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Operand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2625" indent="-2190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បញ្ជាក់ថាកន្សោម​ អវិជ្ជមាន​ ឬអវិជ្ជមាន</a:t>
            </a:r>
          </a:p>
          <a:p>
            <a:pPr marL="682625" indent="-2190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ត្រឡប់តម្លៃ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</a:t>
            </a:r>
          </a:p>
          <a:p>
            <a:pPr marL="171450">
              <a:lnSpc>
                <a:spcPct val="150000"/>
              </a:lnSpc>
            </a:pPr>
            <a:endParaRPr lang="en-US" sz="20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2625" indent="-2190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965348" y="2750040"/>
          <a:ext cx="5737032" cy="24121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68516"/>
                <a:gridCol w="2868516"/>
              </a:tblGrid>
              <a:tr h="4020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/>
                        <a:t>បង្ហាញថាអង្គប្រមាណវិធី</a:t>
                      </a:r>
                      <a:r>
                        <a:rPr lang="km-KH" baseline="0" dirty="0" smtClean="0"/>
                        <a:t> វិជ្ជមាន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/>
                        <a:t>បង្ហាញថាអង្គប្រមាណវិធី</a:t>
                      </a:r>
                      <a:r>
                        <a:rPr lang="km-KH" baseline="0" dirty="0" smtClean="0"/>
                        <a:t> អវិជ្ជមាន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/>
                        <a:t>កំណើនតម្លៃ</a:t>
                      </a:r>
                      <a:r>
                        <a:rPr lang="km-KH" baseline="0" dirty="0" smtClean="0"/>
                        <a:t> </a:t>
                      </a:r>
                      <a:r>
                        <a:rPr lang="en-US" baseline="0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/>
                        <a:t>តំហយ</a:t>
                      </a:r>
                      <a:r>
                        <a:rPr lang="km-KH" baseline="0" dirty="0" smtClean="0"/>
                        <a:t>តម្លៃ </a:t>
                      </a:r>
                      <a:r>
                        <a:rPr lang="en-US" baseline="0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/>
                        <a:t>ត្រលប់តម្លៃ​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boolean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5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347662" y="353496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7830" y="1490455"/>
            <a:ext cx="1012168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 smtClean="0">
                <a:solidFill>
                  <a:srgbClr val="00B0F0"/>
                </a:solidFill>
              </a:rPr>
              <a:t>Equality and Relational Operators: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ប្រើដើម្បីប្រៀបធៀបអង្គប្រមាណវិធីពីរ។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71450">
              <a:lnSpc>
                <a:spcPct val="150000"/>
              </a:lnSpc>
            </a:pPr>
            <a:endParaRPr lang="en-US" sz="22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2625" indent="-2190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913888" y="2646004"/>
          <a:ext cx="5185664" cy="31269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2832"/>
                <a:gridCol w="2592832"/>
              </a:tblGrid>
              <a:tr h="446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Equal</a:t>
                      </a:r>
                      <a:r>
                        <a:rPr lang="en-US" sz="1400" baseline="0" dirty="0" smtClean="0"/>
                        <a:t> to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 equal to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Greater than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&lt;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less than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&gt;=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Greater than or equal</a:t>
                      </a:r>
                      <a:r>
                        <a:rPr lang="en-US" sz="1400" baseline="0" dirty="0" smtClean="0"/>
                        <a:t> to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&lt;=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less than or equal to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5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and Datatype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lt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13083" y="3395250"/>
            <a:ext cx="153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sz="2400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ទិត្យ គុយលីម</a:t>
            </a:r>
            <a:endParaRPr lang="ca-ES" sz="200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លោក ជុន 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កញ្ញា ជា ណាវី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លោក ស៊ីម វិច្ឆិរ៉ា</a:t>
            </a: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លោក ង៉ាន ថានៈ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20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347662" y="353496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944" y="1889446"/>
            <a:ext cx="9839553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B0F0"/>
                </a:solidFill>
              </a:rPr>
              <a:t>Logical Operators:</a:t>
            </a:r>
            <a:r>
              <a:rPr lang="km-KH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ប្រើសម្រាប់សិក្សាលក្ខខណ្ឌ​លើ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cs typeface="Khmer OS Battambang" panose="02000500000000020004" pitchFamily="2" charset="0"/>
              </a:rPr>
              <a:t>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ដែលមានដូចជា៖</a:t>
            </a:r>
          </a:p>
          <a:p>
            <a:pPr marL="9144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cs typeface="+mj-cs"/>
              </a:rPr>
              <a:t>&amp;&amp;</a:t>
            </a:r>
            <a:r>
              <a:rPr lang="en-US" sz="2200" dirty="0" smtClean="0">
                <a:cs typeface="+mj-cs"/>
              </a:rPr>
              <a:t> : Logical AND</a:t>
            </a:r>
            <a:r>
              <a:rPr lang="km-KH" sz="2200" dirty="0" smtClean="0">
                <a:cs typeface="+mj-cs"/>
              </a:rPr>
              <a:t>​ </a:t>
            </a:r>
            <a:endParaRPr lang="en-US" sz="2200" dirty="0" smtClean="0">
              <a:cs typeface="+mj-cs"/>
            </a:endParaRPr>
          </a:p>
          <a:p>
            <a:pPr marL="9144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cs typeface="+mj-cs"/>
              </a:rPr>
              <a:t>| |</a:t>
            </a:r>
            <a:r>
              <a:rPr lang="en-US" sz="2200" dirty="0" smtClean="0">
                <a:cs typeface="+mj-cs"/>
              </a:rPr>
              <a:t> : Logical OR  </a:t>
            </a:r>
            <a:endParaRPr lang="km-KH" sz="2200" dirty="0">
              <a:cs typeface="+mj-cs"/>
            </a:endParaRPr>
          </a:p>
          <a:p>
            <a:pPr marL="9144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cs typeface="+mj-cs"/>
              </a:rPr>
              <a:t>! </a:t>
            </a:r>
            <a:r>
              <a:rPr lang="en-US" sz="2200" dirty="0" smtClean="0">
                <a:cs typeface="+mj-cs"/>
              </a:rPr>
              <a:t>: Logical Not</a:t>
            </a:r>
          </a:p>
          <a:p>
            <a:pPr marL="171450">
              <a:lnSpc>
                <a:spcPct val="150000"/>
              </a:lnSpc>
            </a:pPr>
            <a:endParaRPr lang="en-US" sz="22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63550">
              <a:lnSpc>
                <a:spcPct val="150000"/>
              </a:lnSpc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347662" y="353496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12" y="1548070"/>
            <a:ext cx="89597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2865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and Bit Shift </a:t>
            </a:r>
            <a:r>
              <a:rPr lang="en-US" sz="2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ប្រើប្រាស់ជាមួយប្រភេទទិន្នន័យជា​​ 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321300" indent="44450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long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short, char, and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</a:t>
            </a:r>
            <a:endParaRPr lang="en-US" sz="2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71450">
              <a:lnSpc>
                <a:spcPct val="150000"/>
              </a:lnSpc>
            </a:pPr>
            <a:endParaRPr lang="en-US" sz="20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63550">
              <a:lnSpc>
                <a:spcPct val="150000"/>
              </a:lnSpc>
            </a:pP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3220" y="2953201"/>
          <a:ext cx="5880038" cy="34412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40019"/>
                <a:gridCol w="2940019"/>
              </a:tblGrid>
              <a:tr h="430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Bitwise 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XOR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Compliment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r>
                        <a:rPr lang="en-US" baseline="0" dirty="0" smtClean="0"/>
                        <a:t> 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Zero Fill</a:t>
                      </a:r>
                      <a:r>
                        <a:rPr lang="en-US" baseline="0" dirty="0" smtClean="0"/>
                        <a:t> Right 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3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347662" y="353496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12" y="1548070"/>
            <a:ext cx="1141049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>
              <a:lnSpc>
                <a:spcPct val="150000"/>
              </a:lnSpc>
            </a:pP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7. Miscellaneous </a:t>
            </a:r>
          </a:p>
          <a:p>
            <a:pPr marL="97155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Conditional Operator ( ?: )</a:t>
            </a:r>
          </a:p>
          <a:p>
            <a:pPr marL="628650" lvl="1">
              <a:lnSpc>
                <a:spcPct val="150000"/>
              </a:lnSpc>
            </a:pP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ដែលជាទូទៅគេហៅថា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ternary operator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628650" lvl="1">
              <a:lnSpc>
                <a:spcPct val="150000"/>
              </a:lnSpc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x = if a&gt;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b?true:false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7155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of Operator</a:t>
            </a:r>
          </a:p>
          <a:p>
            <a:pPr marL="628650" lvl="1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ប្រើសម្រាប់ការ ប្រៀបធៀប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សម្រាប់ដឹងប្រភេទ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 ហើយតម្លៃវា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28650" lvl="1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 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28650" lvl="1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String name = Kelvin;</a:t>
            </a:r>
          </a:p>
          <a:p>
            <a:pPr marL="628650" lvl="1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Boolean result = name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instanceof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String; // true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28650" lvl="1"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63550">
              <a:lnSpc>
                <a:spcPct val="150000"/>
              </a:lnSpc>
            </a:pP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7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5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System Class Input / Output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849242"/>
            <a:ext cx="11020927" cy="4312251"/>
          </a:xfrm>
        </p:spPr>
        <p:txBody>
          <a:bodyPr>
            <a:normAutofit/>
          </a:bodyPr>
          <a:lstStyle/>
          <a:p>
            <a:pPr marL="520700" lvl="1" indent="0">
              <a:buNone/>
            </a:pP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Class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05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Java.lang.package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ដែលរាល់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សុទ្ធតែជា ប្រភេទ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និងមិនមានផ្ដល់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constructors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05" y="2372995"/>
            <a:ext cx="70008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5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System Class Input / Output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849242"/>
            <a:ext cx="11020927" cy="4312251"/>
          </a:xfrm>
        </p:spPr>
        <p:txBody>
          <a:bodyPr>
            <a:normAutofit/>
          </a:bodyPr>
          <a:lstStyle/>
          <a:p>
            <a:pPr marL="520700" lvl="1" indent="0">
              <a:buNone/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Input / Output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 ពីរ៖</a:t>
            </a:r>
          </a:p>
          <a:p>
            <a:pPr marL="863600" lvl="1" indent="-342900"/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PrintStream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520700" lvl="1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Err: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ដែលបង្ហាញ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Stream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520700" lvl="1" indent="0">
              <a:buNone/>
            </a:pP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Out: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ដែលបង្ហាញ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ធម្មតាលើ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863600" lvl="1" indent="-342900"/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520700" lvl="1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In: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ដែលបញ្ចូល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5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System Class Input / Output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849242"/>
            <a:ext cx="11020927" cy="4312251"/>
          </a:xfrm>
        </p:spPr>
        <p:txBody>
          <a:bodyPr>
            <a:normAutofit/>
          </a:bodyPr>
          <a:lstStyle/>
          <a:p>
            <a:pPr marL="520700" lvl="1" indent="0">
              <a:buNone/>
            </a:pPr>
            <a:r>
              <a:rPr lang="en-US" sz="20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Output</a:t>
            </a:r>
          </a:p>
          <a:p>
            <a:pPr marL="520700" lvl="1" indent="0">
              <a:buNone/>
            </a:pPr>
            <a:r>
              <a:rPr lang="en-US" sz="205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គឺជាការបង្ហាញ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(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អក្សរ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 </a:t>
            </a: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</a:t>
            </a: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20700" lvl="1" indent="0">
              <a:buNone/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៣ ដែលប្រើសម្រាប់បង្ហាញ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Stream:</a:t>
            </a:r>
          </a:p>
          <a:p>
            <a:pPr marL="863600" lvl="1" indent="-342900">
              <a:buFont typeface="Wingdings" panose="05000000000000000000" pitchFamily="2" charset="2"/>
              <a:buChar char="q"/>
            </a:pP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Print():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ដែលប្រើប្រាស់សម្រាប់បង្ហាញអក្សរក្នុងជួរតែមួយ ។</a:t>
            </a:r>
          </a:p>
          <a:p>
            <a:pPr marL="863600" lvl="1" indent="-342900">
              <a:buFont typeface="Wingdings" panose="05000000000000000000" pitchFamily="2" charset="2"/>
              <a:buChar char="q"/>
            </a:pPr>
            <a:r>
              <a:rPr lang="en-US" sz="205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Println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():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ដែលមានលក្ខណៈដូចគ្នាទៅនឹង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Print() method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។ ប៉ន្ដែនៅពេលដែលវា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stream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វាចុះបន្ទាត់ ។</a:t>
            </a:r>
          </a:p>
          <a:p>
            <a:pPr marL="863600" lvl="1" indent="-342900">
              <a:buFont typeface="Wingdings" panose="05000000000000000000" pitchFamily="2" charset="2"/>
              <a:buChar char="q"/>
            </a:pPr>
            <a:r>
              <a:rPr lang="en-US" sz="205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Printf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():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ដែលប្រើប្រាស់សម្រាប់បង្ហាញអក្សរទៅតាមលក្ខណៈនៃការដាក់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formatted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អក្សរ និង លេខ ។</a:t>
            </a: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5.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System Class Input / Output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6907483"/>
              </p:ext>
            </p:extLst>
          </p:nvPr>
        </p:nvGraphicFramePr>
        <p:xfrm>
          <a:off x="609600" y="1849438"/>
          <a:ext cx="11020426" cy="4450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90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9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%c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អក្សរ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%d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គោលដប់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%e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ចំនួនទសភាគអិចស៉្បូណង់ស្យែល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%f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ចំនួនទសភាគ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</a:t>
                      </a:r>
                      <a:r>
                        <a:rPr lang="en-US" sz="18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ចំនួនគត់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%o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គោលប្រាំបី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%s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អក្សរច្រើន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(String)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%u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Integer</a:t>
                      </a:r>
                      <a:r>
                        <a:rPr lang="en-US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វិជ្ជមាន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%x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គោលដបប្រាំមួយ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%%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សញ្ញាភាគរយ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\%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សញ្ញាភាគរយ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40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6. Scanner Class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849242"/>
            <a:ext cx="11020927" cy="4312251"/>
          </a:xfrm>
        </p:spPr>
        <p:txBody>
          <a:bodyPr>
            <a:normAutofit/>
          </a:bodyPr>
          <a:lstStyle/>
          <a:p>
            <a:pPr marL="520700" lvl="1" indent="0">
              <a:buNone/>
            </a:pP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 :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ដែលប្រើសម្រាប់ការ 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 Text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863600" lvl="1" indent="-342900"/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វាបំបែក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ដែលយើងបញ្ចូលជា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Tokens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Delimiter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ដែលតម្លៃ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របស់វាគឺ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Whitespace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863600" lvl="1" indent="-342900"/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Scanning operation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ធ្វើការបញ្ជូលទិន្នន័យនៅ ចុច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Enter</a:t>
            </a:r>
          </a:p>
          <a:p>
            <a:pPr marL="863600" lvl="1" indent="-342900"/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មិនមានសុវត្ថិភាពក្នុងការប្រើជាមួយ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Multithreaded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ដែលមិនប្រើ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external synchronization</a:t>
            </a:r>
          </a:p>
          <a:p>
            <a:pPr marL="863600" lvl="1" indent="-342900"/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វាផ្ដល់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ជាច្រើនសម្រាប់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Read &amp; Parse Primitive Value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ផ្សេងជាច្រើន ។</a:t>
            </a:r>
          </a:p>
          <a:p>
            <a:pPr marL="863600" lvl="1" indent="-342900"/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Object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ហើយនិង 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0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Iterator &amp; Closeable</a:t>
            </a:r>
          </a:p>
        </p:txBody>
      </p:sp>
    </p:spTree>
    <p:extLst>
      <p:ext uri="{BB962C8B-B14F-4D97-AF65-F5344CB8AC3E}">
        <p14:creationId xmlns:p14="http://schemas.microsoft.com/office/powerpoint/2010/main" val="2241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6. Scanner Class </a:t>
            </a:r>
            <a:r>
              <a:rPr lang="km-KH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23" y="1599851"/>
            <a:ext cx="8521241" cy="4794599"/>
          </a:xfrm>
        </p:spPr>
      </p:pic>
    </p:spTree>
    <p:extLst>
      <p:ext uri="{BB962C8B-B14F-4D97-AF65-F5344CB8AC3E}">
        <p14:creationId xmlns:p14="http://schemas.microsoft.com/office/powerpoint/2010/main" val="32656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6. Scanner Class </a:t>
            </a:r>
            <a:r>
              <a:rPr lang="km-KH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Constructor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30384"/>
              </p:ext>
            </p:extLst>
          </p:nvPr>
        </p:nvGraphicFramePr>
        <p:xfrm>
          <a:off x="663489" y="2137410"/>
          <a:ext cx="10906734" cy="439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98630">
                  <a:extLst>
                    <a:ext uri="{9D8B030D-6E8A-4147-A177-3AD203B41FA5}">
                      <a16:colId xmlns="" xmlns:a16="http://schemas.microsoft.com/office/drawing/2014/main" val="3236379923"/>
                    </a:ext>
                  </a:extLst>
                </a:gridCol>
                <a:gridCol w="9508104">
                  <a:extLst>
                    <a:ext uri="{9D8B030D-6E8A-4147-A177-3AD203B41FA5}">
                      <a16:colId xmlns="" xmlns:a16="http://schemas.microsoft.com/office/drawing/2014/main" val="190630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 &amp;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73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Scanner (File source)</a:t>
                      </a:r>
                    </a:p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constructs a new Scanner that produces values scanned from the specified files.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484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Scanner</a:t>
                      </a:r>
                      <a:r>
                        <a:rPr lang="en-US" baseline="0" dirty="0" smtClean="0"/>
                        <a:t> (File source, String </a:t>
                      </a:r>
                      <a:r>
                        <a:rPr lang="en-US" baseline="0" dirty="0" err="1" smtClean="0"/>
                        <a:t>charsetName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This constructs a new Scanner that produces values scanned from the specified files.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76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Scanner (</a:t>
                      </a:r>
                      <a:r>
                        <a:rPr lang="en-US" dirty="0" err="1" smtClean="0"/>
                        <a:t>InputStream</a:t>
                      </a:r>
                      <a:r>
                        <a:rPr lang="en-US" dirty="0" smtClean="0"/>
                        <a:t> source)</a:t>
                      </a:r>
                    </a:p>
                    <a:p>
                      <a:r>
                        <a:rPr lang="en-US" dirty="0" smtClean="0"/>
                        <a:t>This constructs a new Scanner that produces values scanned from the specified input stream.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090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Scanner (</a:t>
                      </a:r>
                      <a:r>
                        <a:rPr lang="en-US" dirty="0" err="1" smtClean="0"/>
                        <a:t>InputStream</a:t>
                      </a:r>
                      <a:r>
                        <a:rPr lang="en-US" dirty="0" smtClean="0"/>
                        <a:t> source, String </a:t>
                      </a:r>
                      <a:r>
                        <a:rPr lang="en-US" dirty="0" err="1" smtClean="0"/>
                        <a:t>charsetName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This constructs a new Scanner that produces values scanned from the specified input stream.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452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Scanner (Readable</a:t>
                      </a:r>
                      <a:r>
                        <a:rPr lang="en-US" baseline="0" dirty="0" smtClean="0"/>
                        <a:t> source)</a:t>
                      </a:r>
                    </a:p>
                    <a:p>
                      <a:r>
                        <a:rPr lang="en-US" baseline="0" dirty="0" smtClean="0"/>
                        <a:t>This constructs a new Scanner that produces values scanned from the specified source.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940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Scanner (</a:t>
                      </a:r>
                      <a:r>
                        <a:rPr lang="en-US" dirty="0" err="1" smtClean="0"/>
                        <a:t>ReadableByteChannel</a:t>
                      </a:r>
                      <a:r>
                        <a:rPr lang="en-US" baseline="0" dirty="0" smtClean="0"/>
                        <a:t> source)</a:t>
                      </a:r>
                    </a:p>
                    <a:p>
                      <a:r>
                        <a:rPr lang="en-US" baseline="0" dirty="0" smtClean="0"/>
                        <a:t>This constructs a new Scanner that produces values scanned from the specified channel.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547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Scanner (</a:t>
                      </a:r>
                      <a:r>
                        <a:rPr lang="en-US" dirty="0" err="1" smtClean="0"/>
                        <a:t>ReadableByteChannel</a:t>
                      </a:r>
                      <a:r>
                        <a:rPr lang="en-US" dirty="0" smtClean="0"/>
                        <a:t> source, String </a:t>
                      </a:r>
                      <a:r>
                        <a:rPr lang="en-US" dirty="0" err="1" smtClean="0"/>
                        <a:t>charsetName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constructs a new Scanner that produces values scanned from the specified channel.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0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Scanner (String source)</a:t>
                      </a:r>
                    </a:p>
                    <a:p>
                      <a:r>
                        <a:rPr lang="en-US" baseline="0" dirty="0" smtClean="0"/>
                        <a:t>This constructs a new Scanner that produces values scanned from the specified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318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3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66883" y="1538401"/>
            <a:ext cx="9487300" cy="5083115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Primitive Data Type / Wrapper Class</a:t>
            </a:r>
            <a:endParaRPr lang="km-KH" sz="2400" dirty="0" smtClean="0"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Auto Boxing and Unboxing</a:t>
            </a:r>
            <a:endParaRPr lang="km-KH" sz="2400" dirty="0" smtClean="0"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Promotion and Casting</a:t>
            </a:r>
            <a:endParaRPr lang="en-US" sz="2400" dirty="0" smtClean="0"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4. Operators</a:t>
            </a:r>
            <a:endParaRPr lang="en-US" sz="2400" dirty="0" smtClean="0"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System Class Input / Output</a:t>
            </a:r>
            <a:endParaRPr lang="km-KH" sz="2400" dirty="0" smtClean="0"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6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Scanner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7.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/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ca-ES" sz="2400" dirty="0" smtClean="0"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6. Scanner Class </a:t>
            </a:r>
            <a:r>
              <a:rPr lang="km-KH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សំខាន់ៗ 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91561"/>
              </p:ext>
            </p:extLst>
          </p:nvPr>
        </p:nvGraphicFramePr>
        <p:xfrm>
          <a:off x="606393" y="2209227"/>
          <a:ext cx="10393703" cy="452252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6259">
                  <a:extLst>
                    <a:ext uri="{9D8B030D-6E8A-4147-A177-3AD203B41FA5}">
                      <a16:colId xmlns="" xmlns:a16="http://schemas.microsoft.com/office/drawing/2014/main" val="1000002888"/>
                    </a:ext>
                  </a:extLst>
                </a:gridCol>
                <a:gridCol w="7257444">
                  <a:extLst>
                    <a:ext uri="{9D8B030D-6E8A-4147-A177-3AD203B41FA5}">
                      <a16:colId xmlns="" xmlns:a16="http://schemas.microsoft.com/office/drawing/2014/main" val="3808155013"/>
                    </a:ext>
                  </a:extLst>
                </a:gridCol>
              </a:tblGrid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872004"/>
                  </a:ext>
                </a:extLst>
              </a:tr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String next()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returns the next token</a:t>
                      </a:r>
                      <a:r>
                        <a:rPr lang="en-US" baseline="0" dirty="0" smtClean="0"/>
                        <a:t> from the scanner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4562716"/>
                  </a:ext>
                </a:extLst>
              </a:tr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nextLine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move</a:t>
                      </a:r>
                      <a:r>
                        <a:rPr lang="en-US" baseline="0" dirty="0" smtClean="0"/>
                        <a:t> the scanner position to the next line and returns the value as a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0066809"/>
                  </a:ext>
                </a:extLst>
              </a:tr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byte </a:t>
                      </a:r>
                      <a:r>
                        <a:rPr lang="en-US" dirty="0" err="1" smtClean="0"/>
                        <a:t>nextByte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scans the next token</a:t>
                      </a:r>
                      <a:r>
                        <a:rPr lang="en-US" baseline="0" dirty="0" smtClean="0"/>
                        <a:t> as a byte.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1869721"/>
                  </a:ext>
                </a:extLst>
              </a:tr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short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nextShort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scans the next token as a short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9999352"/>
                  </a:ext>
                </a:extLst>
              </a:tr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nextInt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scans the next</a:t>
                      </a:r>
                      <a:r>
                        <a:rPr lang="en-US" baseline="0" dirty="0" smtClean="0"/>
                        <a:t> token as an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7226765"/>
                  </a:ext>
                </a:extLst>
              </a:tr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long </a:t>
                      </a:r>
                      <a:r>
                        <a:rPr lang="en-US" dirty="0" err="1" smtClean="0"/>
                        <a:t>nextLong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scans the next token as a</a:t>
                      </a:r>
                      <a:r>
                        <a:rPr lang="en-US" baseline="0" dirty="0" smtClean="0"/>
                        <a:t> long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8138632"/>
                  </a:ext>
                </a:extLst>
              </a:tr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float </a:t>
                      </a:r>
                      <a:r>
                        <a:rPr lang="en-US" dirty="0" err="1" smtClean="0"/>
                        <a:t>nextFloat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scans the next token as a float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7550956"/>
                  </a:ext>
                </a:extLst>
              </a:tr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double </a:t>
                      </a:r>
                      <a:r>
                        <a:rPr lang="en-US" dirty="0" err="1" smtClean="0"/>
                        <a:t>nextDouble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scans the next token as a double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11951"/>
                  </a:ext>
                </a:extLst>
              </a:tr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Void close()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closes this scanner.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029642"/>
                  </a:ext>
                </a:extLst>
              </a:tr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 </a:t>
                      </a:r>
                      <a:r>
                        <a:rPr lang="en-US" dirty="0" err="1" smtClean="0"/>
                        <a:t>delimeter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</a:t>
                      </a:r>
                      <a:r>
                        <a:rPr lang="en-US" baseline="0" dirty="0" smtClean="0"/>
                        <a:t> returns the Pattern this Scanner is currently using to match delimiters.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240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1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6. Scanner Class </a:t>
            </a:r>
            <a:r>
              <a:rPr lang="km-KH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 </a:t>
            </a:r>
          </a:p>
          <a:p>
            <a:pPr marL="0" indent="0">
              <a:buNone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ScannerDemo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 main(String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Scanner in = new Scanner(System.in);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(“Enter name: ”);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string name =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in.nextLine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(“Your name is ” + name);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in.close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.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BufferReader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 /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InputStreamReader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 អានទិន្នន័យពី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ដែលមានមុខងារពីរ៖</a:t>
            </a:r>
          </a:p>
          <a:p>
            <a:pPr lvl="1"/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ភ្ជាប់ </a:t>
            </a:r>
            <a:r>
              <a:rPr lang="en-US" sz="18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 stream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18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</a:t>
            </a:r>
          </a:p>
          <a:p>
            <a:pPr lvl="1"/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បម្លែង </a:t>
            </a:r>
            <a:r>
              <a:rPr lang="en-US" sz="18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byte-oriented stream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18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 oriented stream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ស្ថិតនៅក្នុង </a:t>
            </a:r>
            <a:r>
              <a:rPr lang="en-US" sz="20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 Java.io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 អានទិន្នន័យ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line by line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0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readLine</a:t>
            </a:r>
            <a:r>
              <a:rPr lang="en-US" sz="20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endParaRPr lang="en-US" sz="200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.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BufferReader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 /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InputStreamReader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 (</a:t>
            </a:r>
            <a:r>
              <a:rPr lang="km-KH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01" y="1771650"/>
            <a:ext cx="9002659" cy="4622800"/>
          </a:xfrm>
        </p:spPr>
      </p:pic>
    </p:spTree>
    <p:extLst>
      <p:ext uri="{BB962C8B-B14F-4D97-AF65-F5344CB8AC3E}">
        <p14:creationId xmlns:p14="http://schemas.microsoft.com/office/powerpoint/2010/main" val="164180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.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BufferReader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 /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InputStreamReader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 (</a:t>
            </a:r>
            <a:r>
              <a:rPr lang="km-KH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04164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24915"/>
              </p:ext>
            </p:extLst>
          </p:nvPr>
        </p:nvGraphicFramePr>
        <p:xfrm>
          <a:off x="606392" y="2220920"/>
          <a:ext cx="11020927" cy="15825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2434">
                  <a:extLst>
                    <a:ext uri="{9D8B030D-6E8A-4147-A177-3AD203B41FA5}">
                      <a16:colId xmlns="" xmlns:a16="http://schemas.microsoft.com/office/drawing/2014/main" val="2115986325"/>
                    </a:ext>
                  </a:extLst>
                </a:gridCol>
                <a:gridCol w="9548493">
                  <a:extLst>
                    <a:ext uri="{9D8B030D-6E8A-4147-A177-3AD203B41FA5}">
                      <a16:colId xmlns="" xmlns:a16="http://schemas.microsoft.com/office/drawing/2014/main" val="1856009186"/>
                    </a:ext>
                  </a:extLst>
                </a:gridCol>
              </a:tblGrid>
              <a:tr h="424302">
                <a:tc>
                  <a:txBody>
                    <a:bodyPr/>
                    <a:lstStyle/>
                    <a:p>
                      <a:r>
                        <a:rPr lang="en-US" dirty="0" smtClean="0"/>
                        <a:t>S.N.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 &amp;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959424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BufferedReader</a:t>
                      </a:r>
                      <a:r>
                        <a:rPr lang="en-US" sz="1600" dirty="0" smtClean="0"/>
                        <a:t>(Reader in)</a:t>
                      </a:r>
                    </a:p>
                    <a:p>
                      <a:r>
                        <a:rPr lang="en-US" sz="1600" dirty="0" smtClean="0"/>
                        <a:t>This creates a buffering character-input stream that use a default-size input buffer.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5867490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BufferedReader</a:t>
                      </a:r>
                      <a:r>
                        <a:rPr lang="en-US" sz="1600" dirty="0" smtClean="0"/>
                        <a:t>(Reader</a:t>
                      </a:r>
                      <a:r>
                        <a:rPr lang="en-US" sz="1600" baseline="0" dirty="0" smtClean="0"/>
                        <a:t> in,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sz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r>
                        <a:rPr lang="en-US" sz="1600" baseline="0" dirty="0" smtClean="0"/>
                        <a:t>This create a buffering character-input stream that uses an input buffer of the specified size.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346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1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.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BufferReader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 /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InputStreamReader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 (</a:t>
            </a:r>
            <a:r>
              <a:rPr lang="km-KH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04164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88862"/>
              </p:ext>
            </p:extLst>
          </p:nvPr>
        </p:nvGraphicFramePr>
        <p:xfrm>
          <a:off x="606392" y="2220920"/>
          <a:ext cx="11020927" cy="44781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2434">
                  <a:extLst>
                    <a:ext uri="{9D8B030D-6E8A-4147-A177-3AD203B41FA5}">
                      <a16:colId xmlns="" xmlns:a16="http://schemas.microsoft.com/office/drawing/2014/main" val="2115986325"/>
                    </a:ext>
                  </a:extLst>
                </a:gridCol>
                <a:gridCol w="9548493">
                  <a:extLst>
                    <a:ext uri="{9D8B030D-6E8A-4147-A177-3AD203B41FA5}">
                      <a16:colId xmlns="" xmlns:a16="http://schemas.microsoft.com/office/drawing/2014/main" val="1856009186"/>
                    </a:ext>
                  </a:extLst>
                </a:gridCol>
              </a:tblGrid>
              <a:tr h="424302">
                <a:tc>
                  <a:txBody>
                    <a:bodyPr/>
                    <a:lstStyle/>
                    <a:p>
                      <a:r>
                        <a:rPr lang="en-US" dirty="0" smtClean="0"/>
                        <a:t>S.N.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&amp;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959424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Void</a:t>
                      </a:r>
                      <a:r>
                        <a:rPr lang="en-US" sz="1600" baseline="0" dirty="0" smtClean="0"/>
                        <a:t> close()</a:t>
                      </a:r>
                    </a:p>
                    <a:p>
                      <a:r>
                        <a:rPr lang="en-US" sz="1600" baseline="0" dirty="0" smtClean="0"/>
                        <a:t>This method closes the stream and releases any system resources associated with it.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5867490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Void</a:t>
                      </a:r>
                      <a:r>
                        <a:rPr lang="en-US" sz="1600" baseline="0" dirty="0" smtClean="0"/>
                        <a:t> mark(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readAheadLimit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r>
                        <a:rPr lang="en-US" sz="1600" baseline="0" dirty="0" smtClean="0"/>
                        <a:t>This method marks the present position in the stream.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3467460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Boolean </a:t>
                      </a:r>
                      <a:r>
                        <a:rPr lang="en-US" sz="1600" dirty="0" err="1" smtClean="0"/>
                        <a:t>markSupported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smtClean="0"/>
                        <a:t>This method tells whether this stream support the</a:t>
                      </a:r>
                      <a:r>
                        <a:rPr lang="en-US" sz="1600" baseline="0" dirty="0" smtClean="0"/>
                        <a:t> mark() operation, which it does.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9614661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read()</a:t>
                      </a:r>
                    </a:p>
                    <a:p>
                      <a:r>
                        <a:rPr lang="en-US" sz="1600" dirty="0" smtClean="0"/>
                        <a:t>This method reads a single character.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4877615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read(char[]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cbuf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off,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len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r>
                        <a:rPr lang="en-US" sz="1600" baseline="0" dirty="0" smtClean="0"/>
                        <a:t>This method reads characters into a portion of an array.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4372620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 </a:t>
                      </a:r>
                      <a:r>
                        <a:rPr lang="en-US" sz="1600" dirty="0" err="1" smtClean="0"/>
                        <a:t>readLine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smtClean="0"/>
                        <a:t>This</a:t>
                      </a:r>
                      <a:r>
                        <a:rPr lang="en-US" sz="1600" baseline="0" dirty="0" smtClean="0"/>
                        <a:t> method reads a line of text.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384671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Boolean</a:t>
                      </a:r>
                      <a:r>
                        <a:rPr lang="en-US" sz="1600" baseline="0" dirty="0" smtClean="0"/>
                        <a:t> ready()</a:t>
                      </a:r>
                    </a:p>
                    <a:p>
                      <a:r>
                        <a:rPr lang="en-US" sz="1600" baseline="0" dirty="0" smtClean="0"/>
                        <a:t>This method tells whether this stream is ready to be read.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5313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33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.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BufferReader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 /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InputStreamReader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 (</a:t>
            </a:r>
            <a:r>
              <a:rPr lang="km-KH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04164"/>
            <a:ext cx="11020927" cy="4312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java.io.*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BufferReaderDemo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 main(String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try{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(new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(system.in));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(“Enter name: ”);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String name =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br.readLine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br.close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}</a:t>
            </a:r>
          </a:p>
          <a:p>
            <a:pPr marL="0" indent="0">
              <a:buNone/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catch( Exception ex){             }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</a:p>
          <a:p>
            <a:pPr marL="0" indent="0">
              <a:buNone/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}}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.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BufferReader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 / </a:t>
            </a:r>
            <a:r>
              <a:rPr lang="en-US" sz="3000" b="1" dirty="0" err="1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InputStreamReader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 (</a:t>
            </a:r>
            <a:r>
              <a:rPr lang="km-KH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តចប់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04164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សម្គាល់៖</a:t>
            </a:r>
          </a:p>
          <a:p>
            <a:pPr marL="0" indent="0"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ក្នុងការអានទិន្នន័យគឺមានល្បឿនលឿនជាងការប្រើប្រាស់ </a:t>
            </a:r>
            <a:r>
              <a:rPr lang="en-US" sz="20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</a:p>
          <a:p>
            <a:pPr marL="0" indent="0"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ព្រោះ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BufferReadfer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អាចផ្ទុកបាន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8kb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ក្នុងការបញ្ជូនទិន្នន័យម្ដង ចំនែកឯ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បានតែ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1kb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ក្នុងការអាន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File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២០០ ០០០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ចំនាយពេល 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៧៨០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millisecond </a:t>
            </a:r>
          </a:p>
          <a:p>
            <a:r>
              <a:rPr lang="en-US" sz="2000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ចំនាយពេល 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២៩៦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millisecond</a:t>
            </a:r>
          </a:p>
          <a:p>
            <a:pPr marL="0" indent="0"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9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13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សារយោង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98905"/>
            <a:ext cx="11020927" cy="4312251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  <a:hlinkClick r:id="rId2"/>
              </a:rPr>
              <a:t>www.javatpoint.com/Scanner-class</a:t>
            </a:r>
            <a:endParaRPr lang="en-US" dirty="0" smtClean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  <a:hlinkClick r:id="rId3"/>
              </a:rPr>
              <a:t>www.tutorialspoint.com/java/util/java_util_scanner.htm</a:t>
            </a:r>
            <a:endParaRPr lang="en-US" dirty="0" smtClean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  <a:hlinkClick r:id="rId4"/>
              </a:rPr>
              <a:t>www.w3resource.com/java-tutorial/java-wrapper-classes.php</a:t>
            </a:r>
            <a:endParaRPr lang="en-US" dirty="0" smtClean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  <a:hlinkClick r:id="rId5"/>
              </a:rPr>
              <a:t>www.javawithus.com/tutorial/wrapper-classes</a:t>
            </a:r>
            <a:endParaRPr lang="en-US" dirty="0" smtClean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6"/>
              </a:rPr>
              <a:t>http://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  <a:hlinkClick r:id="rId6"/>
              </a:rPr>
              <a:t>www.noesispoint.com/jsp/scjp/SCJPch10.htm</a:t>
            </a:r>
            <a:endParaRPr lang="en-US" dirty="0" smtClean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7"/>
              </a:rPr>
              <a:t>http://beginnersbook.com/2014/09/java-autoboxing-and-unboxing-with-examples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  <a:hlinkClick r:id="rId7"/>
              </a:rPr>
              <a:t>/</a:t>
            </a:r>
            <a:endParaRPr lang="en-US" dirty="0" smtClean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8"/>
              </a:rPr>
              <a:t>http://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  <a:hlinkClick r:id="rId8"/>
              </a:rPr>
              <a:t>www.tutorialspoint.com/java/java_basic_operators.htm</a:t>
            </a:r>
            <a:endParaRPr lang="en-US" dirty="0" smtClean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9"/>
              </a:rPr>
              <a:t>http://www.davismol.net/2015/05/07/bufferedreader-and-fileinputstream-vs-scanner-performance-comparison-in-reading-and-parsing-a-200k-lines-text-file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  <a:hlinkClick r:id="rId9"/>
              </a:rPr>
              <a:t>/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10"/>
              </a:rPr>
              <a:t>http://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  <a:hlinkClick r:id="rId10"/>
              </a:rPr>
              <a:t>www.journaldev.com/1847/java-system-java-lang-system-class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11"/>
              </a:rPr>
              <a:t>http://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  <a:hlinkClick r:id="rId11"/>
              </a:rPr>
              <a:t>www.journaldev.com/1789/java-reflection-tutorial-for-classes-methods-fields-constructors-annotations-and-much-more</a:t>
            </a:r>
            <a:r>
              <a:rPr lang="en-US" dirty="0" smtClean="0">
                <a:solidFill>
                  <a:srgbClr val="7030A0"/>
                </a:solidFill>
                <a:cs typeface="Khmer OS Battambang" panose="02000500000000020004" pitchFamily="2" charset="0"/>
              </a:rPr>
              <a:t> </a:t>
            </a:r>
          </a:p>
          <a:p>
            <a:endParaRPr lang="en-US" dirty="0">
              <a:solidFill>
                <a:srgbClr val="7030A0"/>
              </a:solidFill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14</a:t>
            </a:r>
            <a:r>
              <a:rPr lang="en-US" sz="3000" b="1" dirty="0" smtClean="0">
                <a:solidFill>
                  <a:srgbClr val="003399"/>
                </a:solidFill>
                <a:latin typeface="+mn-lt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សំណួរ ចម្លើយ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571480"/>
            <a:ext cx="4822970" cy="4822970"/>
          </a:xfrm>
        </p:spPr>
      </p:pic>
    </p:spTree>
    <p:extLst>
      <p:ext uri="{BB962C8B-B14F-4D97-AF65-F5344CB8AC3E}">
        <p14:creationId xmlns:p14="http://schemas.microsoft.com/office/powerpoint/2010/main" val="29868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Primitive Data Type / Wrapper Class</a:t>
            </a: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Primitive Data Type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ជាប្រភេទទិន្នន័យចំបងដែលត្រូវបានបង្កើតរួចជាស្រេចនៅក្នុង </a:t>
            </a:r>
            <a:r>
              <a:rPr lang="en-US" sz="2000" dirty="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Programming Language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មួយ។</a:t>
            </a:r>
          </a:p>
          <a:p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ក្នុង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ប្រភេទទិន្នន័យត្រូវបានបែងចែកជា </a:t>
            </a:r>
            <a:r>
              <a:rPr lang="km-KH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 រួមមាន </a:t>
            </a:r>
            <a:r>
              <a:rPr lang="en-US" sz="20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byte, short, </a:t>
            </a:r>
            <a:r>
              <a:rPr lang="en-US" sz="2000" dirty="0" err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, long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  <a:latin typeface="Khmer OS Battambang" pitchFamily="2" charset="0"/>
                <a:cs typeface="Khmer OS Battambang" pitchFamily="2" charset="0"/>
              </a:rPr>
              <a:t>float, double, </a:t>
            </a:r>
            <a:r>
              <a:rPr lang="en-US" sz="20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char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boolean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 ។</a:t>
            </a:r>
          </a:p>
          <a:p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គ្រប់ </a:t>
            </a:r>
            <a:r>
              <a:rPr lang="en-US" sz="20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Primitive Data Type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ត្រូវបានរក្សាទុកក្នុង </a:t>
            </a:r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memory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តាមប្រភេទរបស់វារៀងៗខ្លួន។</a:t>
            </a:r>
          </a:p>
          <a:p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ទំហំរបស់វាពុំមានការប្រ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ែ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ប្រួល ទោះបីជាយក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program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នោះទៅប្រើប្រាស់នៅលើ </a:t>
            </a:r>
            <a:r>
              <a:rPr lang="en-US" sz="20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OS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ណាមួយក៏ដោយ។</a:t>
            </a:r>
          </a:p>
          <a:p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  <a:p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0761064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Primitive Data Type / Wrapper </a:t>
            </a:r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Class </a:t>
            </a:r>
            <a:r>
              <a:rPr lang="km-KH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(ត)</a:t>
            </a: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43858" y="1640475"/>
          <a:ext cx="10360248" cy="4969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2312"/>
                <a:gridCol w="1285548"/>
                <a:gridCol w="1999742"/>
                <a:gridCol w="1784204"/>
                <a:gridCol w="1944221"/>
                <a:gridCol w="1944221"/>
              </a:tblGrid>
              <a:tr h="4019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Keyword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</a:t>
                      </a:r>
                      <a:r>
                        <a:rPr lang="en-US" sz="1600" baseline="0" dirty="0" smtClean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Maximum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54511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 byte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-128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127</a:t>
                      </a:r>
                      <a:endParaRPr lang="en-US" sz="1600" dirty="0"/>
                    </a:p>
                  </a:txBody>
                  <a:tcPr/>
                </a:tc>
              </a:tr>
              <a:tr h="54511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 bytes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-32,768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32,767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5629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bytes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lang="en-US" sz="16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/>
                </a:tc>
              </a:tr>
              <a:tr h="5055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bytes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lang="en-US" sz="16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5227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bytes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 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3.4e-308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3.4e+308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525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1.7e-308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1.7e+308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529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Boolean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/>
                </a:tc>
              </a:tr>
              <a:tr h="5745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16-bit Unicode</a:t>
                      </a:r>
                      <a:r>
                        <a:rPr lang="en-US" sz="1600" baseline="0" dirty="0" smtClean="0"/>
                        <a:t> Character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\u0000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\u0000</a:t>
                      </a:r>
                      <a:r>
                        <a:rPr lang="en-US" sz="1600" baseline="0" dirty="0" smtClean="0"/>
                        <a:t> (or 0)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\</a:t>
                      </a:r>
                      <a:r>
                        <a:rPr lang="en-US" sz="1600" dirty="0" err="1" smtClean="0"/>
                        <a:t>uffff</a:t>
                      </a:r>
                      <a:r>
                        <a:rPr lang="en-US" sz="1600" dirty="0" smtClean="0"/>
                        <a:t> or(65,535 inclusive)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3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0761064" cy="760998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Primitive Data Type / Wrapper Class</a:t>
            </a:r>
            <a:r>
              <a:rPr lang="km-KH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(ត)</a:t>
            </a: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4" y="1522692"/>
            <a:ext cx="11506094" cy="533530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Wrapper Class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ដែលខ្ចប់ </a:t>
            </a:r>
            <a:r>
              <a:rPr lang="en-US" sz="2000" dirty="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ឲ្យក្លាយជា </a:t>
            </a:r>
            <a:r>
              <a:rPr lang="en-US" sz="20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វាជាផ្នែកមួយនៃ 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java.lang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package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ដែលត្រូវបាន​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import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រួចជាស្រេចក្នុងគ្រប់កម្មវិធី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តួនាទីចំបងរបស់ </a:t>
            </a:r>
            <a:r>
              <a:rPr lang="en-US" sz="2000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Wrapper Class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គឺបំលែង </a:t>
            </a:r>
            <a:r>
              <a:rPr lang="en-US" sz="2000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primitive data </a:t>
            </a:r>
            <a:r>
              <a:rPr lang="en-US" sz="2000" dirty="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type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ទៅជា </a:t>
            </a:r>
            <a:r>
              <a:rPr lang="en-US" sz="2000" dirty="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28255"/>
              </p:ext>
            </p:extLst>
          </p:nvPr>
        </p:nvGraphicFramePr>
        <p:xfrm>
          <a:off x="645658" y="2918572"/>
          <a:ext cx="5448116" cy="21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058"/>
                <a:gridCol w="2724058"/>
              </a:tblGrid>
              <a:tr h="437223">
                <a:tc>
                  <a:txBody>
                    <a:bodyPr/>
                    <a:lstStyle/>
                    <a:p>
                      <a:r>
                        <a:rPr lang="km-KH" sz="1600" dirty="0" smtClean="0"/>
                        <a:t>​​​</a:t>
                      </a:r>
                      <a:r>
                        <a:rPr lang="en-US" sz="1600" dirty="0" smtClean="0"/>
                        <a:t>         Primitive Data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Wrapper</a:t>
                      </a:r>
                      <a:r>
                        <a:rPr lang="en-US" sz="1600" baseline="0" dirty="0" smtClean="0"/>
                        <a:t> Class</a:t>
                      </a:r>
                      <a:endParaRPr lang="en-US" sz="1600" dirty="0"/>
                    </a:p>
                  </a:txBody>
                  <a:tcPr/>
                </a:tc>
              </a:tr>
              <a:tr h="4268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boolean  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Boolean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684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2.   byte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Byte</a:t>
                      </a:r>
                      <a:endParaRPr lang="en-US" sz="1600" dirty="0"/>
                    </a:p>
                  </a:txBody>
                  <a:tcPr/>
                </a:tc>
              </a:tr>
              <a:tr h="426842">
                <a:tc>
                  <a:txBody>
                    <a:bodyPr/>
                    <a:lstStyle/>
                    <a:p>
                      <a:pPr marL="342900" indent="-342900">
                        <a:buAutoNum type="arabicPeriod" startAt="3"/>
                      </a:pPr>
                      <a:r>
                        <a:rPr lang="en-US" sz="1600" dirty="0" smtClean="0"/>
                        <a:t>char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Character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6842">
                <a:tc>
                  <a:txBody>
                    <a:bodyPr/>
                    <a:lstStyle/>
                    <a:p>
                      <a:pPr marL="342900" indent="-342900">
                        <a:buAutoNum type="arabicPeriod" startAt="4"/>
                      </a:pPr>
                      <a:r>
                        <a:rPr lang="en-US" sz="1600" dirty="0" smtClean="0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 smtClean="0"/>
                        <a:t>​</a:t>
                      </a:r>
                      <a:r>
                        <a:rPr lang="en-US" sz="1600" dirty="0" smtClean="0"/>
                        <a:t>    Integer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50756"/>
              </p:ext>
            </p:extLst>
          </p:nvPr>
        </p:nvGraphicFramePr>
        <p:xfrm>
          <a:off x="632454" y="5059039"/>
          <a:ext cx="5448116" cy="170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058"/>
                <a:gridCol w="2724058"/>
              </a:tblGrid>
              <a:tr h="426842">
                <a:tc>
                  <a:txBody>
                    <a:bodyPr/>
                    <a:lstStyle/>
                    <a:p>
                      <a:pPr marL="342900" indent="-342900">
                        <a:buAutoNum type="arabicPeriod" startAt="5"/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float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    Float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68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   double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Double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6842">
                <a:tc>
                  <a:txBody>
                    <a:bodyPr/>
                    <a:lstStyle/>
                    <a:p>
                      <a:pPr marL="342900" indent="-342900">
                        <a:buAutoNum type="arabicPeriod" startAt="7"/>
                      </a:pPr>
                      <a:r>
                        <a:rPr lang="en-US" sz="1600" dirty="0" smtClean="0"/>
                        <a:t>long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Long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68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8. short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Short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0" y="4190346"/>
            <a:ext cx="609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m-KH" sz="20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ឧទាហរណ៍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Integer </a:t>
            </a:r>
            <a:r>
              <a:rPr lang="en-US" sz="20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intObjectName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= new Integer (7);</a:t>
            </a:r>
            <a:endParaRPr lang="ca-ES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7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0761064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Primitive Data Type / Wrapper </a:t>
            </a:r>
            <a:r>
              <a:rPr lang="en-US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Class</a:t>
            </a:r>
            <a:r>
              <a:rPr lang="km-KH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(តចប់)</a:t>
            </a:r>
            <a:endParaRPr lang="en-US" sz="30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66636" y="1771048"/>
            <a:ext cx="11506094" cy="4936352"/>
          </a:xfrm>
        </p:spPr>
        <p:txBody>
          <a:bodyPr>
            <a:normAutofit/>
          </a:bodyPr>
          <a:lstStyle/>
          <a:p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មុខងារបន្ថែមរបស់ </a:t>
            </a:r>
            <a:r>
              <a:rPr lang="en-US" sz="20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Wrapper Class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៖</a:t>
            </a:r>
          </a:p>
          <a:p>
            <a:pPr marL="0" indent="0">
              <a:buNone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-&gt;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អនុញ្ញាតអោយទទួលតម្លៃ </a:t>
            </a:r>
            <a:r>
              <a:rPr lang="en-US" sz="2000" dirty="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NULL</a:t>
            </a:r>
          </a:p>
          <a:p>
            <a:pPr marL="0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-&gt;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ប្រើប្រាស់ជាមួយ </a:t>
            </a:r>
            <a:r>
              <a:rPr lang="en-US" sz="2000" dirty="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Collection</a:t>
            </a:r>
          </a:p>
          <a:p>
            <a:pPr marL="0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-&gt;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អនុវត្តជាមួយ </a:t>
            </a:r>
            <a:r>
              <a:rPr lang="en-US" sz="2000" dirty="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Polymorphism</a:t>
            </a:r>
            <a:endParaRPr lang="km-KH" sz="2000" dirty="0" smtClean="0">
              <a:solidFill>
                <a:srgbClr val="00206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818046" y="1700068"/>
            <a:ext cx="564257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java.util.ArrayList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WrapperClasses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main(String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[]){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//primitives are simple to use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= i+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//polymorphism achieved by Wrapper classes, we can't pass primitive here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Character(c));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List&lt;Integer&gt; list =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&lt;Integer&gt;();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//wrapper classes can be used in Collections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 in =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autoboxing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takes care of primitive to wrapper class conversion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(j);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//wrapper classes can be null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=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6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and Unboxing </a:t>
            </a:r>
            <a:endParaRPr lang="en-US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7103" y="1450429"/>
            <a:ext cx="10769598" cy="29861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Autoboxing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គឺជាការបំលែង​ 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Primitive type</a:t>
            </a: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s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ទៅ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Object Wrapper 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។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ដូចជាការ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បំលែង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a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double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ទៅ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a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Double,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an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int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ទៅ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an Integer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។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Unboxing: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គីជាការបំលែង​ 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Object Wrapper 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ទៅ​ 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Primitive types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​ វិញ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។ ដូចជាការបំ		លែង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Double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ទៅ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a double, an Integer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ទៅ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an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int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​​ ​ វិញ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8127" y="4120444"/>
            <a:ext cx="96294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ArrayList</a:t>
            </a:r>
            <a:r>
              <a:rPr lang="en-US" dirty="0"/>
              <a:t>&lt;</a:t>
            </a:r>
            <a:r>
              <a:rPr lang="en-US" b="1" dirty="0"/>
              <a:t>Integer</a:t>
            </a:r>
            <a:r>
              <a:rPr lang="en-US" dirty="0"/>
              <a:t>&gt; </a:t>
            </a:r>
            <a:r>
              <a:rPr lang="en-US" dirty="0" err="1"/>
              <a:t>intList</a:t>
            </a:r>
            <a:r>
              <a:rPr lang="en-US" dirty="0"/>
              <a:t> 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ArrayList</a:t>
            </a:r>
            <a:r>
              <a:rPr lang="en-US" dirty="0"/>
              <a:t>&lt;</a:t>
            </a:r>
            <a:r>
              <a:rPr lang="en-US" b="1" dirty="0"/>
              <a:t>Integer</a:t>
            </a:r>
            <a:r>
              <a:rPr lang="en-US" dirty="0"/>
              <a:t>&gt;();</a:t>
            </a:r>
            <a:br>
              <a:rPr lang="en-US" dirty="0"/>
            </a:br>
            <a:r>
              <a:rPr lang="en-US" dirty="0" err="1"/>
              <a:t>intList.add</a:t>
            </a:r>
            <a:r>
              <a:rPr lang="en-US" dirty="0"/>
              <a:t>(1); </a:t>
            </a:r>
            <a:r>
              <a:rPr lang="en-US" i="1" dirty="0"/>
              <a:t>//</a:t>
            </a:r>
            <a:r>
              <a:rPr lang="en-US" i="1" dirty="0" err="1"/>
              <a:t>autoboxing</a:t>
            </a:r>
            <a:r>
              <a:rPr lang="en-US" i="1" dirty="0"/>
              <a:t> - primitive to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intList.add</a:t>
            </a:r>
            <a:r>
              <a:rPr lang="en-US" dirty="0"/>
              <a:t>(2); </a:t>
            </a:r>
            <a:r>
              <a:rPr lang="en-US" i="1" dirty="0"/>
              <a:t>//</a:t>
            </a:r>
            <a:r>
              <a:rPr lang="en-US" i="1" dirty="0" err="1"/>
              <a:t>autoboxing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 </a:t>
            </a:r>
            <a:br>
              <a:rPr lang="en-US" dirty="0"/>
            </a:br>
            <a:r>
              <a:rPr lang="en-US" b="1" dirty="0" err="1"/>
              <a:t>ThreadLocal</a:t>
            </a:r>
            <a:r>
              <a:rPr lang="en-US" dirty="0"/>
              <a:t>&lt;</a:t>
            </a:r>
            <a:r>
              <a:rPr lang="en-US" b="1" dirty="0"/>
              <a:t>Integer</a:t>
            </a:r>
            <a:r>
              <a:rPr lang="en-US" dirty="0"/>
              <a:t>&gt; </a:t>
            </a:r>
            <a:r>
              <a:rPr lang="en-US" dirty="0" err="1"/>
              <a:t>intLocal</a:t>
            </a:r>
            <a:r>
              <a:rPr lang="en-US" dirty="0"/>
              <a:t> 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ThreadLocal</a:t>
            </a:r>
            <a:r>
              <a:rPr lang="en-US" dirty="0"/>
              <a:t>&lt;</a:t>
            </a:r>
            <a:r>
              <a:rPr lang="en-US" b="1" dirty="0"/>
              <a:t>Integer</a:t>
            </a:r>
            <a:r>
              <a:rPr lang="en-US" dirty="0"/>
              <a:t>&gt;();</a:t>
            </a:r>
            <a:br>
              <a:rPr lang="en-US" dirty="0"/>
            </a:br>
            <a:r>
              <a:rPr lang="en-US" dirty="0" err="1"/>
              <a:t>intLocal.set</a:t>
            </a:r>
            <a:r>
              <a:rPr lang="en-US" dirty="0"/>
              <a:t>(4); </a:t>
            </a:r>
            <a:r>
              <a:rPr lang="en-US" i="1" dirty="0"/>
              <a:t>//</a:t>
            </a:r>
            <a:r>
              <a:rPr lang="en-US" i="1" dirty="0" err="1"/>
              <a:t>autoboxing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int</a:t>
            </a:r>
            <a:r>
              <a:rPr lang="en-US" dirty="0"/>
              <a:t> number = </a:t>
            </a:r>
            <a:r>
              <a:rPr lang="en-US" dirty="0" err="1"/>
              <a:t>intList.get</a:t>
            </a:r>
            <a:r>
              <a:rPr lang="en-US" dirty="0"/>
              <a:t>(0); </a:t>
            </a:r>
            <a:r>
              <a:rPr lang="en-US" i="1" dirty="0"/>
              <a:t>// unboxing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int</a:t>
            </a:r>
            <a:r>
              <a:rPr lang="en-US" dirty="0"/>
              <a:t> local = </a:t>
            </a:r>
            <a:r>
              <a:rPr lang="en-US" dirty="0" err="1"/>
              <a:t>intLocal.get</a:t>
            </a:r>
            <a:r>
              <a:rPr lang="en-US" dirty="0"/>
              <a:t>(); </a:t>
            </a:r>
            <a:r>
              <a:rPr lang="en-US" i="1" dirty="0"/>
              <a:t>// unboxing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and Unboxing </a:t>
            </a:r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endParaRPr lang="en-US" sz="3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2613" y="1450428"/>
            <a:ext cx="11020926" cy="51237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ឧទាហរណ៍៖​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public void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valueA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a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){……………………}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 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ពេល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call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function: 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valueA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(new Integer(50));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</a:t>
            </a:r>
            <a:endParaRPr lang="en-US" sz="2000" dirty="0" smtClean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000" dirty="0" smtClean="0"/>
              <a:t>សារះប្រយោជន៏របស់</a:t>
            </a:r>
            <a:r>
              <a:rPr lang="en-US" sz="2000" dirty="0" smtClean="0"/>
              <a:t> </a:t>
            </a:r>
            <a:r>
              <a:rPr lang="en-US" sz="2000" dirty="0" err="1" smtClean="0"/>
              <a:t>Autoboxing</a:t>
            </a:r>
            <a:r>
              <a:rPr lang="en-US" sz="2000" dirty="0" smtClean="0"/>
              <a:t> </a:t>
            </a:r>
            <a:r>
              <a:rPr lang="km-KH" sz="2000" dirty="0" smtClean="0"/>
              <a:t>៖</a:t>
            </a:r>
          </a:p>
          <a:p>
            <a:pPr lvl="4">
              <a:lnSpc>
                <a:spcPct val="150000"/>
              </a:lnSpc>
            </a:pPr>
            <a:r>
              <a:rPr lang="km-KH" sz="2000" dirty="0" smtClean="0"/>
              <a:t>សរសេរកូដតិច</a:t>
            </a:r>
          </a:p>
          <a:p>
            <a:pPr lvl="4">
              <a:lnSpc>
                <a:spcPct val="150000"/>
              </a:lnSpc>
            </a:pPr>
            <a:r>
              <a:rPr lang="km-KH" sz="2000" dirty="0" smtClean="0"/>
              <a:t>កូដងាយស្រួលមើល</a:t>
            </a:r>
          </a:p>
          <a:p>
            <a:pPr lvl="4">
              <a:lnSpc>
                <a:spcPct val="150000"/>
              </a:lnSpc>
            </a:pPr>
            <a:r>
              <a:rPr lang="km-KH" sz="2000" dirty="0" smtClean="0"/>
              <a:t>ជ្រើសរើស</a:t>
            </a:r>
            <a:r>
              <a:rPr lang="en-US" sz="2000" dirty="0" smtClean="0"/>
              <a:t> Methods </a:t>
            </a:r>
            <a:r>
              <a:rPr lang="km-KH" sz="2000" dirty="0" smtClean="0"/>
              <a:t>ដោយស្វ័យប្រវត្តិក្នុងការបំលែង</a:t>
            </a:r>
          </a:p>
          <a:p>
            <a:pPr lvl="4">
              <a:lnSpc>
                <a:spcPct val="150000"/>
              </a:lnSpc>
            </a:pPr>
            <a:r>
              <a:rPr lang="km-KH" sz="2000" dirty="0" smtClean="0">
                <a:sym typeface="Wingdings" panose="05000000000000000000" pitchFamily="2" charset="2"/>
              </a:rPr>
              <a:t>ឧទាហរណ៍៖ </a:t>
            </a:r>
            <a:r>
              <a:rPr lang="en-US" sz="2000" dirty="0" err="1" smtClean="0"/>
              <a:t>Integer.valueOf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  <a:r>
              <a:rPr lang="km-KH" sz="2000" dirty="0" smtClean="0"/>
              <a:t> យើងអាចប្រើជំនួស </a:t>
            </a:r>
            <a:r>
              <a:rPr lang="en-US" sz="2000" dirty="0" smtClean="0"/>
              <a:t>new Integer(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  <a:r>
              <a:rPr lang="km-KH" sz="2000" dirty="0" smtClean="0"/>
              <a:t> ។</a:t>
            </a:r>
          </a:p>
          <a:p>
            <a:pPr marL="320040" lvl="1" indent="0">
              <a:buNone/>
            </a:pPr>
            <a:r>
              <a:rPr lang="km-KH" sz="2000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5451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2270</Words>
  <Application>Microsoft Office PowerPoint</Application>
  <PresentationFormat>Widescreen</PresentationFormat>
  <Paragraphs>595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Microsoft YaHei UI</vt:lpstr>
      <vt:lpstr>Arial</vt:lpstr>
      <vt:lpstr>Consolas</vt:lpstr>
      <vt:lpstr>DaunPenh</vt:lpstr>
      <vt:lpstr>Khmer OS</vt:lpstr>
      <vt:lpstr>Khmer OS Battambang</vt:lpstr>
      <vt:lpstr>Khmer OS Muol Light</vt:lpstr>
      <vt:lpstr>Symbol</vt:lpstr>
      <vt:lpstr>Wingdings</vt:lpstr>
      <vt:lpstr>TS102922647</vt:lpstr>
      <vt:lpstr>PowerPoint Presentation</vt:lpstr>
      <vt:lpstr>ថ្នាក់ បាត់ដំបង</vt:lpstr>
      <vt:lpstr>មាតិកា</vt:lpstr>
      <vt:lpstr>1. Primitive Data Type / Wrapper Class</vt:lpstr>
      <vt:lpstr>1. Primitive Data Type / Wrapper Class (ត)</vt:lpstr>
      <vt:lpstr>1. Primitive Data Type / Wrapper Class (ត)</vt:lpstr>
      <vt:lpstr>1. Primitive Data Type / Wrapper Class (តចប់)</vt:lpstr>
      <vt:lpstr>2. Autoboxing and Unboxing </vt:lpstr>
      <vt:lpstr>2. Autoboxing and Unboxing (តចប់)</vt:lpstr>
      <vt:lpstr>3. Promotion and Casting</vt:lpstr>
      <vt:lpstr>3. Promotion and Casting (ត)</vt:lpstr>
      <vt:lpstr>3. Promotion and Casting(ត)</vt:lpstr>
      <vt:lpstr>3. Promotion and Casting(ត)</vt:lpstr>
      <vt:lpstr>3. Promotion and Casting(តចប់)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5. System Class Input / Output </vt:lpstr>
      <vt:lpstr> 5. System Class Input / Output (ត) </vt:lpstr>
      <vt:lpstr> 5. System Class Input / Output (ត) </vt:lpstr>
      <vt:lpstr> 5. System Class Input / Output (តចប់) </vt:lpstr>
      <vt:lpstr> 6. Scanner Class </vt:lpstr>
      <vt:lpstr> 6. Scanner Class (ត) </vt:lpstr>
      <vt:lpstr> 6. Scanner Class (ត) </vt:lpstr>
      <vt:lpstr> 6. Scanner Class (ត) </vt:lpstr>
      <vt:lpstr> 6. Scanner Class (តចប់) </vt:lpstr>
      <vt:lpstr> 7. BufferReader / InputStreamReader</vt:lpstr>
      <vt:lpstr> 7. BufferReader / InputStreamReader (ត)</vt:lpstr>
      <vt:lpstr> 7. BufferReader / InputStreamReader (ត)</vt:lpstr>
      <vt:lpstr> 7. BufferReader / InputStreamReader (ត)</vt:lpstr>
      <vt:lpstr> 7. BufferReader / InputStreamReader (ត)</vt:lpstr>
      <vt:lpstr> 7. BufferReader / InputStreamReader (តចប់)</vt:lpstr>
      <vt:lpstr> 13. ប្រភពឯកសារយោង </vt:lpstr>
      <vt:lpstr> 14. សំណួរ ចម្លើយ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2016-04-05T09:26:36Z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