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503" r:id="rId3"/>
    <p:sldId id="505" r:id="rId4"/>
    <p:sldId id="426" r:id="rId5"/>
    <p:sldId id="506" r:id="rId6"/>
    <p:sldId id="556" r:id="rId7"/>
    <p:sldId id="507" r:id="rId8"/>
    <p:sldId id="55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43" r:id="rId18"/>
    <p:sldId id="544" r:id="rId19"/>
    <p:sldId id="545" r:id="rId20"/>
    <p:sldId id="546" r:id="rId21"/>
    <p:sldId id="547" r:id="rId22"/>
    <p:sldId id="548" r:id="rId23"/>
    <p:sldId id="521" r:id="rId24"/>
    <p:sldId id="522" r:id="rId25"/>
    <p:sldId id="523" r:id="rId26"/>
    <p:sldId id="524" r:id="rId27"/>
    <p:sldId id="525" r:id="rId28"/>
    <p:sldId id="550" r:id="rId29"/>
    <p:sldId id="551" r:id="rId30"/>
    <p:sldId id="552" r:id="rId31"/>
    <p:sldId id="553" r:id="rId32"/>
    <p:sldId id="554" r:id="rId33"/>
    <p:sldId id="541" r:id="rId34"/>
    <p:sldId id="542" r:id="rId35"/>
    <p:sldId id="42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8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2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6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06-Apr-16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06-Apr-16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06-Apr-16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esispoint.com/jsp/scjp/SCJPch10.htm" TargetMode="External"/><Relationship Id="rId3" Type="http://schemas.openxmlformats.org/officeDocument/2006/relationships/hyperlink" Target="https://en.wikipedia.org/wiki/Delimiter" TargetMode="External"/><Relationship Id="rId7" Type="http://schemas.openxmlformats.org/officeDocument/2006/relationships/hyperlink" Target="http://www.studytonight.com/java/type-casting-in-java" TargetMode="External"/><Relationship Id="rId2" Type="http://schemas.openxmlformats.org/officeDocument/2006/relationships/hyperlink" Target="http://greenteapress.com/thinkjava6/html/thinkjava6005.html#fig.packag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data/autoboxing.html" TargetMode="External"/><Relationship Id="rId11" Type="http://schemas.openxmlformats.org/officeDocument/2006/relationships/hyperlink" Target="http://www.studytonight.com/java/operators-in-java" TargetMode="External"/><Relationship Id="rId5" Type="http://schemas.openxmlformats.org/officeDocument/2006/relationships/hyperlink" Target="http://www.tutorialspoint.com/java/java_numbers.htm" TargetMode="External"/><Relationship Id="rId10" Type="http://schemas.openxmlformats.org/officeDocument/2006/relationships/hyperlink" Target="http://www.java2s.com/Tutorial/SCJP/0080__Type-Casting/Implicitandexplicitcasting.htm" TargetMode="External"/><Relationship Id="rId4" Type="http://schemas.openxmlformats.org/officeDocument/2006/relationships/hyperlink" Target="http://www.tutorialspoint.com/java/util/java_util_scanner.htm" TargetMode="External"/><Relationship Id="rId9" Type="http://schemas.openxmlformats.org/officeDocument/2006/relationships/hyperlink" Target="http://www.pickatutorial.com/tutorial/javaprogramming/java_type_conversion.ht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96/cs333/java/tutorial/tools/system/ostreams.html" TargetMode="External"/><Relationship Id="rId2" Type="http://schemas.openxmlformats.org/officeDocument/2006/relationships/hyperlink" Target="https://docs.oracle.com/javase/7/docs/api/java/io/OutputStream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ogrammerinterview.com/index.php/java-questions/how-system-out-println-works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721437" y="3469362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Conversion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Programing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គឺជាការផ្លាស់ប្ដូរប្រភេទពី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 type (primitive data type)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មួយទៅ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data type (primitive data type)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មួយផ្សេងទៀត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ឬក៏ការផ្លាស់ប្ដូរពី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មួយទៅ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មួយផ្សេងទៀត។</a:t>
            </a:r>
          </a:p>
          <a:p>
            <a:pPr marL="204788" indent="-204788">
              <a:lnSpc>
                <a:spcPct val="150000"/>
              </a:lnSpc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Conversion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ពីរប្រភេទគឺ៖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Type Promotion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Type Casting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803" y="97972"/>
            <a:ext cx="10994127" cy="136192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 ស្វែងយល់អំពី​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Conversion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: Promotion 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និង​​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Casting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25548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 ស្វែងយល់អំពី​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Conversion Promotion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and Casting (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Promotion(Implicit)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គឺជាការផ្លាស់ប្ដូរប្រភេទ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ដោយស្វ័យប្រវត្ដិដោយ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Program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ទៅតាមលំដាប់ប្រភេទនៃ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data type </a:t>
            </a: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ពីតូចទៅធំ។</a:t>
            </a:r>
            <a:endParaRPr lang="km-KH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75" y="2906487"/>
            <a:ext cx="8113138" cy="34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32" y="2129845"/>
            <a:ext cx="9581418" cy="312795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25548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 ស្វែងយល់អំពី​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Conversion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: Promotion and Casting (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84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228600"/>
            <a:ext cx="10994127" cy="11430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 ស្វែងយល់អំពី​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Conversion: Promotion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and Casting (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Casting</a:t>
            </a: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Explicit</a:t>
            </a: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គឺជាការផ្លាស់ប្ដូរពីប្រភេទ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មួយទៅប្រភេទ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មួយឬក៏ការផ្លាស់ប្ដូរពី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type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មួយទៅ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type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មួយផ្សេង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ទៀតដែល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Programmer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ជាអ្នកំណត់ថាត្រូវប្ដូរទៅជាប្រភេទ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data type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អ្វី(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Primitive data type or Reference type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)។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61" y="4101345"/>
            <a:ext cx="7548716" cy="15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74" y="2308790"/>
            <a:ext cx="9129776" cy="321026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228600"/>
            <a:ext cx="10994127" cy="11430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 ស្វែងយល់អំពី​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Conversion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: Promotion and Casting (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2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2446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Operator 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នៅក្នុង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Java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5775" y="1586035"/>
            <a:ext cx="11020927" cy="4996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Operator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គឺជាសញ្ញាពិសេស(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Special Symbols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ដែលប្រើសម្រាប់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Operate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ទៅលើ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Operands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ដើម្បីទទួលបានជាលទ្ធផលអ្វីមួយ។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នៅក្នុងភាសា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គេចែក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Operator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ទៅតាមប្រភេទរបស់វាដូចជា៖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/>
              <a:t>Arithmetic Operators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/>
              <a:t>Relational Operators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/>
              <a:t>Bitwise Operators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/>
              <a:t>Assignment Operators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/>
              <a:t>Logical Operators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/>
              <a:t>Conditional Operator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Miscellaneous Operators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6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244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5740" lvl="2" indent="-205740">
              <a:spcBef>
                <a:spcPts val="165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Arithmetic Operators</a:t>
            </a:r>
            <a:r>
              <a:rPr lang="km-KH" sz="2000" dirty="0" smtClean="0"/>
              <a:t>​</a:t>
            </a:r>
            <a:r>
              <a:rPr lang="en-US" sz="2000" dirty="0" smtClean="0"/>
              <a:t> </a:t>
            </a:r>
            <a:r>
              <a:rPr lang="km-KH" sz="2000" dirty="0" smtClean="0"/>
              <a:t>គឺជា </a:t>
            </a:r>
            <a:r>
              <a:rPr lang="en-US" sz="2000" dirty="0" smtClean="0"/>
              <a:t>Operators </a:t>
            </a:r>
            <a:r>
              <a:rPr lang="km-KH" sz="2000" dirty="0" smtClean="0"/>
              <a:t>ដែលប្រើសម្រាប់ធ្វើការគណនាផលបូក ផលដក ផលគុណឬក៏ផលចែកជាដើម</a:t>
            </a:r>
          </a:p>
          <a:p>
            <a:pPr marL="445770" lvl="3" indent="-205740">
              <a:spcBef>
                <a:spcPts val="1650"/>
              </a:spcBef>
            </a:pPr>
            <a:endParaRPr lang="en-US" sz="1850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346198" y="2743201"/>
          <a:ext cx="9191172" cy="30238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21745"/>
                <a:gridCol w="5769427"/>
              </a:tblGrid>
              <a:tr h="377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800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+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two operands</a:t>
                      </a:r>
                      <a:endParaRPr lang="en-US" sz="1800" dirty="0"/>
                    </a:p>
                  </a:txBody>
                  <a:tcPr/>
                </a:tc>
              </a:tr>
              <a:tr h="37800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 second operands from first</a:t>
                      </a:r>
                      <a:endParaRPr lang="en-US" sz="1800" dirty="0"/>
                    </a:p>
                  </a:txBody>
                  <a:tcPr/>
                </a:tc>
              </a:tr>
              <a:tr h="37800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*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 two operand</a:t>
                      </a:r>
                      <a:endParaRPr lang="en-US" sz="1800" dirty="0"/>
                    </a:p>
                  </a:txBody>
                  <a:tcPr/>
                </a:tc>
              </a:tr>
              <a:tr h="37800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/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 numerator by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denumerator</a:t>
                      </a:r>
                      <a:endParaRPr lang="en-US" sz="1800" dirty="0"/>
                    </a:p>
                  </a:txBody>
                  <a:tcPr/>
                </a:tc>
              </a:tr>
              <a:tr h="37800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%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Remainder of division</a:t>
                      </a:r>
                      <a:endParaRPr lang="en-US" sz="1800" dirty="0"/>
                    </a:p>
                  </a:txBody>
                  <a:tcPr/>
                </a:tc>
              </a:tr>
              <a:tr h="37800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++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 operator increases integer value by one</a:t>
                      </a:r>
                      <a:endParaRPr lang="en-US" sz="1800" dirty="0"/>
                    </a:p>
                  </a:txBody>
                  <a:tcPr/>
                </a:tc>
              </a:tr>
              <a:tr h="37800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--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 operator decreases integer value by one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Relational </a:t>
            </a:r>
            <a:r>
              <a:rPr lang="en-US" sz="2000" dirty="0" smtClean="0">
                <a:solidFill>
                  <a:srgbClr val="FF0000"/>
                </a:solidFill>
              </a:rPr>
              <a:t>operators </a:t>
            </a:r>
            <a:r>
              <a:rPr lang="km-KH" sz="2000" dirty="0" smtClean="0"/>
              <a:t>គឺជា </a:t>
            </a:r>
            <a:r>
              <a:rPr lang="en-US" sz="2000" dirty="0" smtClean="0"/>
              <a:t>Operators </a:t>
            </a:r>
            <a:r>
              <a:rPr lang="km-KH" sz="2000" dirty="0" smtClean="0"/>
              <a:t>ដែលប្រើប្រាស់សម្រាប់ធ្វើការសិក្សាទៅលើលក្ខ័ណ្ឌនៃការប្រៀបធៀប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244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4313" y="2547257"/>
          <a:ext cx="9506860" cy="30153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71444"/>
                <a:gridCol w="7035416"/>
              </a:tblGrid>
              <a:tr h="4118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3390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==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if two operand are equal</a:t>
                      </a:r>
                      <a:endParaRPr lang="en-US" sz="2800" dirty="0"/>
                    </a:p>
                  </a:txBody>
                  <a:tcPr/>
                </a:tc>
              </a:tr>
              <a:tr h="43390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!=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if two operand are not equal.</a:t>
                      </a:r>
                      <a:endParaRPr lang="en-US" sz="2800" dirty="0"/>
                    </a:p>
                  </a:txBody>
                  <a:tcPr/>
                </a:tc>
              </a:tr>
              <a:tr h="43390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&gt;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if operand on the left is greater than operand on the right</a:t>
                      </a:r>
                      <a:endParaRPr lang="en-US" sz="2800" dirty="0"/>
                    </a:p>
                  </a:txBody>
                  <a:tcPr/>
                </a:tc>
              </a:tr>
              <a:tr h="43390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&lt;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operand on the left is smaller than right operand</a:t>
                      </a:r>
                      <a:endParaRPr lang="en-US" sz="2800" dirty="0"/>
                    </a:p>
                  </a:txBody>
                  <a:tcPr/>
                </a:tc>
              </a:tr>
              <a:tr h="43390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&gt;=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left operand is greater than or equal to right operand</a:t>
                      </a:r>
                      <a:endParaRPr lang="en-US" sz="2800" dirty="0"/>
                    </a:p>
                  </a:txBody>
                  <a:tcPr/>
                </a:tc>
              </a:tr>
              <a:tr h="43390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&lt;=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if operand on left is smaller than or equal to right operand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9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Bitwise</a:t>
            </a:r>
            <a:r>
              <a:rPr lang="en-US" sz="2000" dirty="0" smtClean="0">
                <a:solidFill>
                  <a:srgbClr val="FF0000"/>
                </a:solidFill>
              </a:rPr>
              <a:t> operators </a:t>
            </a:r>
            <a:r>
              <a:rPr lang="km-KH" sz="2000" dirty="0" smtClean="0"/>
              <a:t>គឺជា </a:t>
            </a:r>
            <a:r>
              <a:rPr lang="en-US" sz="2000" dirty="0" smtClean="0"/>
              <a:t>Operators </a:t>
            </a:r>
            <a:r>
              <a:rPr lang="km-KH" sz="2000" dirty="0" smtClean="0"/>
              <a:t>ដែលជាទូទៅប្រើប្រាស់សម្រាប់ធ្វើការជាមួយលេខ </a:t>
            </a:r>
            <a:r>
              <a:rPr lang="en-US" sz="2000" dirty="0" smtClean="0"/>
              <a:t>Binary</a:t>
            </a:r>
            <a:endParaRPr lang="km-KH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244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29229" y="2635551"/>
          <a:ext cx="8128000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08085"/>
                <a:gridCol w="51199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&amp;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AND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|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OR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^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exclusive OR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~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two’s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Complemen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&lt;&lt;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shift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&gt;&gt;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shift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&gt;&gt;&gt;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Zero</a:t>
                      </a:r>
                      <a:r>
                        <a:rPr lang="en-US" sz="1800" baseline="0" dirty="0" smtClean="0"/>
                        <a:t> fill right shift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9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Assignment operators </a:t>
            </a:r>
            <a:r>
              <a:rPr lang="km-KH" sz="2000" dirty="0" smtClean="0"/>
              <a:t>គឺជា </a:t>
            </a:r>
            <a:r>
              <a:rPr lang="en-US" sz="2000" dirty="0" smtClean="0"/>
              <a:t>Operators </a:t>
            </a:r>
            <a:r>
              <a:rPr lang="km-KH" sz="2000" dirty="0" smtClean="0"/>
              <a:t>ដែលប្រើប្រាស់សម្រាប់ធ្វើការផ្ដល់តម្លៃពីអង្គម្ខាងទៅអង្គម្ខាងទៀត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244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76084" y="2590799"/>
          <a:ext cx="9757230" cy="32983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02545"/>
                <a:gridCol w="7554685"/>
              </a:tblGrid>
              <a:tr h="450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7463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 values from right side operands to left side operand</a:t>
                      </a:r>
                      <a:endParaRPr lang="en-US" sz="3600" dirty="0"/>
                    </a:p>
                  </a:txBody>
                  <a:tcPr/>
                </a:tc>
              </a:tr>
              <a:tr h="47463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+=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right operand to the left operand and assign the result to left</a:t>
                      </a:r>
                      <a:endParaRPr lang="en-US" sz="3600" dirty="0"/>
                    </a:p>
                  </a:txBody>
                  <a:tcPr/>
                </a:tc>
              </a:tr>
              <a:tr h="47463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Subtracts right operand from the left operand and assign the result to left operand</a:t>
                      </a:r>
                      <a:endParaRPr lang="en-US" sz="3600" dirty="0"/>
                    </a:p>
                  </a:txBody>
                  <a:tcPr/>
                </a:tc>
              </a:tr>
              <a:tr h="47463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*=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 left operand with the right operand and assign the result to left operand</a:t>
                      </a:r>
                      <a:endParaRPr lang="en-US" sz="3600" dirty="0"/>
                    </a:p>
                  </a:txBody>
                  <a:tcPr/>
                </a:tc>
              </a:tr>
              <a:tr h="47463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/=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left operand with the right operand and assign the result to left operand</a:t>
                      </a:r>
                      <a:endParaRPr lang="en-US" sz="3600" dirty="0"/>
                    </a:p>
                  </a:txBody>
                  <a:tcPr/>
                </a:tc>
              </a:tr>
              <a:tr h="47463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%=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modulus using two operands and assign the result to left operand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និង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Data Type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7507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07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6723" y="3823621"/>
            <a:ext cx="316350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​លោក​ ហេង​ លីនិត</a:t>
            </a: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លោក​​​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ស៊ីម រដ្ឋា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កញ្ញា​ លាភ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បញ្ញា</a:t>
            </a: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បេន ចិត្រ្តា</a:t>
            </a: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សិម រ៉ាក់ គី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06636" cy="431225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Logical operators </a:t>
            </a:r>
            <a:r>
              <a:rPr lang="km-KH" sz="2000" dirty="0" smtClean="0"/>
              <a:t>គឺជា </a:t>
            </a:r>
            <a:r>
              <a:rPr lang="en-US" sz="2000" dirty="0" smtClean="0"/>
              <a:t>Operators </a:t>
            </a:r>
            <a:r>
              <a:rPr lang="km-KH" sz="2000" dirty="0" smtClean="0"/>
              <a:t>ដែលប្រើប្រាស់សម្រាប់ធ្វើការសិក្សាទៅលើលក្ខ័ណ្ឌ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false</a:t>
            </a:r>
            <a:endParaRPr lang="km-KH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244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82914" y="2438400"/>
          <a:ext cx="8407401" cy="17136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36243"/>
                <a:gridCol w="4871158"/>
              </a:tblGrid>
              <a:tr h="4118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3390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&amp;&amp;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lang="en-US" sz="2800" dirty="0"/>
                    </a:p>
                  </a:txBody>
                  <a:tcPr/>
                </a:tc>
              </a:tr>
              <a:tr h="43390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||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</a:t>
                      </a:r>
                      <a:endParaRPr lang="en-US" sz="2800" dirty="0"/>
                    </a:p>
                  </a:txBody>
                  <a:tcPr/>
                </a:tc>
              </a:tr>
              <a:tr h="43390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!</a:t>
                      </a:r>
                      <a:endParaRPr lang="en-US" sz="18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62851" y="1480457"/>
            <a:ext cx="11020927" cy="523602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Conditional </a:t>
            </a:r>
            <a:r>
              <a:rPr lang="en-US" sz="2000" dirty="0" smtClean="0">
                <a:solidFill>
                  <a:srgbClr val="FF0000"/>
                </a:solidFill>
              </a:rPr>
              <a:t>Operator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ernary </a:t>
            </a:r>
            <a:r>
              <a:rPr lang="en-US" sz="2000" dirty="0">
                <a:solidFill>
                  <a:srgbClr val="FF0000"/>
                </a:solidFill>
              </a:rPr>
              <a:t>operator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km-KH" sz="2000" dirty="0"/>
              <a:t>គឺជា </a:t>
            </a:r>
            <a:r>
              <a:rPr lang="en-US" sz="2000" dirty="0"/>
              <a:t>Operator </a:t>
            </a:r>
            <a:r>
              <a:rPr lang="km-KH" sz="2000" dirty="0"/>
              <a:t>ដែលប្រើសម្រាប់ធ្វើការប្រៀបធៀប </a:t>
            </a:r>
            <a:r>
              <a:rPr lang="en-US" sz="2000" dirty="0">
                <a:solidFill>
                  <a:srgbClr val="FF0000"/>
                </a:solidFill>
              </a:rPr>
              <a:t>Boolean </a:t>
            </a:r>
            <a:r>
              <a:rPr lang="en-US" sz="2000" dirty="0" smtClean="0">
                <a:solidFill>
                  <a:srgbClr val="FF0000"/>
                </a:solidFill>
              </a:rPr>
              <a:t>Expression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Ex:	x=2; y=3;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(x&gt;y)?</a:t>
            </a:r>
            <a:r>
              <a:rPr lang="en-US" sz="2000" dirty="0" err="1" smtClean="0">
                <a:solidFill>
                  <a:schemeClr val="tx2"/>
                </a:solidFill>
              </a:rPr>
              <a:t>x:y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185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Miscellaneous </a:t>
            </a:r>
            <a:r>
              <a:rPr lang="en-US" sz="2000" dirty="0" smtClean="0">
                <a:solidFill>
                  <a:srgbClr val="FF0000"/>
                </a:solidFill>
              </a:rPr>
              <a:t>Operators </a:t>
            </a:r>
            <a:r>
              <a:rPr lang="km-KH" sz="2000" dirty="0" smtClean="0"/>
              <a:t>ជា </a:t>
            </a:r>
            <a:r>
              <a:rPr lang="en-US" sz="2000" dirty="0" smtClean="0"/>
              <a:t>Operator </a:t>
            </a:r>
            <a:r>
              <a:rPr lang="km-KH" sz="2000" dirty="0"/>
              <a:t>ដែលប្រើសម្រាប់ធ្វើ</a:t>
            </a:r>
            <a:r>
              <a:rPr lang="km-KH" sz="2000" dirty="0" smtClean="0"/>
              <a:t>ការសិក្សាទៅលើ </a:t>
            </a:r>
            <a:r>
              <a:rPr lang="en-US" sz="2000" dirty="0" smtClean="0"/>
              <a:t>Reference type </a:t>
            </a:r>
            <a:r>
              <a:rPr lang="km-KH" sz="2000" dirty="0" smtClean="0"/>
              <a:t>របស់ </a:t>
            </a:r>
            <a:r>
              <a:rPr lang="en-US" sz="2000" dirty="0" smtClean="0"/>
              <a:t>Object </a:t>
            </a:r>
            <a:r>
              <a:rPr lang="km-KH" sz="2000" dirty="0" smtClean="0"/>
              <a:t>ឬក៏ </a:t>
            </a:r>
            <a:r>
              <a:rPr lang="en-US" sz="2000" dirty="0" smtClean="0"/>
              <a:t>variable </a:t>
            </a:r>
            <a:r>
              <a:rPr lang="km-KH" sz="2000" dirty="0" smtClean="0"/>
              <a:t>ណាមួយ ​ហើយវាផ្ដល់តម្លៃជា </a:t>
            </a:r>
            <a:r>
              <a:rPr lang="en-US" sz="2000" dirty="0" smtClean="0">
                <a:solidFill>
                  <a:srgbClr val="FF0000"/>
                </a:solidFill>
              </a:rPr>
              <a:t>Boolean</a:t>
            </a:r>
            <a:endParaRPr lang="km-KH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m-KH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Syntax</a:t>
            </a:r>
            <a:r>
              <a:rPr lang="en-US" sz="2000" dirty="0"/>
              <a:t>: ( Object reference </a:t>
            </a:r>
            <a:r>
              <a:rPr lang="en-US" sz="2000" dirty="0" smtClean="0"/>
              <a:t>variable/</a:t>
            </a:r>
            <a:r>
              <a:rPr lang="en-US" sz="2000" dirty="0"/>
              <a:t> variable ) 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  (class/interface type)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244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66801" y="2330753"/>
          <a:ext cx="9252857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03047"/>
                <a:gridCol w="62498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 ? </a:t>
                      </a:r>
                      <a:r>
                        <a:rPr lang="en-US" sz="1600" dirty="0" err="1" smtClean="0"/>
                        <a:t>expr</a:t>
                      </a:r>
                      <a:r>
                        <a:rPr lang="en-US" sz="1600" dirty="0" smtClean="0"/>
                        <a:t> 1 : exp2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true? Then value 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Otherwise value 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11085" y="5777792"/>
            <a:ext cx="9329058" cy="93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name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"James"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result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name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instanceof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result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Menlo"/>
              </a:rPr>
              <a:t>// </a:t>
            </a:r>
            <a:r>
              <a:rPr lang="en-US" sz="2000" dirty="0" smtClean="0">
                <a:solidFill>
                  <a:srgbClr val="880000"/>
                </a:solidFill>
                <a:latin typeface="Menlo"/>
              </a:rPr>
              <a:t>return </a:t>
            </a:r>
            <a:r>
              <a:rPr lang="en-US" sz="2000" dirty="0">
                <a:solidFill>
                  <a:srgbClr val="880000"/>
                </a:solidFill>
                <a:latin typeface="Menlo"/>
              </a:rPr>
              <a:t>true since name is type of String</a:t>
            </a:r>
            <a:r>
              <a:rPr lang="en-US" sz="2000" dirty="0">
                <a:solidFill>
                  <a:srgbClr val="313131"/>
                </a:solidFill>
                <a:latin typeface="Menlo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9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93" y="47397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5. System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Class (Input / Output)</a:t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Class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ដែលស្ថិតនៅក្នុង​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។</a:t>
            </a:r>
          </a:p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ត្រូវបានចែកជា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 static fields 2គឺ​៖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a-E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tatic </a:t>
            </a:r>
            <a:r>
              <a:rPr lang="en-US" sz="22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 </a:t>
            </a:r>
            <a:r>
              <a:rPr lang="ca-E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</a:p>
          <a:p>
            <a:pPr marL="0" indent="0">
              <a:buNone/>
            </a:pP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		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ប្រើសម្រាប់ទទួលតម្លៃជា​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Stream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User​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tatic </a:t>
            </a:r>
            <a:r>
              <a:rPr lang="en-US" sz="22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PrintStream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19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		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ប្រើសម្រាប់បង្ហាញ​ជា​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	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err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ប្រើសម្រាប់បង្ហាញ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error Stream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console​​​ ។</a:t>
            </a:r>
          </a:p>
          <a:p>
            <a:pPr marL="0" indent="0">
              <a:buNone/>
            </a:pP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93" y="504427"/>
            <a:ext cx="10994127" cy="8277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5. System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Class (Input / Output) (</a:t>
            </a:r>
            <a:r>
              <a:rPr lang="ca-E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Output 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សម្រាប់បង្ហាញ​ជា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​ទិនន្ន័យនៅ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ដោយប្រើ​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ystem.out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ca-E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system.err​​​​​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ហើយវាមាន​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ដែលប្រើសម្រាប់​​​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ចំនួនបី​៖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print()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​​​​​​​​​​​​​​​​​​​​​​​​​​ ​​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ប្រើសម្រាប់បង្ហាញអក្សរក្នុងជួរតែមួយ​ 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 ​​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មានលក្ខណះដូចទៅ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ង​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print() method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ដែរ​ ប៉ុន្តែវាអាចចុះបន្ទាត់       		      ទៅជួរថ្មីបាន​ 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printf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   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ប្រើសម្រាប់បង្ហាញ​អក្សរទៅតាមលក្ខណះ​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Formatted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539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25" y="484356"/>
            <a:ext cx="11000302" cy="84141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System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(Input / Output) (</a:t>
            </a: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46" y="2710942"/>
            <a:ext cx="7716327" cy="3307721"/>
          </a:xfrm>
        </p:spPr>
      </p:pic>
      <p:sp>
        <p:nvSpPr>
          <p:cNvPr id="6" name="TextBox 5"/>
          <p:cNvSpPr txBox="1"/>
          <p:nvPr/>
        </p:nvSpPr>
        <p:spPr>
          <a:xfrm>
            <a:off x="1685269" y="1924335"/>
            <a:ext cx="5275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Formatted Text Output 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:</a:t>
            </a:r>
            <a:endParaRPr lang="en-US" sz="26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600" b="1" i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600" b="1" i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("Hello </a:t>
            </a:r>
            <a:r>
              <a:rPr lang="en-US" sz="2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Battambong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Class");// Hello </a:t>
            </a:r>
            <a:r>
              <a:rPr lang="en-US" sz="2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Battambong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600" b="1" i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600" b="1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("Hello </a:t>
            </a:r>
            <a:r>
              <a:rPr lang="en-US" sz="2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Siem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Reap Class");// Hello </a:t>
            </a:r>
            <a:r>
              <a:rPr lang="en-US" sz="2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Siem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Reap Class</a:t>
            </a: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600" b="1" i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600" b="1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printf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("%d" ,20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 // 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20</a:t>
            </a: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</a:p>
          <a:p>
            <a:pPr marL="0" indent="0"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600" b="1" i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err</a:t>
            </a:r>
            <a:r>
              <a:rPr lang="en-US" sz="2600" b="1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("Error"); // </a:t>
            </a:r>
            <a:r>
              <a:rPr lang="en-US" sz="26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Error</a:t>
            </a:r>
            <a:endParaRPr lang="en-US" sz="26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2177" y="497020"/>
            <a:ext cx="11000302" cy="84141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System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(Input / Output) (</a:t>
            </a: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73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Standard Input 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សម្រាប់ទទួលតម្លៃជា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Stream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ដោយប្រើ​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system.in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​​​  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ដើម្បីអាចទទួលតម្លៃពី Keyboard  យើងត្រូវយល់អំពី ៖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a-E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</a:t>
            </a:r>
            <a:r>
              <a:rPr lang="ca-E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a-E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 / InputStreamReader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0051" y="520169"/>
            <a:ext cx="11000302" cy="84141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System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(Input / Output) (</a:t>
            </a: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9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4691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Scanner Class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គឺជា </a:t>
            </a:r>
            <a:r>
              <a:rPr lang="ca-ES" sz="2200" dirty="0" smtClean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Class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ដែលស្ថិតនៅក្នុង </a:t>
            </a:r>
            <a:r>
              <a:rPr lang="ca-ES" sz="2200" dirty="0" smtClean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java.util package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​​ ដែលគេប្រើវាទទួល</a:t>
            </a:r>
          </a:p>
          <a:p>
            <a:pPr marL="0" indent="0">
              <a:buNone/>
            </a:pP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   តំលៃពី​ </a:t>
            </a:r>
            <a:r>
              <a:rPr lang="en-US" sz="2200" dirty="0" smtClean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Keyboard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​​​​​​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Scanner វាធ្វើការ​ 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Read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តំលៃជា​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Token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ដោយប្រើសញ្ញា </a:t>
            </a:r>
            <a:r>
              <a:rPr lang="ca-ES" sz="2200" dirty="0" smtClean="0">
                <a:solidFill>
                  <a:srgbClr val="6600CC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WhiteSpace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។​</a:t>
            </a:r>
            <a:endParaRPr lang="ca-ES" sz="22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6600CC"/>
                </a:solidFill>
              </a:rPr>
              <a:t>Scanner</a:t>
            </a:r>
            <a:r>
              <a:rPr lang="en-US" sz="2400" dirty="0" smtClean="0"/>
              <a:t> </a:t>
            </a:r>
            <a:r>
              <a:rPr lang="en-US" sz="2400" dirty="0"/>
              <a:t>in = new </a:t>
            </a:r>
            <a:r>
              <a:rPr lang="en-US" sz="2400" dirty="0">
                <a:solidFill>
                  <a:srgbClr val="6600CC"/>
                </a:solidFill>
              </a:rPr>
              <a:t>Scanner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System.in</a:t>
            </a:r>
            <a:r>
              <a:rPr lang="en-US" sz="2400" dirty="0"/>
              <a:t>);  // </a:t>
            </a:r>
            <a:r>
              <a:rPr lang="en-US" sz="2400" dirty="0">
                <a:solidFill>
                  <a:srgbClr val="FF0000"/>
                </a:solidFill>
              </a:rPr>
              <a:t>System.in is an </a:t>
            </a:r>
            <a:r>
              <a:rPr lang="en-US" sz="2400" dirty="0" err="1">
                <a:solidFill>
                  <a:srgbClr val="FF0000"/>
                </a:solidFill>
              </a:rPr>
              <a:t>InputStream</a:t>
            </a:r>
            <a:endParaRPr lang="en-US" sz="22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5" name="Picture 2" descr="http://www.mathcs.emory.edu/~cheung/Courses/170/Syllabus/04/FIGS/scanner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70" y="3911404"/>
            <a:ext cx="4639788" cy="280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65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534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56" y="1492168"/>
            <a:ext cx="7630290" cy="5181764"/>
          </a:xfrm>
        </p:spPr>
      </p:pic>
    </p:spTree>
    <p:extLst>
      <p:ext uri="{BB962C8B-B14F-4D97-AF65-F5344CB8AC3E}">
        <p14:creationId xmlns:p14="http://schemas.microsoft.com/office/powerpoint/2010/main" val="31030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369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9634" y="2327429"/>
            <a:ext cx="9467850" cy="3730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6527" y="1574157"/>
            <a:ext cx="519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 smtClean="0"/>
              <a:t>ឧទាហរណ៍ </a:t>
            </a:r>
            <a:r>
              <a:rPr lang="en-US" sz="2400" dirty="0" smtClean="0"/>
              <a:t>Boolean methods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560394"/>
            <a:ext cx="9487300" cy="53032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អំពី​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 Type/Wrapper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យល់អំពី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Auto Boxing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Conversion: Promotion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Casting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Operators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System Class input / output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Scanner Class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/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InputStreamReader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400" dirty="0" smtClean="0">
                <a:latin typeface="Khmer OS Battambang" pitchFamily="2" charset="0"/>
                <a:cs typeface="Khmer OS Battambang" pitchFamily="2" charset="0"/>
              </a:rPr>
            </a:b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139358" y="6549195"/>
            <a:ext cx="523875" cy="274320"/>
          </a:xfrm>
        </p:spPr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35" y="300819"/>
            <a:ext cx="10994127" cy="1014664"/>
          </a:xfrm>
        </p:spPr>
        <p:txBody>
          <a:bodyPr/>
          <a:lstStyle/>
          <a:p>
            <a:r>
              <a:rPr lang="en-US" sz="2800" b="1" dirty="0" err="1">
                <a:solidFill>
                  <a:srgbClr val="003399"/>
                </a:solidFill>
              </a:rPr>
              <a:t>BufferReader</a:t>
            </a:r>
            <a:r>
              <a:rPr lang="en-US" sz="2800" b="1" dirty="0">
                <a:solidFill>
                  <a:srgbClr val="003399"/>
                </a:solidFill>
              </a:rPr>
              <a:t>/</a:t>
            </a:r>
            <a:r>
              <a:rPr lang="en-US" sz="2800" b="1" dirty="0" err="1">
                <a:solidFill>
                  <a:srgbClr val="003399"/>
                </a:solidFill>
              </a:rPr>
              <a:t>InputStreamReader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494829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BufferedReader</a:t>
            </a:r>
            <a:r>
              <a:rPr lang="en-US" sz="2400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Class</a:t>
            </a:r>
            <a:r>
              <a:rPr lang="km-KH" sz="2400" dirty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​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ប្រើដើម្បី </a:t>
            </a:r>
            <a:r>
              <a:rPr lang="en-US" sz="22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read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ទិន្ន័៏យពី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keyboard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ម្ដងមួយបន្ទាត់ៗ ដោយ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en-US" sz="2200" dirty="0" err="1" smtClean="0">
                <a:solidFill>
                  <a:srgbClr val="6600CC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readLine</a:t>
            </a:r>
            <a:r>
              <a:rPr lang="en-US" sz="2200" dirty="0">
                <a:solidFill>
                  <a:srgbClr val="6600CC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() </a:t>
            </a:r>
            <a:r>
              <a:rPr lang="en-US" sz="2200" dirty="0" smtClean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method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។</a:t>
            </a:r>
            <a:endParaRPr lang="en-US" sz="22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InputStreamReader</a:t>
            </a:r>
            <a:r>
              <a:rPr lang="en-US" sz="2400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Class 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ធ្វើការងារ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ពីរ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គឺ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ភ្ជាប់ទៅកាន់ </a:t>
            </a:r>
            <a:r>
              <a:rPr lang="en-US" sz="2200" dirty="0" smtClean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input stream of keyboard​​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2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បំលែង </a:t>
            </a:r>
            <a:r>
              <a:rPr lang="en-US" sz="2200" dirty="0" smtClean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byte-oriented stream 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ទៅជា </a:t>
            </a:r>
            <a:r>
              <a:rPr lang="en-US" sz="2200" dirty="0" smtClean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character-oriented stream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2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30955" y="3493330"/>
            <a:ext cx="8331755" cy="3249817"/>
            <a:chOff x="2264738" y="2926595"/>
            <a:chExt cx="8331755" cy="324981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2124" y="2926595"/>
              <a:ext cx="1504369" cy="97668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604257" y="5086273"/>
              <a:ext cx="3232598" cy="19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000111010 00011101 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146999" y="4481850"/>
              <a:ext cx="1457258" cy="13651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Stream</a:t>
              </a:r>
            </a:p>
            <a:p>
              <a:pPr algn="ctr"/>
              <a:r>
                <a:rPr lang="en-US" dirty="0" smtClean="0"/>
                <a:t>Reader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01535" y="5086273"/>
              <a:ext cx="1545464" cy="19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 B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64738" y="4538478"/>
              <a:ext cx="1882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Buffered Reader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72188" y="5807080"/>
              <a:ext cx="1296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System.in</a:t>
              </a:r>
              <a:endParaRPr lang="en-US" dirty="0"/>
            </a:p>
          </p:txBody>
        </p:sp>
        <p:sp>
          <p:nvSpPr>
            <p:cNvPr id="20" name="Can 19"/>
            <p:cNvSpPr/>
            <p:nvPr/>
          </p:nvSpPr>
          <p:spPr>
            <a:xfrm>
              <a:off x="8806663" y="4615752"/>
              <a:ext cx="1365160" cy="11333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324302" y="3909094"/>
              <a:ext cx="489398" cy="6293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356831" y="5087156"/>
              <a:ext cx="360609" cy="5022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24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003399"/>
                </a:solidFill>
              </a:rPr>
              <a:t>BufferReader</a:t>
            </a:r>
            <a:r>
              <a:rPr lang="en-US" sz="2800" b="1" dirty="0">
                <a:solidFill>
                  <a:srgbClr val="003399"/>
                </a:solidFill>
              </a:rPr>
              <a:t>/</a:t>
            </a:r>
            <a:r>
              <a:rPr lang="en-US" sz="2800" b="1" dirty="0" err="1">
                <a:solidFill>
                  <a:srgbClr val="003399"/>
                </a:solidFill>
              </a:rPr>
              <a:t>InputStreamReader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43" y="1828801"/>
            <a:ext cx="7518400" cy="4426856"/>
          </a:xfrm>
        </p:spPr>
      </p:pic>
    </p:spTree>
    <p:extLst>
      <p:ext uri="{BB962C8B-B14F-4D97-AF65-F5344CB8AC3E}">
        <p14:creationId xmlns:p14="http://schemas.microsoft.com/office/powerpoint/2010/main" val="33525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greenteapress.com/thinkjava6/html/thinkjava6005.html#fig.package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en.wikipedia.org/wiki/Delimiter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www.tutorialspoint.com/java/util/java_util_scanner.htm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http://www.tutorialspoint.com/java/java_numbers.htm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https://docs.oracle.com/javase/tutorial/java/data/autoboxing.html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http://www.studytonight.com/java/type-casting-in-java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http://www.noesispoint.com/jsp/scjp/SCJPch10.htm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http://www.pickatutorial.com/tutorial/javaprogramming/java_type_conversion.htm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http://www.java2s.com/Tutorial/SCJP/0080__Type-Casting/Implicitandexplicitcasting.htm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1"/>
              </a:rPr>
              <a:t>http://www.studytonight.com/java/operators-in-java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 (ត)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https://docs.oracle.com/javase/7/docs/api/java/io/OutputStream.html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http://www.cs.princeton.edu/courses/archive/spr96/cs333/java/tutorial/tools/system/ostreams.html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http://www.programmerinterview.com/index.php/java-questions/how-system-out-println-works/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4182" y="405114"/>
            <a:ext cx="8245595" cy="937867"/>
          </a:xfrm>
        </p:spPr>
        <p:txBody>
          <a:bodyPr>
            <a:noAutofit/>
          </a:bodyPr>
          <a:lstStyle/>
          <a:p>
            <a:pPr lvl="0"/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DATA TYPE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05428" y="1596844"/>
            <a:ext cx="11020927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DATA TYPE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547688" indent="-342900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ប្រភេទ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ដែលត្រូវ​បានកំណត់ហើយ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ជាស្រេចក្នុង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Programming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Language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547688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ចែក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ចេញជាពីរ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គឺ៖​ 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Numeric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Non 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Numeric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ឧទាហរណ៍៖​ ការប្រកាស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</a:t>
            </a:r>
          </a:p>
          <a:p>
            <a:pPr marL="253604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b; short s;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...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4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743" y="3602158"/>
            <a:ext cx="6801612" cy="2792292"/>
            <a:chOff x="513588" y="2450992"/>
            <a:chExt cx="9264776" cy="3803504"/>
          </a:xfrm>
        </p:grpSpPr>
        <p:sp>
          <p:nvSpPr>
            <p:cNvPr id="9" name="Rounded Rectangle 8"/>
            <p:cNvSpPr/>
            <p:nvPr/>
          </p:nvSpPr>
          <p:spPr>
            <a:xfrm>
              <a:off x="4626864" y="2450992"/>
              <a:ext cx="1709928" cy="5943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Primitive Data</a:t>
              </a:r>
            </a:p>
            <a:p>
              <a:pPr algn="ctr"/>
              <a:r>
                <a:rPr lang="en-US" sz="1200" dirty="0" smtClean="0"/>
                <a:t>Types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99587" y="3485788"/>
              <a:ext cx="1709928" cy="6561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Numerical</a:t>
              </a:r>
            </a:p>
            <a:p>
              <a:pPr algn="ctr"/>
              <a:r>
                <a:rPr lang="en-US" sz="1200" dirty="0"/>
                <a:t>Data Types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31737" y="3440068"/>
              <a:ext cx="1923288" cy="71018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Non-numerical</a:t>
              </a:r>
              <a:r>
                <a:rPr lang="en-US" dirty="0" smtClean="0"/>
                <a:t> </a:t>
              </a:r>
              <a:r>
                <a:rPr lang="en-US" sz="1200" dirty="0"/>
                <a:t>Data</a:t>
              </a:r>
              <a:r>
                <a:rPr lang="en-US" dirty="0" smtClean="0"/>
                <a:t> </a:t>
              </a:r>
              <a:r>
                <a:rPr lang="en-US" sz="1200" dirty="0"/>
                <a:t>Type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41932" y="4608576"/>
              <a:ext cx="966216" cy="4034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Integer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76928" y="4616877"/>
              <a:ext cx="1813560" cy="3868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Floating</a:t>
              </a:r>
              <a:r>
                <a:rPr lang="en-US" dirty="0" smtClean="0"/>
                <a:t> </a:t>
              </a:r>
              <a:r>
                <a:rPr lang="en-US" sz="1200" dirty="0"/>
                <a:t>Points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13588" y="5867400"/>
              <a:ext cx="702564" cy="3870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byte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23416" y="5867400"/>
              <a:ext cx="762000" cy="3870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short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424684" y="5867400"/>
              <a:ext cx="667512" cy="3870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int</a:t>
              </a:r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332988" y="5867401"/>
              <a:ext cx="710184" cy="38709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long</a:t>
              </a:r>
            </a:p>
          </p:txBody>
        </p:sp>
        <p:sp>
          <p:nvSpPr>
            <p:cNvPr id="18" name="Chevron 17"/>
            <p:cNvSpPr/>
            <p:nvPr/>
          </p:nvSpPr>
          <p:spPr>
            <a:xfrm rot="10800000">
              <a:off x="1227201" y="5955792"/>
              <a:ext cx="176022" cy="210312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rot="10800000">
              <a:off x="2221610" y="5955792"/>
              <a:ext cx="176022" cy="210312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 rot="10800000">
              <a:off x="3129153" y="5955792"/>
              <a:ext cx="176022" cy="210312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303394" y="5867401"/>
              <a:ext cx="741046" cy="38709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float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500497" y="5867400"/>
              <a:ext cx="973455" cy="3870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double</a:t>
              </a:r>
            </a:p>
          </p:txBody>
        </p:sp>
        <p:sp>
          <p:nvSpPr>
            <p:cNvPr id="23" name="Chevron 22"/>
            <p:cNvSpPr/>
            <p:nvPr/>
          </p:nvSpPr>
          <p:spPr>
            <a:xfrm rot="10800000">
              <a:off x="5199126" y="5964936"/>
              <a:ext cx="176022" cy="210312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867912" y="3064557"/>
              <a:ext cx="1552956" cy="37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420868" y="3074286"/>
              <a:ext cx="2078736" cy="3657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267330" y="4160757"/>
              <a:ext cx="1243966" cy="44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510153" y="4150252"/>
              <a:ext cx="1427607" cy="458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866394" y="5084064"/>
              <a:ext cx="1227582" cy="6473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645347" y="5084064"/>
              <a:ext cx="448629" cy="71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6" idx="0"/>
            </p:cNvCxnSpPr>
            <p:nvPr/>
          </p:nvCxnSpPr>
          <p:spPr>
            <a:xfrm>
              <a:off x="2103120" y="5088236"/>
              <a:ext cx="655320" cy="7791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7" idx="0"/>
            </p:cNvCxnSpPr>
            <p:nvPr/>
          </p:nvCxnSpPr>
          <p:spPr>
            <a:xfrm>
              <a:off x="2093976" y="5084064"/>
              <a:ext cx="1594104" cy="78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676776" y="5098601"/>
              <a:ext cx="606932" cy="75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63133" y="5103994"/>
              <a:ext cx="680467" cy="6993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828662" y="5855532"/>
              <a:ext cx="1183006" cy="3987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</a:t>
              </a:r>
              <a:r>
                <a:rPr lang="en-US" sz="1200" dirty="0" err="1" smtClean="0"/>
                <a:t>oolean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825864" y="5867400"/>
              <a:ext cx="952500" cy="38685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char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7287006" y="4160757"/>
              <a:ext cx="724662" cy="164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014715" y="4160757"/>
              <a:ext cx="1211581" cy="164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46" y="1690147"/>
            <a:ext cx="9469351" cy="4623402"/>
          </a:xfrm>
          <a:prstGeom prst="rect">
            <a:avLst/>
          </a:prstGeom>
        </p:spPr>
      </p:pic>
      <p:sp>
        <p:nvSpPr>
          <p:cNvPr id="6" name="Title 5"/>
          <p:cNvSpPr txBox="1">
            <a:spLocks/>
          </p:cNvSpPr>
          <p:nvPr/>
        </p:nvSpPr>
        <p:spPr bwMode="auto">
          <a:xfrm>
            <a:off x="437514" y="355904"/>
            <a:ext cx="8954842" cy="1015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DATA TYPE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6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Wrapper Class </a:t>
            </a:r>
            <a:endParaRPr lang="km-KH" sz="26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63550" indent="-2936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លក្ខណៈដូចទៅនឹង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63550" indent="-2936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វាជាផ្នែកមួយនៃ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រួចជាស្រេច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63550" indent="-293688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Class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Integer I = new Integer(90);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	Integer I1 = new Integer(“90”);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437514" y="473976"/>
            <a:ext cx="8954842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DATA TYPE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03832"/>
              </p:ext>
            </p:extLst>
          </p:nvPr>
        </p:nvGraphicFramePr>
        <p:xfrm>
          <a:off x="747028" y="1875102"/>
          <a:ext cx="10862874" cy="3505776"/>
        </p:xfrm>
        <a:graphic>
          <a:graphicData uri="http://schemas.openxmlformats.org/drawingml/2006/table">
            <a:tbl>
              <a:tblPr/>
              <a:tblGrid>
                <a:gridCol w="5431437"/>
                <a:gridCol w="5431437"/>
              </a:tblGrid>
              <a:tr h="42997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86984" marR="86984" marT="62131" marB="49705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Wrapper Class</a:t>
                      </a:r>
                    </a:p>
                  </a:txBody>
                  <a:tcPr marL="86984" marR="86984" marT="62131" marB="49705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44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byte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Byte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7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short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Short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4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Integer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7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long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Long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4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7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double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Double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47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char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Character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75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86984" marR="86984" marT="37279" marB="24853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5"/>
          <p:cNvSpPr txBox="1">
            <a:spLocks/>
          </p:cNvSpPr>
          <p:nvPr/>
        </p:nvSpPr>
        <p:spPr bwMode="auto">
          <a:xfrm>
            <a:off x="495387" y="566573"/>
            <a:ext cx="8954842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DATA TYPE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49316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Auto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Boxing 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និង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Unboxing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Auto Boxing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គីការ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Convert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ដោយស្វ័យប្រវត្តិ​ដោយ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Java Complier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រវាង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Primitive Data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ដែលត្រូវគ្នាទៅ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នឹង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Wrapper Class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នោះដែលមាន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to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Integer ,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double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to Double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...។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Integer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I =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99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double a = 99.9;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Double d = new Double(a);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1030" name="Picture 6" descr="http://openbook.rheinwerk-verlag.de/javainsel/bilder/08_008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t="7810" r="3794" b="48052"/>
          <a:stretch/>
        </p:blipFill>
        <p:spPr bwMode="auto">
          <a:xfrm>
            <a:off x="4675001" y="3706411"/>
            <a:ext cx="7050153" cy="15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6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Unboxing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393700" indent="-204788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គី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ការបញ្ច្រសមកវិញនៃ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Auto Boxing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km-KH" dirty="0" smtClean="0"/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ឧទាហរណ៍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1252538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​​​ 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Integer I = 90;</a:t>
            </a:r>
          </a:p>
          <a:p>
            <a:pPr marL="0" indent="1490663">
              <a:buNone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= I;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://openbook.rheinwerk-verlag.de/javainsel/bilder/08_008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55627" r="4051" b="1548"/>
          <a:stretch/>
        </p:blipFill>
        <p:spPr bwMode="auto">
          <a:xfrm>
            <a:off x="2139244" y="4938310"/>
            <a:ext cx="8817428" cy="17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6393" y="35763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Auto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Boxing 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និង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Unboxing</a:t>
            </a:r>
          </a:p>
        </p:txBody>
      </p:sp>
    </p:spTree>
    <p:extLst>
      <p:ext uri="{BB962C8B-B14F-4D97-AF65-F5344CB8AC3E}">
        <p14:creationId xmlns:p14="http://schemas.microsoft.com/office/powerpoint/2010/main" val="6479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1521</Words>
  <Application>Microsoft Office PowerPoint</Application>
  <PresentationFormat>Widescreen</PresentationFormat>
  <Paragraphs>306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Menlo</vt:lpstr>
      <vt:lpstr>Microsoft YaHei UI</vt:lpstr>
      <vt:lpstr>Arial</vt:lpstr>
      <vt:lpstr>Courier New</vt:lpstr>
      <vt:lpstr>DaunPenh</vt:lpstr>
      <vt:lpstr>Khmer OS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 1. PRIMITIVE DATA TYPE និង​ Wrapper Class  </vt:lpstr>
      <vt:lpstr>PowerPoint Presentation</vt:lpstr>
      <vt:lpstr>PowerPoint Presentation</vt:lpstr>
      <vt:lpstr>PowerPoint Presentation</vt:lpstr>
      <vt:lpstr>2. Auto Boxing និង Unboxing</vt:lpstr>
      <vt:lpstr>2. Auto Boxing និង Unboxing</vt:lpstr>
      <vt:lpstr>3. ស្វែងយល់អំពី​ Conversion: Promotion និង​​Casting</vt:lpstr>
      <vt:lpstr>3. ស្វែងយល់អំពី​ Conversion Promotion and Casting (ត)</vt:lpstr>
      <vt:lpstr>3. ស្វែងយល់អំពី​ Conversion: Promotion and Casting (ត)</vt:lpstr>
      <vt:lpstr>3. ស្វែងយល់អំពី​ Conversion: Promotion and Casting (ត)</vt:lpstr>
      <vt:lpstr>3. ស្វែងយល់អំពី​ Conversion: Promotion and Casting (ត)</vt:lpstr>
      <vt:lpstr>4. Operator នៅក្នុង Java</vt:lpstr>
      <vt:lpstr>4. Operator នៅក្នុង Java (ត)</vt:lpstr>
      <vt:lpstr>4. Operator នៅក្នុង Java (ត)</vt:lpstr>
      <vt:lpstr>4. Operator នៅក្នុង Java (ត)</vt:lpstr>
      <vt:lpstr>4. Operator នៅក្នុង Java (ត)</vt:lpstr>
      <vt:lpstr>4. Operator នៅក្នុង Java (ត)</vt:lpstr>
      <vt:lpstr>4. Operator នៅក្នុង Java (ត)</vt:lpstr>
      <vt:lpstr> 5. System Class (Input / Output) </vt:lpstr>
      <vt:lpstr>5. System Class (Input / Output) (ត)</vt:lpstr>
      <vt:lpstr>5. System Class (Input / Output) (ត)</vt:lpstr>
      <vt:lpstr>5. System Class (Input / Output) (ត)</vt:lpstr>
      <vt:lpstr>5. System Class (Input / Output) (ត)</vt:lpstr>
      <vt:lpstr>Scanner Class</vt:lpstr>
      <vt:lpstr>Scanner Class</vt:lpstr>
      <vt:lpstr>Scanner Class</vt:lpstr>
      <vt:lpstr>BufferReader/InputStreamReader</vt:lpstr>
      <vt:lpstr>BufferReader/InputStreamReader</vt:lpstr>
      <vt:lpstr> 10. ប្រភពឯកសារ </vt:lpstr>
      <vt:lpstr> 10. ប្រភពឯកសារ (ត)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2016-04-06T00:49:52Z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