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404" r:id="rId3"/>
    <p:sldId id="455" r:id="rId4"/>
    <p:sldId id="454" r:id="rId5"/>
    <p:sldId id="437" r:id="rId6"/>
    <p:sldId id="438" r:id="rId7"/>
    <p:sldId id="440" r:id="rId8"/>
    <p:sldId id="439" r:id="rId9"/>
    <p:sldId id="441" r:id="rId10"/>
    <p:sldId id="442" r:id="rId11"/>
    <p:sldId id="456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34" r:id="rId24"/>
    <p:sldId id="435" r:id="rId25"/>
    <p:sldId id="431" r:id="rId26"/>
    <p:sldId id="430" r:id="rId27"/>
    <p:sldId id="436" r:id="rId28"/>
    <p:sldId id="457" r:id="rId29"/>
    <p:sldId id="459" r:id="rId30"/>
    <p:sldId id="4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2AF77B-DB8E-4403-82B0-E9AA28F5C942}">
          <p14:sldIdLst>
            <p14:sldId id="404"/>
            <p14:sldId id="455"/>
            <p14:sldId id="454"/>
            <p14:sldId id="437"/>
            <p14:sldId id="438"/>
            <p14:sldId id="440"/>
            <p14:sldId id="439"/>
            <p14:sldId id="441"/>
            <p14:sldId id="442"/>
            <p14:sldId id="456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34"/>
            <p14:sldId id="435"/>
            <p14:sldId id="431"/>
          </p14:sldIdLst>
        </p14:section>
        <p14:section name="Untitled Section" id="{8E6656A5-6DD5-4CB0-9A9F-B4462BEC99DC}">
          <p14:sldIdLst>
            <p14:sldId id="430"/>
            <p14:sldId id="436"/>
            <p14:sldId id="457"/>
            <p14:sldId id="459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1657" autoAdjust="0"/>
  </p:normalViewPr>
  <p:slideViewPr>
    <p:cSldViewPr snapToGrid="0">
      <p:cViewPr varScale="1">
        <p:scale>
          <a:sx n="55" d="100"/>
          <a:sy n="55" d="100"/>
        </p:scale>
        <p:origin x="582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4/5/2016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4/5/2016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integer variable A holds 60 and variable B holds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18"/>
            <a:ext cx="10972800" cy="1348451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4/5/2016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6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3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4/5/2016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://www.codeprojec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resource.com/" TargetMode="External"/><Relationship Id="rId4" Type="http://schemas.openxmlformats.org/officeDocument/2006/relationships/hyperlink" Target="http://javarevisited.blogspot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806432"/>
            <a:ext cx="12192000" cy="13484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ea typeface="+mn-ea"/>
                <a:cs typeface="Khmer OS Muol Light" pitchFamily="2" charset="0"/>
              </a:rPr>
              <a:t>Java Syntax and Data Type</a:t>
            </a:r>
            <a:endParaRPr lang="km-KH" sz="30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ea typeface="+mn-ea"/>
              <a:cs typeface="Khmer OS Muol Ligh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7" y="782241"/>
            <a:ext cx="1202038" cy="153678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67165" y="702687"/>
            <a:ext cx="7744501" cy="154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033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Korea Software HRD Center</a:t>
            </a:r>
            <a:endParaRPr lang="en-US" sz="2800" b="1" dirty="0">
              <a:solidFill>
                <a:srgbClr val="003399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293" y="3903626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and </a:t>
            </a:r>
            <a:r>
              <a:rPr lang="en-US" sz="3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</a:t>
            </a:r>
            <a:r>
              <a:rPr lang="km-KH" sz="36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Khmer OS Battambang" pitchFamily="2" charset="0"/>
                <a:cs typeface="Khmer OS Battambang" pitchFamily="2" charset="0"/>
              </a:rPr>
              <a:t>What is Casting?</a:t>
            </a:r>
          </a:p>
          <a:p>
            <a:pPr marL="0" indent="0"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Casting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គឺជាការយក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ប្រភេទ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data type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មួយប្តូ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រទៅ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data type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មួយផ្សេងទៀត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Ex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: double a=20;</a:t>
            </a:r>
          </a:p>
          <a:p>
            <a:pPr marL="0" indent="0"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    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b=(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)a;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6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641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Operator?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Khmer OS Battambang" pitchFamily="2" charset="0"/>
              </a:rPr>
              <a:t>	</a:t>
            </a:r>
            <a:r>
              <a:rPr lang="km-KH" dirty="0" smtClean="0">
                <a:latin typeface="Times New Roman" panose="02020603050405020304" pitchFamily="18" charset="0"/>
                <a:cs typeface="Khmer OS Battambang" pitchFamily="2" charset="0"/>
              </a:rPr>
              <a:t>គឺ</a:t>
            </a:r>
            <a:r>
              <a:rPr lang="km-KH" dirty="0">
                <a:latin typeface="Times New Roman" panose="02020603050405020304" pitchFamily="18" charset="0"/>
                <a:cs typeface="Khmer OS Battambang" pitchFamily="2" charset="0"/>
              </a:rPr>
              <a:t>ជានិមិត្តសញ្ញាពិសេស សំរាប់ធ្វើការគណនា ។</a:t>
            </a:r>
            <a:endParaRPr lang="en-US" dirty="0">
              <a:latin typeface="Times New Roman" panose="02020603050405020304" pitchFamily="18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km-KH" dirty="0">
                <a:latin typeface="Times New Roman" panose="02020603050405020304" pitchFamily="18" charset="0"/>
                <a:cs typeface="Khmer OS Battambang" pitchFamily="2" charset="0"/>
              </a:rPr>
              <a:t>នៅក្នុង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km-KH" dirty="0">
                <a:latin typeface="Times New Roman" panose="02020603050405020304" pitchFamily="18" charset="0"/>
                <a:cs typeface="Khmer OS Battambang" pitchFamily="2" charset="0"/>
              </a:rPr>
              <a:t>មាន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m-KH" dirty="0" smtClean="0">
                <a:latin typeface="Times New Roman" panose="02020603050405020304" pitchFamily="18" charset="0"/>
                <a:cs typeface="Khmer OS Battambang" pitchFamily="2" charset="0"/>
              </a:rPr>
              <a:t> គឺ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Operators</a:t>
            </a:r>
          </a:p>
        </p:txBody>
      </p:sp>
    </p:spTree>
    <p:extLst>
      <p:ext uri="{BB962C8B-B14F-4D97-AF65-F5344CB8AC3E}">
        <p14:creationId xmlns:p14="http://schemas.microsoft.com/office/powerpoint/2010/main" val="76043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71" y="2935111"/>
            <a:ext cx="8525862" cy="3459339"/>
          </a:xfrm>
        </p:spPr>
      </p:pic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98" y="1693334"/>
            <a:ext cx="898675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"/>
            </a:pPr>
            <a:r>
              <a:rPr lang="en-US" sz="2400" b="1" dirty="0">
                <a:latin typeface="Khmer OS Muol Light" pitchFamily="2" charset="0"/>
                <a:cs typeface="Khmer OS Muol Light" pitchFamily="2" charset="0"/>
              </a:rPr>
              <a:t>Arithmetic Operators</a:t>
            </a:r>
            <a:endParaRPr lang="km-KH" sz="2400" b="1" dirty="0" smtClean="0">
              <a:latin typeface="Khmer OS Muol Light" pitchFamily="2" charset="0"/>
              <a:cs typeface="Khmer OS Muol Light" pitchFamily="2" charset="0"/>
            </a:endParaRPr>
          </a:p>
          <a:p>
            <a:endParaRPr lang="km-KH" sz="2200" dirty="0">
              <a:latin typeface="Khmer OS Muol Light" pitchFamily="2" charset="0"/>
              <a:cs typeface="Khmer OS Muol Light" pitchFamily="2" charset="0"/>
            </a:endParaRPr>
          </a:p>
          <a:p>
            <a:r>
              <a:rPr lang="en-US" sz="2200" b="1" dirty="0" smtClean="0">
                <a:latin typeface="Khmer OS Muol Light" pitchFamily="2" charset="0"/>
                <a:cs typeface="Khmer OS Muol Light" pitchFamily="2" charset="0"/>
              </a:rPr>
              <a:t>	Arithmetic </a:t>
            </a:r>
            <a:r>
              <a:rPr lang="en-US" sz="2200" b="1" dirty="0" smtClean="0">
                <a:latin typeface="Khmer OS Muol Light" pitchFamily="2" charset="0"/>
                <a:cs typeface="Khmer OS Muol Light" pitchFamily="2" charset="0"/>
              </a:rPr>
              <a:t>Operators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សំរាប់គណនាតំលៃលេខនពន្វ 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12" y="2822223"/>
            <a:ext cx="8361277" cy="3098094"/>
          </a:xfrm>
        </p:spPr>
      </p:pic>
      <p:sp>
        <p:nvSpPr>
          <p:cNvPr id="6" name="TextBox 5"/>
          <p:cNvSpPr txBox="1"/>
          <p:nvPr/>
        </p:nvSpPr>
        <p:spPr>
          <a:xfrm>
            <a:off x="1196622" y="1698797"/>
            <a:ext cx="64107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"/>
            </a:pPr>
            <a:r>
              <a:rPr lang="en-US" sz="2400" b="1" dirty="0">
                <a:latin typeface="Khmer OS Muol Light" pitchFamily="2" charset="0"/>
                <a:cs typeface="Khmer OS Muol Light" pitchFamily="2" charset="0"/>
              </a:rPr>
              <a:t>Relational Operators</a:t>
            </a:r>
            <a:r>
              <a:rPr lang="km-KH" sz="2400" b="1" dirty="0">
                <a:latin typeface="Khmer OS Muol Light" pitchFamily="2" charset="0"/>
                <a:cs typeface="Khmer OS Muol Light" pitchFamily="2" charset="0"/>
              </a:rPr>
              <a:t>​</a:t>
            </a:r>
            <a:endParaRPr lang="km-KH" sz="2400" b="1" dirty="0" smtClean="0">
              <a:latin typeface="Khmer OS Muol Light" pitchFamily="2" charset="0"/>
              <a:cs typeface="Khmer OS Muol Light" pitchFamily="2" charset="0"/>
            </a:endParaRPr>
          </a:p>
          <a:p>
            <a:endParaRPr lang="km-KH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  <a:p>
            <a:r>
              <a:rPr lang="en-US" sz="2200" b="1" dirty="0" smtClean="0">
                <a:latin typeface="Khmer OS" panose="02000500000000020004" pitchFamily="2" charset="0"/>
                <a:cs typeface="Khmer OS" panose="02000500000000020004" pitchFamily="2" charset="0"/>
              </a:rPr>
              <a:t>Relational Operators</a:t>
            </a:r>
            <a:r>
              <a:rPr lang="km-KH" sz="2200" b="1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​ </a:t>
            </a:r>
            <a:r>
              <a:rPr lang="km-KH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ប្រើសំរាប់ធ្វើការប្រៀបធៀប ។</a:t>
            </a:r>
            <a:endParaRPr lang="en-US" sz="2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12357408"/>
              </p:ext>
            </p:extLst>
          </p:nvPr>
        </p:nvGraphicFramePr>
        <p:xfrm>
          <a:off x="983394" y="2933599"/>
          <a:ext cx="9515273" cy="34495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73901"/>
                <a:gridCol w="1992579"/>
                <a:gridCol w="5348793"/>
              </a:tblGrid>
              <a:tr h="42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3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&amp; B) will give 12 which is 0000 1100</a:t>
                      </a:r>
                      <a:endParaRPr lang="en-US" dirty="0"/>
                    </a:p>
                  </a:txBody>
                  <a:tcPr/>
                </a:tc>
              </a:tr>
              <a:tr h="429750">
                <a:tc>
                  <a:txBody>
                    <a:bodyPr/>
                    <a:lstStyle/>
                    <a:p>
                      <a:pPr algn="ctr"/>
                      <a:r>
                        <a:rPr lang="en-US" sz="135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| B) will give 61 which is 0011 1101</a:t>
                      </a:r>
                      <a:endParaRPr lang="en-US" dirty="0"/>
                    </a:p>
                  </a:txBody>
                  <a:tcPr/>
                </a:tc>
              </a:tr>
              <a:tr h="429750"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XOR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^ B) will give 49 which is 0011 0001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1314"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Compliment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(~A ) will give -61 which is 1100 0011 in 2's complement 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9750"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shift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&lt;&lt; 2 will give 240 which is 1111 0000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9750"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shift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&gt;&gt; 2 will give 15 which is 1111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9750"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fill right shift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&gt;&gt;&gt;2 will give 15 which is 0000 1111</a:t>
                      </a:r>
                      <a:endParaRPr lang="en-US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7661" y="1659465"/>
            <a:ext cx="1110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"/>
            </a:pPr>
            <a:r>
              <a:rPr lang="en-US" sz="2400" b="1" dirty="0">
                <a:latin typeface="Khmer OS Muol Light" pitchFamily="2" charset="0"/>
                <a:cs typeface="Khmer OS Muol Light" pitchFamily="2" charset="0"/>
              </a:rPr>
              <a:t>Bitwise </a:t>
            </a:r>
            <a:r>
              <a:rPr lang="en-US" sz="2400" b="1" dirty="0" smtClean="0">
                <a:latin typeface="Khmer OS Muol Light" pitchFamily="2" charset="0"/>
                <a:cs typeface="Khmer OS Muol Light" pitchFamily="2" charset="0"/>
              </a:rPr>
              <a:t>Operators</a:t>
            </a:r>
            <a:endParaRPr lang="km-KH" sz="2400" b="1" dirty="0" smtClean="0">
              <a:latin typeface="Khmer OS Muol Light" pitchFamily="2" charset="0"/>
              <a:cs typeface="Khmer OS Muol Light" pitchFamily="2" charset="0"/>
            </a:endParaRPr>
          </a:p>
          <a:p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Operators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ប្រើសម្រាប់សិក្សា​លើប្រភេទទិន្ន័យជាលេខ 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នេះធ្វើការលើតំលៃជា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2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9285" y="236160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 </a:t>
            </a: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.Operators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24" y="2125536"/>
            <a:ext cx="9464319" cy="4062586"/>
          </a:xfrm>
        </p:spPr>
      </p:pic>
      <p:sp>
        <p:nvSpPr>
          <p:cNvPr id="7" name="TextBox 6"/>
          <p:cNvSpPr txBox="1"/>
          <p:nvPr/>
        </p:nvSpPr>
        <p:spPr>
          <a:xfrm>
            <a:off x="812799" y="1524001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"/>
            </a:pPr>
            <a:r>
              <a:rPr lang="en-US" sz="2400" b="1" dirty="0">
                <a:latin typeface="Khmer OS Muol Light" pitchFamily="2" charset="0"/>
                <a:cs typeface="Khmer OS Muol Light" pitchFamily="2" charset="0"/>
              </a:rPr>
              <a:t>Logical Operator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.Operators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"/>
            </a:pP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Operators</a:t>
            </a:r>
            <a:endParaRPr lang="en-US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Operators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ប្រើសម្រាប់ផ្ទេរតំលៃពីស្តាំទៅឆ្វេង​ដោយសញ្ញា​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“=”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Ex: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5;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1" y="3567112"/>
            <a:ext cx="10656712" cy="251618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58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4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.Operators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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 ? 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Operator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4788" indent="-204788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6" y="3004087"/>
            <a:ext cx="5013828" cy="55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6" y="4108492"/>
            <a:ext cx="5013828" cy="5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System Class I/O</a:t>
            </a:r>
            <a:endParaRPr lang="en-US" sz="3000" b="1" dirty="0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System </a:t>
            </a:r>
            <a:r>
              <a:rPr lang="en-US" sz="2400" dirty="0" smtClean="0"/>
              <a:t>class</a:t>
            </a:r>
            <a:endParaRPr lang="km-KH" sz="2400" dirty="0"/>
          </a:p>
          <a:p>
            <a:pPr marL="0" indent="0">
              <a:buNone/>
            </a:pPr>
            <a:r>
              <a:rPr lang="km-KH" sz="24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built-in class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java.lang.package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ហើយវាផ្ទុកនៅ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pre-defined method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input/output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System class I/O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មានបីប្រភេទ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lvl="1"/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System.in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lvl="1"/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System.out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lvl="1"/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System.err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5. System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Class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I/O</a:t>
            </a:r>
            <a:r>
              <a:rPr lang="km-KH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System.in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600CC"/>
                </a:solidFill>
              </a:rPr>
              <a:t>	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ដែលភ្ជាប់ទៅ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 console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4" y="3083605"/>
            <a:ext cx="7870371" cy="21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and Data Type</a:t>
            </a:r>
            <a:endParaRPr lang="km-KH" sz="30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Muol Light" pitchFamily="2" charset="0"/>
              <a:cs typeface="Khmer OS Muol Light" pitchFamily="2" charset="0"/>
            </a:endParaRPr>
          </a:p>
          <a:p>
            <a:pPr algn="ctr"/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8214" y="496856"/>
            <a:ext cx="1695377" cy="358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ជា ភក្តី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ហ៊ីម​ ខេមរា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ហេង ម៉េងតាំង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សំអុល​ សំអន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ឈៀង សុវណ្ណវាសនា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5. System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Class I/O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System.out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6600CC"/>
                </a:solidFill>
              </a:rPr>
              <a:t>	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PrintStream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ដែលជាទូទៅធ្វើការបង្ហាញទិន្នន័យដែលអ្នកបានសរសេរទៅកាន់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en-US" sz="2400" dirty="0">
              <a:solidFill>
                <a:srgbClr val="6600CC"/>
              </a:solidFill>
            </a:endParaRPr>
          </a:p>
          <a:p>
            <a:pPr marL="0" indent="0">
              <a:buNone/>
            </a:pP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3352800"/>
            <a:ext cx="8349344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5. System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Class I/O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 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System.err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6600CC"/>
                </a:solidFill>
              </a:rPr>
              <a:t>	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PrintStream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ដែលវាធ្វើការស្រដៀងនឹង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ដែរតែវាត្រូវគេប្រើដើម្បី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print error text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en-US" sz="2400" dirty="0">
              <a:solidFill>
                <a:srgbClr val="6600C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84" y="3128771"/>
            <a:ext cx="7358743" cy="32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6. 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 </a:t>
            </a:r>
            <a:r>
              <a:rPr lang="km-KH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  <a:endParaRPr lang="en-US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ដែលអនុញ្ញាតអោយអ្នកប្រើប្រាស់អានតំលៃច្រើនប្រភេ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ទ។</a:t>
            </a:r>
          </a:p>
          <a:p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វាកាត់ទិន្ន័យជា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Token (Whitespace)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6. 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	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96930"/>
              </p:ext>
            </p:extLst>
          </p:nvPr>
        </p:nvGraphicFramePr>
        <p:xfrm>
          <a:off x="1205736" y="2053054"/>
          <a:ext cx="8628184" cy="33380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14092"/>
                <a:gridCol w="4314092"/>
              </a:tblGrid>
              <a:tr h="39329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294">
                <a:tc>
                  <a:txBody>
                    <a:bodyPr/>
                    <a:lstStyle/>
                    <a:p>
                      <a:r>
                        <a:rPr lang="en-US" sz="22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nextInt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  <a:endPara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next token as an int.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3263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22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nextLong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  <a:endPara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next token as a long.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64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en-US" sz="22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nextFloat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  <a:endPara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next token as a float.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29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</a:t>
                      </a:r>
                      <a:r>
                        <a:rPr lang="en-US" sz="22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nextDouble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  <a:endPara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next token as double.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29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next() </a:t>
                      </a:r>
                      <a:endPara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next token as a string. 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46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2200" b="1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nextLine</a:t>
                      </a:r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  <a:endParaRPr lang="en-US" sz="2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rest of the current line.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6. Scanner Class(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77042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scanner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String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Scanner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=new Scanner(System.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in);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input text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in.nextLine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320040" lvl="1" indent="0">
              <a:lnSpc>
                <a:spcPct val="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input text: Cambodia</a:t>
            </a:r>
          </a:p>
          <a:p>
            <a:pPr marL="320040" lvl="1" indent="0">
              <a:lnSpc>
                <a:spcPct val="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Cambodia</a:t>
            </a:r>
          </a:p>
        </p:txBody>
      </p:sp>
    </p:spTree>
    <p:extLst>
      <p:ext uri="{BB962C8B-B14F-4D97-AF65-F5344CB8AC3E}">
        <p14:creationId xmlns:p14="http://schemas.microsoft.com/office/powerpoint/2010/main" val="16238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7.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BufferedReader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/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InputStreamReader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6934586" cy="43122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What is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r>
              <a:rPr lang="en-US" sz="88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BufferReader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សំរាប់អានអក្សរពី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 input Stream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ហើយ​ 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provide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ទៅអោយ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character, array…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8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What is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r>
              <a:rPr lang="en-US" sz="88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88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brige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read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byte Stream to character Stream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</a:t>
            </a:r>
            <a:r>
              <a:rPr lang="en-US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specified charset </a:t>
            </a:r>
            <a:r>
              <a:rPr lang="km-KH" sz="8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8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68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/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78" y="2162904"/>
            <a:ext cx="3127161" cy="376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7. 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BufferedReader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/</a:t>
            </a:r>
            <a:r>
              <a:rPr lang="en-US" sz="3000" b="1" dirty="0" err="1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InputStreamReader</a:t>
            </a:r>
            <a:r>
              <a:rPr lang="km-KH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</a:p>
          <a:p>
            <a:pPr marL="914400" lvl="3" indent="0">
              <a:lnSpc>
                <a:spcPct val="50000"/>
              </a:lnSpc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in=new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(System.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in));</a:t>
            </a:r>
          </a:p>
          <a:p>
            <a:pPr marL="914400" lvl="3" indent="0">
              <a:lnSpc>
                <a:spcPct val="50000"/>
              </a:lnSpc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("Please input Text: ");</a:t>
            </a:r>
          </a:p>
          <a:p>
            <a:pPr marL="914400" lvl="3" indent="0">
              <a:lnSpc>
                <a:spcPct val="5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in.readLine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3" indent="0">
              <a:lnSpc>
                <a:spcPct val="50000"/>
              </a:lnSpc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914400" lvl="3" indent="0">
              <a:lnSpc>
                <a:spcPct val="5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 marL="320040" lvl="1" indent="0">
              <a:lnSpc>
                <a:spcPct val="50000"/>
              </a:lnSpc>
              <a:buNone/>
            </a:pPr>
            <a:r>
              <a:rPr lang="en-US" dirty="0" smtClean="0"/>
              <a:t>Please input Text: Khmer</a:t>
            </a:r>
          </a:p>
          <a:p>
            <a:pPr marL="320040" lvl="1" indent="0">
              <a:lnSpc>
                <a:spcPct val="50000"/>
              </a:lnSpc>
              <a:buNone/>
            </a:pPr>
            <a:r>
              <a:rPr lang="en-US" dirty="0" smtClean="0"/>
              <a:t>Khmer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www.codeproject.com/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stackoverflow.com/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http://javarevisited.blogspot.com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www.w3resource.com</a:t>
            </a:r>
            <a:endParaRPr lang="km-KH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សំនួរ ចម្លើយ!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48" y="1492692"/>
            <a:ext cx="5824929" cy="4901758"/>
          </a:xfrm>
          <a:prstGeom prst="rect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  <a:reflection stA="60000" endPos="65000" dist="50800" dir="5400000" sy="-100000" algn="bl" rotWithShape="0"/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42507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5103" y="1771048"/>
            <a:ext cx="11020926" cy="431225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Primitive Data Type/Wrapper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Auto Boxing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Promotion and Casting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System Class input/output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Scanner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/</a:t>
            </a:r>
            <a:r>
              <a:rPr lang="en-US" sz="2000" dirty="0" err="1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Premitive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/Wrapper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What is primitive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?</a:t>
            </a:r>
          </a:p>
          <a:p>
            <a:pPr marL="320040" lvl="1" indent="0"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គឺជាប្រភេទនៃ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Variable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សំរាប់ទទួលនូវតម្លៃដោយផ្ទាល់។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45" y="2889431"/>
            <a:ext cx="9211733" cy="27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Premitive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/Wrapper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What is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Wrapper Class?</a:t>
            </a:r>
          </a:p>
          <a:p>
            <a:pPr marL="320040" lvl="1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	Wrapper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គឺជាអ្នកខ្ចប់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 Type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និងផ្តល់នូវ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សំរាប់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Reference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ហើយ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Convert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ពី​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Primitive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 ទៅ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និង​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ទៅ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Primitive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វិញ។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Premitive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/Wrapper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6" y="1981201"/>
            <a:ext cx="10081846" cy="4103077"/>
          </a:xfrm>
        </p:spPr>
      </p:pic>
    </p:spTree>
    <p:extLst>
      <p:ext uri="{BB962C8B-B14F-4D97-AF65-F5344CB8AC3E}">
        <p14:creationId xmlns:p14="http://schemas.microsoft.com/office/powerpoint/2010/main" val="7926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Premitive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/Wrapper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356338"/>
            <a:ext cx="4752109" cy="3354350"/>
          </a:xfrm>
          <a:ln w="3175">
            <a:solidFill>
              <a:schemeClr val="tx1"/>
            </a:solidFill>
          </a:ln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ជាតំលៃ</a:t>
            </a:r>
          </a:p>
          <a:p>
            <a:pPr>
              <a:buFontTx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មិនអាចប្រើ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>
              <a:buFontTx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មិនអាចប្រើជាមួយ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Collections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2356337"/>
            <a:ext cx="4752109" cy="3354351"/>
          </a:xfrm>
          <a:ln w="3175">
            <a:solidFill>
              <a:schemeClr val="tx1"/>
            </a:solidFill>
          </a:ln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 </a:t>
            </a:r>
          </a:p>
          <a:p>
            <a:pPr>
              <a:buFontTx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អាចប្រើជាមួយ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Method</a:t>
            </a:r>
          </a:p>
          <a:p>
            <a:pPr>
              <a:buFontTx/>
              <a:buChar char="-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ប្រើជាមួយ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Cllections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8397" y="1743780"/>
            <a:ext cx="29546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222426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Primitive</a:t>
            </a:r>
            <a:r>
              <a:rPr lang="en-US" b="1" dirty="0">
                <a:solidFill>
                  <a:srgbClr val="222426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 </a:t>
            </a:r>
            <a:r>
              <a:rPr lang="en-US" sz="2200" b="1" dirty="0" err="1">
                <a:solidFill>
                  <a:srgbClr val="222426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Datatype</a:t>
            </a:r>
            <a:r>
              <a:rPr lang="en-US" b="1" dirty="0">
                <a:solidFill>
                  <a:srgbClr val="222426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	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890585" y="1743780"/>
            <a:ext cx="21416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222426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Wrapper</a:t>
            </a:r>
            <a:r>
              <a:rPr lang="en-US" b="1" dirty="0">
                <a:solidFill>
                  <a:srgbClr val="222426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 </a:t>
            </a:r>
            <a:r>
              <a:rPr lang="en-US" sz="2200" b="1" dirty="0">
                <a:solidFill>
                  <a:srgbClr val="222426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DaunPenh" panose="02000500000000020004" pitchFamily="2" charset="0"/>
              </a:rPr>
              <a:t>Class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7742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m-KH" sz="3100" dirty="0">
                <a:solidFill>
                  <a:srgbClr val="FF0000"/>
                </a:solidFill>
              </a:rPr>
              <a:t/>
            </a:r>
            <a:br>
              <a:rPr lang="km-KH" sz="3100" dirty="0">
                <a:solidFill>
                  <a:srgbClr val="FF0000"/>
                </a:solidFill>
              </a:rPr>
            </a:br>
            <a:r>
              <a:rPr lang="en-US" sz="33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US" sz="33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3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Boxing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What is Auto Boxing?</a:t>
            </a:r>
          </a:p>
          <a:p>
            <a:pPr marL="0" indent="0">
              <a:buNone/>
            </a:pP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b="1" dirty="0" err="1" smtClean="0">
                <a:latin typeface="Khmer OS Battambang" pitchFamily="2" charset="0"/>
                <a:cs typeface="Khmer OS Battambang" pitchFamily="2" charset="0"/>
              </a:rPr>
              <a:t>Autoboxing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គឺ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Automatic conversion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​ ដែល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Java Compile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​ អាចធ្វើការ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Convert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ត្រូវគ្នាបានរវាង 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Primitive Type and Wrapper class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Ex:   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 a=50;    </a:t>
            </a:r>
            <a:endParaRPr lang="km-KH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​​​​​​​​​​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       Integer a2=new Integer(a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	Unboxing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គឺវា​មាន​លក្ខណៈបញ្ច្រាសពី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autoboxing</a:t>
            </a:r>
            <a:r>
              <a:rPr lang="km-KH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a = (</a:t>
            </a:r>
            <a:r>
              <a:rPr lang="en-US" dirty="0" err="1" smtClean="0"/>
              <a:t>int</a:t>
            </a:r>
            <a:r>
              <a:rPr lang="en-US" dirty="0" smtClean="0"/>
              <a:t>)a2;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6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3. Promotion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535502"/>
            <a:ext cx="11020926" cy="5072332"/>
          </a:xfrm>
        </p:spPr>
        <p:txBody>
          <a:bodyPr>
            <a:normAutofit/>
          </a:bodyPr>
          <a:lstStyle/>
          <a:p>
            <a:r>
              <a:rPr lang="en-US" b="1" dirty="0">
                <a:latin typeface="Khmer OS Battambang" pitchFamily="2" charset="0"/>
                <a:cs typeface="Khmer OS Battambang" pitchFamily="2" charset="0"/>
              </a:rPr>
              <a:t>What is promotion?</a:t>
            </a:r>
          </a:p>
          <a:p>
            <a:pPr marL="0" indent="0">
              <a:buNone/>
            </a:pPr>
            <a:r>
              <a:rPr lang="en-US" b="1" dirty="0" smtClean="0">
                <a:latin typeface="Khmer OS Battambang" pitchFamily="2" charset="0"/>
                <a:cs typeface="Khmer OS Battambang" pitchFamily="2" charset="0"/>
              </a:rPr>
              <a:t>	Promotion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សំរាប់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Convert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Datatype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ពីតូចទៅធំ ។</a:t>
            </a:r>
          </a:p>
          <a:p>
            <a:pPr marL="0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byte        short         </a:t>
            </a:r>
            <a:r>
              <a:rPr lang="en-US" dirty="0" err="1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        long       float        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double       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Battambang" pitchFamily="2" charset="0"/>
                <a:cs typeface="Khmer OS Battambang" pitchFamily="2" charset="0"/>
              </a:rPr>
              <a:t>char	   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endParaRPr lang="en-US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Ex: </a:t>
            </a:r>
            <a:r>
              <a:rPr lang="en-US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a=100;</a:t>
            </a:r>
          </a:p>
          <a:p>
            <a:pPr marL="0" indent="0">
              <a:buNone/>
            </a:pPr>
            <a:r>
              <a:rPr lang="en-US" dirty="0" smtClean="0">
                <a:latin typeface="Khmer OS Battambang" pitchFamily="2" charset="0"/>
                <a:cs typeface="Khmer OS Battambang" pitchFamily="2" charset="0"/>
              </a:rPr>
              <a:t>      double b=a;</a:t>
            </a:r>
            <a:endParaRPr lang="en-US" dirty="0">
              <a:latin typeface="Khmer OS Battambang" pitchFamily="2" charset="0"/>
              <a:cs typeface="Khmer OS Battambang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30237" y="295952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680382" y="2976776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48751" y="2959526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40304" y="2982307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87839" y="295952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54346" y="3592568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9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730</Words>
  <Application>Microsoft Office PowerPoint</Application>
  <PresentationFormat>Widescreen</PresentationFormat>
  <Paragraphs>212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Malgun Gothic</vt:lpstr>
      <vt:lpstr>Microsoft YaHei UI</vt:lpstr>
      <vt:lpstr>Arial</vt:lpstr>
      <vt:lpstr>DaunPenh</vt:lpstr>
      <vt:lpstr>Khmer OS</vt:lpstr>
      <vt:lpstr>Khmer OS Battambang</vt:lpstr>
      <vt:lpstr>Khmer OS Muol Light</vt:lpstr>
      <vt:lpstr>Times New Roman</vt:lpstr>
      <vt:lpstr>Wingdings</vt:lpstr>
      <vt:lpstr>TS102922647</vt:lpstr>
      <vt:lpstr>PowerPoint Presentation</vt:lpstr>
      <vt:lpstr>ថ្នាក់ បាត់ដំបង</vt:lpstr>
      <vt:lpstr>មាតិកា</vt:lpstr>
      <vt:lpstr>1. Premitive Datatype/Wrapper Class</vt:lpstr>
      <vt:lpstr>1. Premitive Datatype/Wrapper Class(ត)</vt:lpstr>
      <vt:lpstr>1. Premitive Datatype/Wrapper Class(ត)</vt:lpstr>
      <vt:lpstr>1. Premitive Datatype/Wrapper Class(ត)</vt:lpstr>
      <vt:lpstr> 2. Auto Boxing </vt:lpstr>
      <vt:lpstr>3. Promotion and Casting</vt:lpstr>
      <vt:lpstr>3. Promotion and Casting(ត)</vt:lpstr>
      <vt:lpstr>4. Operators</vt:lpstr>
      <vt:lpstr>4. Operators(ត)</vt:lpstr>
      <vt:lpstr>4. Operators(ត)</vt:lpstr>
      <vt:lpstr>4. Operators(ត)</vt:lpstr>
      <vt:lpstr> 4 .Operators(ត)</vt:lpstr>
      <vt:lpstr>4 .Operators(ត)</vt:lpstr>
      <vt:lpstr>4 .Operators(ត)</vt:lpstr>
      <vt:lpstr> 5. System Class I/O</vt:lpstr>
      <vt:lpstr>5. System Class I/O (ត)</vt:lpstr>
      <vt:lpstr>5. System Class I/O (ត)</vt:lpstr>
      <vt:lpstr> 5. System Class I/O (ត)</vt:lpstr>
      <vt:lpstr>6. Scanner Class</vt:lpstr>
      <vt:lpstr>6. Scanner Class</vt:lpstr>
      <vt:lpstr>6. Scanner Class(ត)</vt:lpstr>
      <vt:lpstr>7. BufferedReader/InputStreamReader</vt:lpstr>
      <vt:lpstr>7. BufferedReader/InputStreamReader(ត)</vt:lpstr>
      <vt:lpstr> 10. ប្រភពឯកសារ </vt:lpstr>
      <vt:lpstr> សំនួរ ចម្លើយ!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2016-04-05T15:40:13Z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