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32"/>
  </p:notesMasterIdLst>
  <p:handoutMasterIdLst>
    <p:handoutMasterId r:id="rId33"/>
  </p:handoutMasterIdLst>
  <p:sldIdLst>
    <p:sldId id="503" r:id="rId3"/>
    <p:sldId id="505" r:id="rId4"/>
    <p:sldId id="426" r:id="rId5"/>
    <p:sldId id="554" r:id="rId6"/>
    <p:sldId id="555" r:id="rId7"/>
    <p:sldId id="556" r:id="rId8"/>
    <p:sldId id="557" r:id="rId9"/>
    <p:sldId id="558" r:id="rId10"/>
    <p:sldId id="560" r:id="rId11"/>
    <p:sldId id="568" r:id="rId12"/>
    <p:sldId id="561" r:id="rId13"/>
    <p:sldId id="522" r:id="rId14"/>
    <p:sldId id="571" r:id="rId15"/>
    <p:sldId id="572" r:id="rId16"/>
    <p:sldId id="573" r:id="rId17"/>
    <p:sldId id="574" r:id="rId18"/>
    <p:sldId id="575" r:id="rId19"/>
    <p:sldId id="523" r:id="rId20"/>
    <p:sldId id="570" r:id="rId21"/>
    <p:sldId id="569" r:id="rId22"/>
    <p:sldId id="553" r:id="rId23"/>
    <p:sldId id="524" r:id="rId24"/>
    <p:sldId id="567" r:id="rId25"/>
    <p:sldId id="563" r:id="rId26"/>
    <p:sldId id="564" r:id="rId27"/>
    <p:sldId id="565" r:id="rId28"/>
    <p:sldId id="566" r:id="rId29"/>
    <p:sldId id="559" r:id="rId30"/>
    <p:sldId id="42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91023F-D31D-4AEF-B61F-36DC045A8D5C}">
          <p14:sldIdLst>
            <p14:sldId id="503"/>
            <p14:sldId id="505"/>
            <p14:sldId id="426"/>
            <p14:sldId id="554"/>
            <p14:sldId id="555"/>
            <p14:sldId id="556"/>
            <p14:sldId id="557"/>
            <p14:sldId id="558"/>
            <p14:sldId id="560"/>
            <p14:sldId id="568"/>
            <p14:sldId id="561"/>
            <p14:sldId id="522"/>
            <p14:sldId id="571"/>
            <p14:sldId id="572"/>
            <p14:sldId id="573"/>
            <p14:sldId id="574"/>
            <p14:sldId id="575"/>
            <p14:sldId id="523"/>
            <p14:sldId id="570"/>
            <p14:sldId id="569"/>
            <p14:sldId id="553"/>
            <p14:sldId id="524"/>
            <p14:sldId id="567"/>
            <p14:sldId id="563"/>
            <p14:sldId id="564"/>
            <p14:sldId id="565"/>
            <p14:sldId id="566"/>
            <p14:sldId id="559"/>
            <p14:sldId id="423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552BB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50" autoAdjust="0"/>
    <p:restoredTop sz="90494" autoAdjust="0"/>
  </p:normalViewPr>
  <p:slideViewPr>
    <p:cSldViewPr snapToGrid="0">
      <p:cViewPr varScale="1">
        <p:scale>
          <a:sx n="80" d="100"/>
          <a:sy n="80" d="100"/>
        </p:scale>
        <p:origin x="522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06-Apr-16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06-Apr-16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06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29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46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30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99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19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39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06-Apr-16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06-Apr-16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06-Apr-16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06-Apr-16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06-Apr-16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06-Apr-16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06-Apr-16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06-Apr-16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06-Apr-16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tpoint.com/wrapper-class-in-java" TargetMode="External"/><Relationship Id="rId2" Type="http://schemas.openxmlformats.org/officeDocument/2006/relationships/hyperlink" Target="https://docs.oracle.com/javase/tutorial/java/nutsandbolts/datatypes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cs.oracle.com/javase/7/docs/api/java/util/Scanner.html" TargetMode="External"/><Relationship Id="rId4" Type="http://schemas.openxmlformats.org/officeDocument/2006/relationships/hyperlink" Target="http://www.tutorialspoint.com/java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 Promotion and Casting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78131" y="1531917"/>
            <a:ext cx="11661568" cy="5023262"/>
          </a:xfrm>
        </p:spPr>
        <p:txBody>
          <a:bodyPr>
            <a:noAutofit/>
          </a:bodyPr>
          <a:lstStyle/>
          <a:p>
            <a:pPr marL="596503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Promotion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គឺជាការបំ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លែង​ </a:t>
            </a:r>
            <a:r>
              <a:rPr lang="en-US" sz="2000" dirty="0" smtClean="0"/>
              <a:t>Data </a:t>
            </a:r>
            <a:r>
              <a:rPr lang="en-US" sz="2000" dirty="0"/>
              <a:t>Type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តូចទៅធំដោយស្វ័យប្រវត្តិ</a:t>
            </a:r>
            <a:r>
              <a:rPr lang="km-KH" sz="2000" dirty="0" smtClean="0"/>
              <a:t>។</a:t>
            </a:r>
            <a:endParaRPr lang="en-US" sz="2000" dirty="0"/>
          </a:p>
          <a:p>
            <a:pPr marL="253603" indent="0">
              <a:lnSpc>
                <a:spcPct val="150000"/>
              </a:lnSpc>
              <a:buNone/>
            </a:pPr>
            <a:endParaRPr lang="en-US" sz="20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53603" indent="0">
              <a:lnSpc>
                <a:spcPct val="150000"/>
              </a:lnSpc>
              <a:buNone/>
            </a:pPr>
            <a:endParaRPr lang="en-US" sz="2000" dirty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buNone/>
            </a:pPr>
            <a:endParaRPr lang="en-US" sz="2000" dirty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buNone/>
            </a:pP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1850" dirty="0" smtClean="0"/>
              <a:t>Ex1</a:t>
            </a:r>
            <a:r>
              <a:rPr lang="en-US" sz="1850" dirty="0"/>
              <a:t>: </a:t>
            </a:r>
          </a:p>
          <a:p>
            <a:pPr marL="240030" lvl="1" indent="0">
              <a:buNone/>
            </a:pPr>
            <a:r>
              <a:rPr lang="en-US" sz="1850" dirty="0"/>
              <a:t>	</a:t>
            </a:r>
            <a:r>
              <a:rPr lang="en-US" sz="1850" dirty="0" smtClean="0"/>
              <a:t>	byte </a:t>
            </a:r>
            <a:r>
              <a:rPr lang="en-US" sz="1850" dirty="0" smtClean="0">
                <a:solidFill>
                  <a:srgbClr val="003399"/>
                </a:solidFill>
              </a:rPr>
              <a:t>x</a:t>
            </a:r>
            <a:r>
              <a:rPr lang="en-US" sz="1850" dirty="0" smtClean="0"/>
              <a:t>=1</a:t>
            </a:r>
            <a:r>
              <a:rPr lang="en-US" sz="1850" dirty="0"/>
              <a:t>;</a:t>
            </a:r>
            <a:br>
              <a:rPr lang="en-US" sz="1850" dirty="0"/>
            </a:br>
            <a:r>
              <a:rPr lang="en-US" sz="1850" dirty="0"/>
              <a:t>	</a:t>
            </a:r>
            <a:r>
              <a:rPr lang="en-US" sz="1850" dirty="0" smtClean="0"/>
              <a:t>	double </a:t>
            </a:r>
            <a:r>
              <a:rPr lang="en-US" sz="1850" dirty="0">
                <a:solidFill>
                  <a:srgbClr val="003399"/>
                </a:solidFill>
              </a:rPr>
              <a:t>y</a:t>
            </a:r>
            <a:r>
              <a:rPr lang="en-US" sz="1850" dirty="0" smtClean="0"/>
              <a:t>=</a:t>
            </a:r>
            <a:r>
              <a:rPr lang="en-US" sz="1850" dirty="0" smtClean="0">
                <a:solidFill>
                  <a:srgbClr val="003399"/>
                </a:solidFill>
              </a:rPr>
              <a:t>x</a:t>
            </a:r>
            <a:r>
              <a:rPr lang="en-US" sz="1850" dirty="0" smtClean="0"/>
              <a:t>; </a:t>
            </a:r>
            <a:r>
              <a:rPr lang="en-US" sz="1850" dirty="0"/>
              <a:t>// value of</a:t>
            </a:r>
            <a:r>
              <a:rPr lang="en-US" sz="1850" dirty="0">
                <a:solidFill>
                  <a:srgbClr val="003399"/>
                </a:solidFill>
              </a:rPr>
              <a:t> </a:t>
            </a:r>
            <a:r>
              <a:rPr lang="en-US" sz="1850" dirty="0" smtClean="0">
                <a:solidFill>
                  <a:srgbClr val="003399"/>
                </a:solidFill>
              </a:rPr>
              <a:t>x </a:t>
            </a:r>
            <a:r>
              <a:rPr lang="en-US" sz="1850" dirty="0"/>
              <a:t>has promoted to double</a:t>
            </a:r>
          </a:p>
          <a:p>
            <a:pPr marL="240030" lvl="1" indent="0">
              <a:buNone/>
            </a:pPr>
            <a:r>
              <a:rPr lang="en-US" sz="1850" dirty="0" smtClean="0"/>
              <a:t>	Ex2</a:t>
            </a:r>
            <a:r>
              <a:rPr lang="en-US" sz="1850" dirty="0"/>
              <a:t>: </a:t>
            </a:r>
            <a:br>
              <a:rPr lang="en-US" sz="1850" dirty="0"/>
            </a:br>
            <a:r>
              <a:rPr lang="en-US" sz="1850" dirty="0"/>
              <a:t>	</a:t>
            </a:r>
            <a:r>
              <a:rPr lang="en-US" sz="1850" dirty="0" smtClean="0"/>
              <a:t>	byte </a:t>
            </a:r>
            <a:r>
              <a:rPr lang="en-US" sz="1850" dirty="0" smtClean="0">
                <a:solidFill>
                  <a:srgbClr val="003399"/>
                </a:solidFill>
              </a:rPr>
              <a:t>x</a:t>
            </a:r>
            <a:r>
              <a:rPr lang="en-US" sz="1850" dirty="0" smtClean="0"/>
              <a:t> </a:t>
            </a:r>
            <a:r>
              <a:rPr lang="en-US" sz="1850" dirty="0"/>
              <a:t>= 2</a:t>
            </a:r>
            <a:r>
              <a:rPr lang="en-US" sz="1850" dirty="0" smtClean="0"/>
              <a:t>;</a:t>
            </a:r>
            <a:r>
              <a:rPr lang="en-US" sz="1850" dirty="0"/>
              <a:t/>
            </a:r>
            <a:br>
              <a:rPr lang="en-US" sz="1850" dirty="0"/>
            </a:br>
            <a:r>
              <a:rPr lang="en-US" sz="1850" dirty="0"/>
              <a:t>	</a:t>
            </a:r>
            <a:r>
              <a:rPr lang="en-US" sz="1850" dirty="0" smtClean="0"/>
              <a:t>	</a:t>
            </a:r>
            <a:r>
              <a:rPr lang="en-US" sz="1850" dirty="0" err="1" smtClean="0"/>
              <a:t>int</a:t>
            </a:r>
            <a:r>
              <a:rPr lang="en-US" sz="1850" dirty="0" smtClean="0"/>
              <a:t> </a:t>
            </a:r>
            <a:r>
              <a:rPr lang="en-US" sz="1850" dirty="0">
                <a:solidFill>
                  <a:srgbClr val="003399"/>
                </a:solidFill>
              </a:rPr>
              <a:t>y</a:t>
            </a:r>
            <a:r>
              <a:rPr lang="en-US" sz="1850" dirty="0" smtClean="0"/>
              <a:t>=6;</a:t>
            </a:r>
            <a:r>
              <a:rPr lang="en-US" sz="1850" dirty="0"/>
              <a:t/>
            </a:r>
            <a:br>
              <a:rPr lang="en-US" sz="1850" dirty="0"/>
            </a:br>
            <a:r>
              <a:rPr lang="en-US" sz="1850" dirty="0"/>
              <a:t>	</a:t>
            </a:r>
            <a:r>
              <a:rPr lang="en-US" sz="1850" dirty="0" smtClean="0"/>
              <a:t>	double </a:t>
            </a:r>
            <a:r>
              <a:rPr lang="en-US" sz="1850" dirty="0" smtClean="0">
                <a:solidFill>
                  <a:srgbClr val="003399"/>
                </a:solidFill>
              </a:rPr>
              <a:t>z</a:t>
            </a:r>
            <a:r>
              <a:rPr lang="en-US" sz="1850" dirty="0" smtClean="0"/>
              <a:t>=</a:t>
            </a:r>
            <a:r>
              <a:rPr lang="en-US" sz="1850" dirty="0" smtClean="0">
                <a:solidFill>
                  <a:srgbClr val="003399"/>
                </a:solidFill>
              </a:rPr>
              <a:t>x</a:t>
            </a:r>
            <a:r>
              <a:rPr lang="en-US" sz="1850" dirty="0" smtClean="0"/>
              <a:t>*</a:t>
            </a:r>
            <a:r>
              <a:rPr lang="en-US" sz="1850" dirty="0">
                <a:solidFill>
                  <a:srgbClr val="003399"/>
                </a:solidFill>
              </a:rPr>
              <a:t>y</a:t>
            </a:r>
            <a:r>
              <a:rPr lang="en-US" sz="1850" dirty="0" smtClean="0"/>
              <a:t>;</a:t>
            </a:r>
            <a:endParaRPr lang="km-KH" sz="1850" dirty="0"/>
          </a:p>
          <a:p>
            <a:pPr marL="253603" indent="0">
              <a:lnSpc>
                <a:spcPct val="150000"/>
              </a:lnSpc>
              <a:buNone/>
            </a:pPr>
            <a:endParaRPr lang="km-KH" sz="20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787" y="2327753"/>
            <a:ext cx="8728364" cy="187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3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 Promotion and 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Casting  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603170"/>
            <a:ext cx="11020927" cy="51301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Casting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ចាប់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យកតំលៃនៃ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 smtClean="0"/>
              <a:t>Variable</a:t>
            </a:r>
            <a:r>
              <a:rPr lang="km-KH" sz="2000" dirty="0" smtClean="0"/>
              <a:t>​​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ណាមួយរួចបំលែងវាទៅជាប្រភេទមួយផ្សេងទៀតដែលមាន </a:t>
            </a:r>
            <a:r>
              <a:rPr lang="en-US" sz="2000" dirty="0"/>
              <a:t>inheritance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ដូចគ្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នា។​ ប៉ុន្តែ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មានចំនុចខ្លះដែលមិនអាចធ្វើការ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/>
              <a:t>cast</a:t>
            </a:r>
            <a:r>
              <a:rPr lang="km-KH" sz="2000" dirty="0" smtClean="0"/>
              <a:t>​​​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</a:t>
            </a:r>
            <a:r>
              <a:rPr lang="km-KH" sz="2000" dirty="0"/>
              <a:t>៖</a:t>
            </a:r>
          </a:p>
          <a:p>
            <a:pPr lvl="2">
              <a:lnSpc>
                <a:spcPct val="150000"/>
              </a:lnSpc>
            </a:pP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ប្រភេទ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/>
              <a:t>Primitive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ទៅជាប្រភេទ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/>
              <a:t>Reference</a:t>
            </a:r>
          </a:p>
          <a:p>
            <a:pPr lvl="2"/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តំលៃ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/>
              <a:t>Null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ទៅជាប្រភេទ</a:t>
            </a:r>
            <a:r>
              <a:rPr lang="en-US" sz="2000" dirty="0"/>
              <a:t>Primitive</a:t>
            </a:r>
          </a:p>
          <a:p>
            <a:pPr lvl="2"/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ប្រភេទ</a:t>
            </a:r>
            <a:r>
              <a:rPr lang="en-US" sz="2000" dirty="0"/>
              <a:t> Primitive to Boolean</a:t>
            </a:r>
          </a:p>
          <a:p>
            <a:pPr lvl="2"/>
            <a:r>
              <a:rPr lang="en-US" sz="2000" dirty="0"/>
              <a:t>Boolean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ទៅគ្រប់ប្រភេទ</a:t>
            </a:r>
            <a:r>
              <a:rPr lang="en-US" sz="2000" dirty="0" smtClean="0"/>
              <a:t>Primitive</a:t>
            </a:r>
            <a:endParaRPr lang="km-KH" sz="2000" dirty="0" smtClean="0"/>
          </a:p>
          <a:p>
            <a:pPr marL="480060" lvl="2" indent="0">
              <a:buNone/>
            </a:pPr>
            <a:r>
              <a:rPr lang="km-KH" sz="2000" dirty="0"/>
              <a:t>	</a:t>
            </a:r>
            <a:endParaRPr lang="en-US" sz="2000" dirty="0" smtClean="0"/>
          </a:p>
          <a:p>
            <a:pPr marL="480060" lvl="2" indent="0">
              <a:buNone/>
            </a:pPr>
            <a:r>
              <a:rPr lang="en-US" sz="2000" dirty="0" smtClean="0"/>
              <a:t>Ex</a:t>
            </a:r>
            <a:r>
              <a:rPr lang="ca-ES" sz="2000" dirty="0" smtClean="0"/>
              <a:t>1</a:t>
            </a:r>
            <a:r>
              <a:rPr lang="en-US" sz="2000" dirty="0" smtClean="0"/>
              <a:t>: </a:t>
            </a:r>
            <a:r>
              <a:rPr lang="km-KH" sz="2000" dirty="0" smtClean="0"/>
              <a:t>					​​	</a:t>
            </a:r>
            <a:r>
              <a:rPr lang="en-US" sz="2000" dirty="0" smtClean="0"/>
              <a:t>Ex2:</a:t>
            </a:r>
            <a:r>
              <a:rPr lang="km-KH" sz="2000" dirty="0" smtClean="0"/>
              <a:t>​​​		</a:t>
            </a:r>
            <a:endParaRPr lang="en-US" sz="2000" dirty="0" smtClean="0"/>
          </a:p>
          <a:p>
            <a:pPr marL="480060" lvl="2" indent="0">
              <a:buNone/>
            </a:pPr>
            <a:r>
              <a:rPr lang="en-US" sz="2000" dirty="0" smtClean="0"/>
              <a:t>         </a:t>
            </a:r>
            <a:r>
              <a:rPr lang="km-KH" sz="2000" dirty="0" smtClean="0"/>
              <a:t>​​​​​</a:t>
            </a:r>
            <a:r>
              <a:rPr lang="en-US" sz="2000" dirty="0" smtClean="0"/>
              <a:t>double </a:t>
            </a:r>
            <a:r>
              <a:rPr lang="en-US" sz="2000" dirty="0"/>
              <a:t>a = 10.32</a:t>
            </a:r>
            <a:r>
              <a:rPr lang="en-US" sz="2000" dirty="0" smtClean="0"/>
              <a:t>;</a:t>
            </a:r>
            <a:r>
              <a:rPr lang="km-KH" sz="2000" dirty="0" smtClean="0"/>
              <a:t>				</a:t>
            </a:r>
            <a:r>
              <a:rPr lang="en-US" sz="2000" dirty="0" smtClean="0"/>
              <a:t>Object </a:t>
            </a:r>
            <a:r>
              <a:rPr lang="en-US" sz="2000" dirty="0" err="1"/>
              <a:t>obj</a:t>
            </a:r>
            <a:r>
              <a:rPr lang="en-US" sz="2000" dirty="0"/>
              <a:t> = new Object</a:t>
            </a:r>
            <a:r>
              <a:rPr lang="en-US" sz="2000" dirty="0" smtClean="0"/>
              <a:t>();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km-KH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i = (</a:t>
            </a:r>
            <a:r>
              <a:rPr lang="en-US" sz="2000" dirty="0" err="1"/>
              <a:t>int</a:t>
            </a:r>
            <a:r>
              <a:rPr lang="en-US" sz="2000" dirty="0"/>
              <a:t>)a</a:t>
            </a:r>
            <a:r>
              <a:rPr lang="en-US" sz="2000" dirty="0" smtClean="0"/>
              <a:t>;</a:t>
            </a:r>
            <a:r>
              <a:rPr lang="km-KH" sz="2000" dirty="0" smtClean="0"/>
              <a:t>					</a:t>
            </a:r>
            <a:r>
              <a:rPr lang="en-US" sz="2000" dirty="0"/>
              <a:t>String </a:t>
            </a:r>
            <a:r>
              <a:rPr lang="en-US" sz="2000" dirty="0" err="1"/>
              <a:t>str</a:t>
            </a:r>
            <a:r>
              <a:rPr lang="en-US" sz="2000" dirty="0"/>
              <a:t> = (String)</a:t>
            </a:r>
            <a:r>
              <a:rPr lang="en-US" sz="2000" dirty="0" err="1"/>
              <a:t>obj</a:t>
            </a:r>
            <a:r>
              <a:rPr lang="en-US" sz="2000" dirty="0" smtClean="0"/>
              <a:t>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	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km-KH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766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Operators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596503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An operator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ជានិមិត្តសញ្ញាដែលបា្រប់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Compiler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ឲ្យធ្វើការ​គណនា និង​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logical manipulation.</a:t>
            </a:r>
          </a:p>
          <a:p>
            <a:pPr marL="596503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Java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មាន​​​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5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​ប្រភេទ​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53603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bitwise</a:t>
            </a:r>
          </a:p>
          <a:p>
            <a:pPr marL="253603" indent="0"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    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-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Arithmetic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253603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	-relational</a:t>
            </a:r>
          </a:p>
          <a:p>
            <a:pPr marL="253603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     -Logical operator </a:t>
            </a:r>
          </a:p>
          <a:p>
            <a:pPr marL="253603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	-Assignment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7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7668068"/>
              </p:ext>
            </p:extLst>
          </p:nvPr>
        </p:nvGraphicFramePr>
        <p:xfrm>
          <a:off x="792995" y="2279216"/>
          <a:ext cx="10639685" cy="438955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160719"/>
                <a:gridCol w="5478966"/>
              </a:tblGrid>
              <a:tr h="3071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 anchor="ctr"/>
                </a:tc>
              </a:tr>
              <a:tr h="3827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~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</a:t>
                      </a:r>
                      <a:r>
                        <a:rPr lang="en-US" baseline="0" dirty="0" smtClean="0"/>
                        <a:t> unary NOT</a:t>
                      </a:r>
                    </a:p>
                  </a:txBody>
                  <a:tcPr anchor="ctr"/>
                </a:tc>
              </a:tr>
              <a:tr h="3071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</a:t>
                      </a:r>
                      <a:r>
                        <a:rPr lang="en-US" baseline="0" dirty="0" smtClean="0"/>
                        <a:t> AND</a:t>
                      </a:r>
                      <a:endParaRPr lang="en-US" dirty="0"/>
                    </a:p>
                  </a:txBody>
                  <a:tcPr anchor="ctr"/>
                </a:tc>
              </a:tr>
              <a:tr h="3071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 OR</a:t>
                      </a:r>
                    </a:p>
                  </a:txBody>
                  <a:tcPr anchor="ctr"/>
                </a:tc>
              </a:tr>
              <a:tr h="3071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</a:t>
                      </a:r>
                      <a:r>
                        <a:rPr lang="en-US" baseline="0" dirty="0" smtClean="0"/>
                        <a:t> exclusive OR</a:t>
                      </a:r>
                      <a:endParaRPr lang="en-US" dirty="0"/>
                    </a:p>
                  </a:txBody>
                  <a:tcPr anchor="ctr"/>
                </a:tc>
              </a:tr>
              <a:tr h="3071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&gt;&gt;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Shift right</a:t>
                      </a:r>
                      <a:endParaRPr lang="en-US" dirty="0"/>
                    </a:p>
                  </a:txBody>
                  <a:tcPr anchor="ctr"/>
                </a:tc>
              </a:tr>
              <a:tr h="3071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&gt;&gt;&gt;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Shift right zero fill</a:t>
                      </a:r>
                      <a:endParaRPr lang="en-US" dirty="0"/>
                    </a:p>
                  </a:txBody>
                  <a:tcPr anchor="ctr"/>
                </a:tc>
              </a:tr>
              <a:tr h="3071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&lt;&lt;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Shift left</a:t>
                      </a:r>
                      <a:endParaRPr lang="en-US" dirty="0"/>
                    </a:p>
                  </a:txBody>
                  <a:tcPr anchor="ctr"/>
                </a:tc>
              </a:tr>
              <a:tr h="3071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&amp;=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 AND assignment</a:t>
                      </a:r>
                      <a:endParaRPr lang="en-US" dirty="0"/>
                    </a:p>
                  </a:txBody>
                  <a:tcPr anchor="ctr"/>
                </a:tc>
              </a:tr>
              <a:tr h="3071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|=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 OR assignment</a:t>
                      </a:r>
                      <a:endParaRPr lang="en-US" dirty="0"/>
                    </a:p>
                  </a:txBody>
                  <a:tcPr anchor="ctr"/>
                </a:tc>
              </a:tr>
              <a:tr h="3071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^=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 exclusive</a:t>
                      </a:r>
                      <a:r>
                        <a:rPr lang="en-US" baseline="0" dirty="0" smtClean="0"/>
                        <a:t> OR assignment</a:t>
                      </a:r>
                      <a:endParaRPr lang="en-US" dirty="0"/>
                    </a:p>
                  </a:txBody>
                  <a:tcPr anchor="ctr"/>
                </a:tc>
              </a:tr>
              <a:tr h="3071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&gt;&gt;=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Shift</a:t>
                      </a:r>
                      <a:r>
                        <a:rPr lang="en-US" baseline="0" dirty="0" smtClean="0"/>
                        <a:t> right assignment </a:t>
                      </a:r>
                    </a:p>
                  </a:txBody>
                  <a:tcPr anchor="ctr"/>
                </a:tc>
              </a:tr>
              <a:tr h="3071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&gt;&gt;&gt;=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Shift right zero</a:t>
                      </a:r>
                      <a:r>
                        <a:rPr lang="en-US" baseline="0" dirty="0" smtClean="0"/>
                        <a:t> fill assignment </a:t>
                      </a:r>
                      <a:endParaRPr lang="en-US" dirty="0"/>
                    </a:p>
                  </a:txBody>
                  <a:tcPr anchor="ctr"/>
                </a:tc>
              </a:tr>
              <a:tr h="3071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&lt;&lt;=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Shift left assignment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Operators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792995" y="1518218"/>
            <a:ext cx="824559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24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Bitwise Operator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30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91814390"/>
              </p:ext>
            </p:extLst>
          </p:nvPr>
        </p:nvGraphicFramePr>
        <p:xfrm>
          <a:off x="792995" y="2279216"/>
          <a:ext cx="10639685" cy="438955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160719"/>
                <a:gridCol w="5478966"/>
              </a:tblGrid>
              <a:tr h="3071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 anchor="ctr"/>
                </a:tc>
              </a:tr>
              <a:tr h="3827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Addition (also unary plus)</a:t>
                      </a:r>
                    </a:p>
                  </a:txBody>
                  <a:tcPr anchor="ctr"/>
                </a:tc>
              </a:tr>
              <a:tr h="3071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Subtraction (also unary minus)</a:t>
                      </a:r>
                      <a:endParaRPr lang="en-US" dirty="0"/>
                    </a:p>
                  </a:txBody>
                  <a:tcPr anchor="ctr"/>
                </a:tc>
              </a:tr>
              <a:tr h="3071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 OR</a:t>
                      </a:r>
                    </a:p>
                  </a:txBody>
                  <a:tcPr anchor="ctr"/>
                </a:tc>
              </a:tr>
              <a:tr h="3071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</a:t>
                      </a:r>
                      <a:r>
                        <a:rPr lang="en-US" baseline="0" dirty="0" smtClean="0"/>
                        <a:t> exclusive OR</a:t>
                      </a:r>
                      <a:endParaRPr lang="en-US" dirty="0"/>
                    </a:p>
                  </a:txBody>
                  <a:tcPr anchor="ctr"/>
                </a:tc>
              </a:tr>
              <a:tr h="3071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Shift right</a:t>
                      </a:r>
                      <a:endParaRPr lang="en-US" dirty="0"/>
                    </a:p>
                  </a:txBody>
                  <a:tcPr anchor="ctr"/>
                </a:tc>
              </a:tr>
              <a:tr h="3071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++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Shift right zero fill</a:t>
                      </a:r>
                      <a:endParaRPr lang="en-US" dirty="0"/>
                    </a:p>
                  </a:txBody>
                  <a:tcPr anchor="ctr"/>
                </a:tc>
              </a:tr>
              <a:tr h="3071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+=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Shift left</a:t>
                      </a:r>
                      <a:endParaRPr lang="en-US" dirty="0"/>
                    </a:p>
                  </a:txBody>
                  <a:tcPr anchor="ctr"/>
                </a:tc>
              </a:tr>
              <a:tr h="3071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-=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 AND assignment</a:t>
                      </a:r>
                      <a:endParaRPr lang="en-US" dirty="0"/>
                    </a:p>
                  </a:txBody>
                  <a:tcPr anchor="ctr"/>
                </a:tc>
              </a:tr>
              <a:tr h="3071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*=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 OR assignment</a:t>
                      </a:r>
                      <a:endParaRPr lang="en-US" dirty="0"/>
                    </a:p>
                  </a:txBody>
                  <a:tcPr anchor="ctr"/>
                </a:tc>
              </a:tr>
              <a:tr h="3071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/=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 exclusive</a:t>
                      </a:r>
                      <a:r>
                        <a:rPr lang="en-US" baseline="0" dirty="0" smtClean="0"/>
                        <a:t> OR assignment</a:t>
                      </a:r>
                      <a:endParaRPr lang="en-US" dirty="0"/>
                    </a:p>
                  </a:txBody>
                  <a:tcPr anchor="ctr"/>
                </a:tc>
              </a:tr>
              <a:tr h="3071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%=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Shift</a:t>
                      </a:r>
                      <a:r>
                        <a:rPr lang="en-US" baseline="0" dirty="0" smtClean="0"/>
                        <a:t> right assignment </a:t>
                      </a:r>
                    </a:p>
                  </a:txBody>
                  <a:tcPr anchor="ctr"/>
                </a:tc>
              </a:tr>
              <a:tr h="3071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Shift right zero</a:t>
                      </a:r>
                      <a:r>
                        <a:rPr lang="en-US" baseline="0" dirty="0" smtClean="0"/>
                        <a:t> fill assignment </a:t>
                      </a:r>
                      <a:endParaRPr lang="en-US" dirty="0"/>
                    </a:p>
                  </a:txBody>
                  <a:tcPr anchor="ctr"/>
                </a:tc>
              </a:tr>
              <a:tr h="30717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Operators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792995" y="1518218"/>
            <a:ext cx="824559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24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Arithmetic Operator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7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42453546"/>
              </p:ext>
            </p:extLst>
          </p:nvPr>
        </p:nvGraphicFramePr>
        <p:xfrm>
          <a:off x="792995" y="2279216"/>
          <a:ext cx="10639685" cy="22393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160719"/>
                <a:gridCol w="5478966"/>
              </a:tblGrid>
              <a:tr h="3071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 anchor="ctr"/>
                </a:tc>
              </a:tr>
              <a:tr h="3827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==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Equal to</a:t>
                      </a:r>
                    </a:p>
                  </a:txBody>
                  <a:tcPr anchor="ctr"/>
                </a:tc>
              </a:tr>
              <a:tr h="3071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equal to</a:t>
                      </a:r>
                      <a:endParaRPr lang="en-US" dirty="0"/>
                    </a:p>
                  </a:txBody>
                  <a:tcPr anchor="ctr"/>
                </a:tc>
              </a:tr>
              <a:tr h="3071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</a:t>
                      </a:r>
                      <a:r>
                        <a:rPr lang="en-US" baseline="0" dirty="0" smtClean="0"/>
                        <a:t> than </a:t>
                      </a:r>
                      <a:endParaRPr lang="en-US" dirty="0" smtClean="0"/>
                    </a:p>
                  </a:txBody>
                  <a:tcPr anchor="ctr"/>
                </a:tc>
              </a:tr>
              <a:tr h="3071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</a:t>
                      </a:r>
                      <a:r>
                        <a:rPr lang="en-US" baseline="0" dirty="0" smtClean="0"/>
                        <a:t> than</a:t>
                      </a:r>
                      <a:endParaRPr lang="en-US" dirty="0"/>
                    </a:p>
                  </a:txBody>
                  <a:tcPr anchor="ctr"/>
                </a:tc>
              </a:tr>
              <a:tr h="3071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 or equal</a:t>
                      </a:r>
                      <a:r>
                        <a:rPr lang="en-US" baseline="0" dirty="0" smtClean="0"/>
                        <a:t> to</a:t>
                      </a:r>
                      <a:endParaRPr lang="en-US" dirty="0"/>
                    </a:p>
                  </a:txBody>
                  <a:tcPr anchor="ctr"/>
                </a:tc>
              </a:tr>
              <a:tr h="3071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</a:t>
                      </a:r>
                      <a:r>
                        <a:rPr lang="en-US" baseline="0" dirty="0" smtClean="0"/>
                        <a:t> or equal to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Operators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792995" y="1518218"/>
            <a:ext cx="824559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24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Relational Operator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28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65891895"/>
              </p:ext>
            </p:extLst>
          </p:nvPr>
        </p:nvGraphicFramePr>
        <p:xfrm>
          <a:off x="792995" y="2279216"/>
          <a:ext cx="10639685" cy="408237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160719"/>
                <a:gridCol w="5478966"/>
              </a:tblGrid>
              <a:tr h="3071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 anchor="ctr"/>
                </a:tc>
              </a:tr>
              <a:tr h="3827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&amp; 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Logical AND</a:t>
                      </a:r>
                    </a:p>
                  </a:txBody>
                  <a:tcPr anchor="ctr"/>
                </a:tc>
              </a:tr>
              <a:tr h="3071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Logical</a:t>
                      </a:r>
                      <a:r>
                        <a:rPr lang="en-US" baseline="0" dirty="0" smtClean="0"/>
                        <a:t> OR</a:t>
                      </a:r>
                      <a:endParaRPr lang="en-US" dirty="0"/>
                    </a:p>
                  </a:txBody>
                  <a:tcPr anchor="ctr"/>
                </a:tc>
              </a:tr>
              <a:tr h="3071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Logical XOR </a:t>
                      </a:r>
                      <a:endParaRPr lang="en-US" dirty="0" smtClean="0"/>
                    </a:p>
                  </a:txBody>
                  <a:tcPr anchor="ctr"/>
                </a:tc>
              </a:tr>
              <a:tr h="3071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Short-circuit</a:t>
                      </a:r>
                      <a:r>
                        <a:rPr lang="en-US" baseline="0" dirty="0" smtClean="0"/>
                        <a:t> OR</a:t>
                      </a:r>
                      <a:endParaRPr lang="en-US" dirty="0"/>
                    </a:p>
                  </a:txBody>
                  <a:tcPr anchor="ctr"/>
                </a:tc>
              </a:tr>
              <a:tr h="3071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Short-circuit</a:t>
                      </a:r>
                      <a:r>
                        <a:rPr lang="en-US" baseline="0" dirty="0" smtClean="0"/>
                        <a:t> AND</a:t>
                      </a:r>
                      <a:endParaRPr lang="en-US" dirty="0"/>
                    </a:p>
                  </a:txBody>
                  <a:tcPr anchor="ctr"/>
                </a:tc>
              </a:tr>
              <a:tr h="3071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Logical</a:t>
                      </a:r>
                      <a:r>
                        <a:rPr lang="en-US" baseline="0" dirty="0" smtClean="0"/>
                        <a:t> unary NOT</a:t>
                      </a:r>
                    </a:p>
                  </a:txBody>
                  <a:tcPr anchor="ctr"/>
                </a:tc>
              </a:tr>
              <a:tr h="3071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&amp;=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AND assignment</a:t>
                      </a:r>
                    </a:p>
                  </a:txBody>
                  <a:tcPr anchor="ctr"/>
                </a:tc>
              </a:tr>
              <a:tr h="3071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|=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OR assignment </a:t>
                      </a:r>
                    </a:p>
                  </a:txBody>
                  <a:tcPr anchor="ctr"/>
                </a:tc>
              </a:tr>
              <a:tr h="3071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^=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XOR assignment </a:t>
                      </a:r>
                    </a:p>
                  </a:txBody>
                  <a:tcPr anchor="ctr"/>
                </a:tc>
              </a:tr>
              <a:tr h="3071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Equall</a:t>
                      </a:r>
                      <a:r>
                        <a:rPr lang="en-US" baseline="0" dirty="0" smtClean="0"/>
                        <a:t> to</a:t>
                      </a:r>
                    </a:p>
                  </a:txBody>
                  <a:tcPr anchor="ctr"/>
                </a:tc>
              </a:tr>
              <a:tr h="3071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Not equal to</a:t>
                      </a:r>
                    </a:p>
                  </a:txBody>
                  <a:tcPr anchor="ctr"/>
                </a:tc>
              </a:tr>
              <a:tr h="3071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?: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Ternary if-then-else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Operators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792995" y="1518218"/>
            <a:ext cx="824559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  <a:p>
            <a:r>
              <a:rPr lang="en-US" sz="24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Logical Operator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26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5953395"/>
              </p:ext>
            </p:extLst>
          </p:nvPr>
        </p:nvGraphicFramePr>
        <p:xfrm>
          <a:off x="792995" y="2279216"/>
          <a:ext cx="10639685" cy="24765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160719"/>
                <a:gridCol w="547896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 anchor="ctr"/>
                </a:tc>
              </a:tr>
              <a:tr h="13097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=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Assign value to variable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+=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r>
                        <a:rPr lang="en-US" baseline="0" dirty="0" smtClean="0"/>
                        <a:t> value with variable and then assign value to the variable</a:t>
                      </a:r>
                      <a:endParaRPr lang="en-US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-=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Minus value with variable and then assign value to the variable</a:t>
                      </a:r>
                      <a:endParaRPr lang="en-US" dirty="0" smtClean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*=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Multiplication</a:t>
                      </a:r>
                      <a:r>
                        <a:rPr lang="en-US" baseline="0" dirty="0" smtClean="0"/>
                        <a:t> value with variable and then assign value to the variable</a:t>
                      </a:r>
                      <a:endParaRPr lang="en-US" dirty="0" smtClean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/=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Devision</a:t>
                      </a:r>
                      <a:r>
                        <a:rPr lang="en-US" baseline="0" dirty="0" smtClean="0"/>
                        <a:t> value with variable and then assign value to the variable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%=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Mod value with variable and then assign value to the variable</a:t>
                      </a:r>
                      <a:endParaRPr lang="en-US" dirty="0" smtClean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Operators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792995" y="1518218"/>
            <a:ext cx="824559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  <a:p>
            <a:r>
              <a:rPr lang="en-US" sz="2400" b="1" dirty="0" err="1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Assigment</a:t>
            </a:r>
            <a:r>
              <a:rPr lang="en-US" sz="24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Operator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09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5.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System Class Input and Output 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62340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តើ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 Class IO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</a:t>
            </a:r>
            <a:r>
              <a:rPr lang="ca-E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/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 Class IO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គឺជា​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Final Class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 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Java.lang.package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0"/>
            <a:r>
              <a:rPr lang="ca-E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​​​​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 Class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គេចែកចេញជា ៣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Fields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គឺ៖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0"/>
            <a:r>
              <a:rPr lang="en-US" sz="2000" b="1" dirty="0"/>
              <a:t>Static </a:t>
            </a:r>
            <a:r>
              <a:rPr lang="en-US" sz="2000" b="1" dirty="0" err="1"/>
              <a:t>PrintStream</a:t>
            </a:r>
            <a:r>
              <a:rPr lang="en-US" sz="2000" dirty="0"/>
              <a:t>:</a:t>
            </a:r>
          </a:p>
          <a:p>
            <a:pPr lvl="1"/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Err :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Standard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មួយដែលបង្ហាញ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Error Stream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ទៅលើ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Console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/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 :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Standard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មួយដែលបង្ហាញ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Stream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ធម្មតាលើ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Console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0"/>
            <a:r>
              <a:rPr lang="en-US" sz="2000" b="1" dirty="0"/>
              <a:t>Static </a:t>
            </a:r>
            <a:r>
              <a:rPr lang="en-US" sz="2000" b="1" dirty="0" err="1"/>
              <a:t>InputStream</a:t>
            </a:r>
            <a:r>
              <a:rPr lang="en-US" sz="2000" dirty="0"/>
              <a:t>:</a:t>
            </a:r>
          </a:p>
          <a:p>
            <a:pPr lvl="1"/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 :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Standard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input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មូ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យដែលអាចអោយយើងបញ្ចូល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Stream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តាម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Console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53603" indent="0">
              <a:lnSpc>
                <a:spcPct val="150000"/>
              </a:lnSpc>
              <a:buNone/>
            </a:pPr>
            <a:endParaRPr lang="km-KH" sz="20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9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5.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System Class Input and Output 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623402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ca-ES" sz="2400" dirty="0">
                <a:latin typeface="Khmer OS Battambang" panose="02000500000000020004" pitchFamily="2" charset="0"/>
                <a:ea typeface="Malgun Gothic" panose="020B0503020000020004" pitchFamily="34" charset="-127"/>
                <a:cs typeface="Khmer OS Battambang" panose="02000500000000020004" pitchFamily="2" charset="0"/>
              </a:rPr>
              <a:t>Standard </a:t>
            </a:r>
            <a:r>
              <a:rPr lang="ca-ES" sz="2400" dirty="0" smtClean="0">
                <a:latin typeface="Khmer OS Battambang" panose="02000500000000020004" pitchFamily="2" charset="0"/>
                <a:ea typeface="Malgun Gothic" panose="020B0503020000020004" pitchFamily="34" charset="-127"/>
                <a:cs typeface="Khmer OS Battambang" panose="02000500000000020004" pitchFamily="2" charset="0"/>
              </a:rPr>
              <a:t>Output and input</a:t>
            </a:r>
            <a:endParaRPr lang="en-US" sz="2400" dirty="0">
              <a:latin typeface="Khmer OS Battambang" panose="02000500000000020004" pitchFamily="2" charset="0"/>
              <a:ea typeface="Malgun Gothic" panose="020B0503020000020004" pitchFamily="34" charset="-127"/>
              <a:cs typeface="Khmer OS Battambang" panose="02000500000000020004" pitchFamily="2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Standard Output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គឺសំដៅទៅលើការបង្ហាញ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Stream (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អក្សរ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)​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ទៅលើ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Console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ដោយប្រើ 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វាមាន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ចំនួន ៣ ដែលអាចអោយយើងប្រើប្រាស់សំរាប់បង្ហាញ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Stream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ទៅលើ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Console :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Print( ):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មួយដែលប្រើប្រាស់សំរាប់បង្ហាញអក្សរក្នុងជួរតែមួយ។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Println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 ):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ដែលមានលក្ខណៈដូចគ្នាទៅនឹង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Print() method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ដែរ ប៉ុន្តែ វានឹងចុះបន្ទាត់។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Printf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 ):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ដែលប្រើប្រាស់សំរាប់បង្ហាញអក្សរទៅតាមលក្ខណៈនៃការ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formatted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អក្សរ និង លេខ។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1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កំពង់សោម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Java Syntax &amp; </a:t>
            </a:r>
            <a:r>
              <a:rPr lang="en-US" sz="3000" b="1" dirty="0" err="1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Datatype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4095432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ឆេន រីណា</a:t>
            </a:r>
            <a:endParaRPr lang="ca-ES" sz="1650" dirty="0" smtClean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ស៊ឹង សារ៉ាវីត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ឆៃ សំភាស់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ស៊ីម ហ្វិកគ្រី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វ៉យ រតនា</a:t>
            </a:r>
            <a:endParaRPr lang="en-US" sz="165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5.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System Class Input and Output 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623402"/>
          </a:xfrm>
        </p:spPr>
        <p:txBody>
          <a:bodyPr>
            <a:normAutofit fontScale="25000" lnSpcReduction="20000"/>
          </a:bodyPr>
          <a:lstStyle/>
          <a:p>
            <a:pPr marL="253603" indent="0">
              <a:lnSpc>
                <a:spcPct val="150000"/>
              </a:lnSpc>
              <a:buNone/>
            </a:pPr>
            <a:r>
              <a:rPr lang="km-KH" sz="8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ក្នុង​ </a:t>
            </a:r>
            <a:r>
              <a:rPr lang="en-US" sz="8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Input and Output </a:t>
            </a:r>
            <a:r>
              <a:rPr lang="km-KH" sz="8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</a:t>
            </a:r>
            <a:r>
              <a:rPr lang="en-US" sz="8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Stream </a:t>
            </a:r>
            <a:r>
              <a:rPr lang="km-KH" sz="8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ពីរប្រភេទគឺ</a:t>
            </a:r>
            <a:r>
              <a:rPr lang="en-US" sz="8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Character Stream and Byte Stream.  </a:t>
            </a:r>
          </a:p>
          <a:p>
            <a:pPr marL="253603" indent="0">
              <a:lnSpc>
                <a:spcPct val="150000"/>
              </a:lnSpc>
              <a:buNone/>
            </a:pPr>
            <a:r>
              <a:rPr lang="en-US" sz="9600" dirty="0" smtClean="0">
                <a:solidFill>
                  <a:srgbClr val="002060"/>
                </a:solidFill>
                <a:latin typeface="Khmer OS Battambang" pitchFamily="2" charset="0"/>
                <a:cs typeface="Khmer OS Battambang" pitchFamily="2" charset="0"/>
              </a:rPr>
              <a:t>Byte Stream  </a:t>
            </a:r>
            <a:r>
              <a:rPr lang="km-KH" sz="6800" dirty="0" smtClean="0">
                <a:latin typeface="Khmer OS Battambang" pitchFamily="2" charset="0"/>
                <a:cs typeface="Khmer OS Battambang" pitchFamily="2" charset="0"/>
              </a:rPr>
              <a:t>គឺប្រើដើម្បីធ្វើការ</a:t>
            </a:r>
            <a:r>
              <a:rPr lang="en-US" sz="6800" dirty="0" smtClean="0">
                <a:latin typeface="Khmer OS Battambang" pitchFamily="2" charset="0"/>
                <a:cs typeface="Khmer OS Battambang" pitchFamily="2" charset="0"/>
              </a:rPr>
              <a:t>Input and Output </a:t>
            </a:r>
            <a:r>
              <a:rPr lang="km-KH" sz="6800" dirty="0" smtClean="0">
                <a:latin typeface="Khmer OS Battambang" pitchFamily="2" charset="0"/>
                <a:cs typeface="Khmer OS Battambang" pitchFamily="2" charset="0"/>
              </a:rPr>
              <a:t>ម្តង</a:t>
            </a:r>
            <a:r>
              <a:rPr lang="en-US" sz="6800" dirty="0" smtClean="0">
                <a:latin typeface="Khmer OS Battambang" pitchFamily="2" charset="0"/>
                <a:cs typeface="Khmer OS Battambang" pitchFamily="2" charset="0"/>
              </a:rPr>
              <a:t> 8-bit byte. </a:t>
            </a:r>
            <a:r>
              <a:rPr lang="km-KH" sz="6800" dirty="0" smtClean="0"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en-US" sz="6800" dirty="0" smtClean="0">
                <a:latin typeface="Khmer OS Battambang" pitchFamily="2" charset="0"/>
                <a:cs typeface="Khmer OS Battambang" pitchFamily="2" charset="0"/>
              </a:rPr>
              <a:t> </a:t>
            </a:r>
          </a:p>
          <a:p>
            <a:pPr marL="253603" indent="0">
              <a:lnSpc>
                <a:spcPct val="150000"/>
              </a:lnSpc>
              <a:buNone/>
            </a:pPr>
            <a:r>
              <a:rPr lang="en-US" sz="8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Byte Stream </a:t>
            </a:r>
            <a:r>
              <a:rPr lang="km-KH" sz="8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កំនត់ដោយការប្រើ</a:t>
            </a:r>
            <a:r>
              <a:rPr lang="en-US" sz="8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hierarchies </a:t>
            </a:r>
            <a:r>
              <a:rPr lang="km-KH" sz="8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ដែលមាន​</a:t>
            </a:r>
            <a:r>
              <a:rPr lang="en-US" sz="8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 class </a:t>
            </a:r>
            <a:r>
              <a:rPr lang="km-KH" sz="8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ចំនួនពីរ</a:t>
            </a:r>
            <a:endParaRPr lang="en-US" sz="8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53603" indent="0">
              <a:lnSpc>
                <a:spcPct val="150000"/>
              </a:lnSpc>
              <a:buNone/>
            </a:pPr>
            <a:r>
              <a:rPr lang="en-US" sz="8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-Input Stream :</a:t>
            </a:r>
            <a:r>
              <a:rPr lang="km-KH" sz="8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</a:t>
            </a:r>
            <a:r>
              <a:rPr lang="en-US" sz="8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Read Data </a:t>
            </a:r>
            <a:r>
              <a:rPr lang="km-KH" sz="8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ចូល</a:t>
            </a:r>
            <a:r>
              <a:rPr lang="en-US" sz="8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Stream</a:t>
            </a:r>
          </a:p>
          <a:p>
            <a:pPr marL="253603" indent="0">
              <a:lnSpc>
                <a:spcPct val="150000"/>
              </a:lnSpc>
              <a:buNone/>
            </a:pPr>
            <a:r>
              <a:rPr lang="en-US" sz="8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-Output Stream </a:t>
            </a:r>
            <a:r>
              <a:rPr lang="km-KH" sz="8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</a:t>
            </a:r>
            <a:r>
              <a:rPr lang="en-US" sz="8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Write Data </a:t>
            </a:r>
            <a:r>
              <a:rPr lang="km-KH" sz="8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ចូល</a:t>
            </a:r>
            <a:r>
              <a:rPr lang="en-US" sz="8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File source.</a:t>
            </a:r>
          </a:p>
          <a:p>
            <a:pPr marL="253603" indent="0">
              <a:lnSpc>
                <a:spcPct val="150000"/>
              </a:lnSpc>
              <a:buNone/>
            </a:pPr>
            <a:r>
              <a:rPr lang="km-KH" sz="8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ហើយក្នុង</a:t>
            </a:r>
            <a:r>
              <a:rPr lang="en-US" sz="8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 Class </a:t>
            </a:r>
            <a:r>
              <a:rPr lang="km-KH" sz="8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ទាំងពីរមាន</a:t>
            </a:r>
            <a:r>
              <a:rPr lang="en-US" sz="8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Concrete Class </a:t>
            </a:r>
            <a:r>
              <a:rPr lang="km-KH" sz="8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ជាច្រើន ដែលប្រើតាមតម្រូវការរបស់</a:t>
            </a:r>
            <a:r>
              <a:rPr lang="en-US" sz="8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Programmer. Concrete Class</a:t>
            </a:r>
            <a:r>
              <a:rPr lang="km-KH" sz="8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ទាំងនោះប្រើក្នុងលក្ខណ</a:t>
            </a:r>
            <a:r>
              <a:rPr lang="en-US" sz="8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8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សរសេរតែមួយ តែវាខុសគ្នាលើអត្ថន័យវាតែប៉ុនោះ ដែលវាធ្វើឡើងតែប៉ុនោះ។</a:t>
            </a:r>
            <a:endParaRPr lang="en-US" sz="8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53603" indent="0">
              <a:lnSpc>
                <a:spcPct val="150000"/>
              </a:lnSpc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    </a:t>
            </a:r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0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904741"/>
              </p:ext>
            </p:extLst>
          </p:nvPr>
        </p:nvGraphicFramePr>
        <p:xfrm>
          <a:off x="770119" y="105410"/>
          <a:ext cx="11296963" cy="656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39139"/>
                <a:gridCol w="6057824"/>
              </a:tblGrid>
              <a:tr h="319957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ByteStream</a:t>
                      </a:r>
                      <a:r>
                        <a:rPr lang="en-US" baseline="0" dirty="0" smtClean="0"/>
                        <a:t> Class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Meaning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242356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BufferedInputStream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Buffered</a:t>
                      </a:r>
                      <a:r>
                        <a:rPr lang="en-US" baseline="0" dirty="0" smtClean="0"/>
                        <a:t> input Stream</a:t>
                      </a:r>
                    </a:p>
                  </a:txBody>
                  <a:tcPr anchor="ctr"/>
                </a:tc>
              </a:tr>
              <a:tr h="242356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BufferedOutputstream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Buffered output stream</a:t>
                      </a:r>
                      <a:endParaRPr lang="en-US" dirty="0"/>
                    </a:p>
                  </a:txBody>
                  <a:tcPr anchor="ctr"/>
                </a:tc>
              </a:tr>
              <a:tr h="242356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ByteArrayInputStream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Input</a:t>
                      </a:r>
                      <a:r>
                        <a:rPr lang="en-US" baseline="0" dirty="0" smtClean="0"/>
                        <a:t> stream</a:t>
                      </a:r>
                      <a:r>
                        <a:rPr lang="km-KH" baseline="0" dirty="0" smtClean="0"/>
                        <a:t>​ </a:t>
                      </a:r>
                      <a:r>
                        <a:rPr lang="km-KH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ដែល</a:t>
                      </a:r>
                      <a:r>
                        <a:rPr lang="en-US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 </a:t>
                      </a:r>
                      <a:r>
                        <a:rPr lang="en-US" baseline="0" dirty="0" smtClean="0"/>
                        <a:t>read a byte array</a:t>
                      </a:r>
                      <a:endParaRPr lang="en-US" dirty="0"/>
                    </a:p>
                  </a:txBody>
                  <a:tcPr anchor="ctr"/>
                </a:tc>
              </a:tr>
              <a:tr h="242356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ByteArrayOutputStream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Output</a:t>
                      </a:r>
                      <a:r>
                        <a:rPr lang="en-US" baseline="0" dirty="0" smtClean="0"/>
                        <a:t> stream</a:t>
                      </a:r>
                      <a:r>
                        <a:rPr lang="en-US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 </a:t>
                      </a:r>
                      <a:r>
                        <a:rPr lang="km-KH" baseline="0" dirty="0" smtClean="0"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ដែល</a:t>
                      </a:r>
                      <a:r>
                        <a:rPr lang="km-KH" baseline="0" dirty="0" smtClean="0"/>
                        <a:t> </a:t>
                      </a:r>
                      <a:r>
                        <a:rPr lang="en-US" baseline="0" dirty="0" smtClean="0"/>
                        <a:t>writes </a:t>
                      </a:r>
                      <a:r>
                        <a:rPr lang="km-KH" baseline="0" dirty="0" smtClean="0"/>
                        <a:t>ទៅ​ </a:t>
                      </a:r>
                      <a:r>
                        <a:rPr lang="en-US" baseline="0" dirty="0" smtClean="0"/>
                        <a:t>a byte array</a:t>
                      </a:r>
                    </a:p>
                  </a:txBody>
                  <a:tcPr anchor="ctr"/>
                </a:tc>
              </a:tr>
              <a:tr h="242356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DataInputStream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An input</a:t>
                      </a:r>
                      <a:r>
                        <a:rPr lang="en-US" baseline="0" dirty="0" smtClean="0"/>
                        <a:t> Stream that  </a:t>
                      </a:r>
                      <a:r>
                        <a:rPr lang="km-KH" baseline="0" dirty="0" smtClean="0"/>
                        <a:t>ផ្ទុកនូវ</a:t>
                      </a:r>
                      <a:r>
                        <a:rPr lang="en-US" baseline="0" dirty="0" smtClean="0"/>
                        <a:t> method </a:t>
                      </a:r>
                      <a:r>
                        <a:rPr lang="km-KH" baseline="0" dirty="0" smtClean="0"/>
                        <a:t>សម្រាប់</a:t>
                      </a:r>
                      <a:r>
                        <a:rPr lang="en-US" baseline="0" dirty="0" smtClean="0"/>
                        <a:t>Read the java standard data type </a:t>
                      </a:r>
                      <a:endParaRPr lang="en-US" dirty="0"/>
                    </a:p>
                  </a:txBody>
                  <a:tcPr anchor="ctr"/>
                </a:tc>
              </a:tr>
              <a:tr h="242356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DataOutputStream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An output</a:t>
                      </a:r>
                      <a:r>
                        <a:rPr lang="en-US" baseline="0" dirty="0" smtClean="0"/>
                        <a:t> stream that </a:t>
                      </a:r>
                      <a:r>
                        <a:rPr lang="km-KH" baseline="0" dirty="0" smtClean="0"/>
                        <a:t>ផ្ទុកនូវ</a:t>
                      </a:r>
                      <a:r>
                        <a:rPr lang="en-US" baseline="0" dirty="0" smtClean="0"/>
                        <a:t>method </a:t>
                      </a:r>
                      <a:r>
                        <a:rPr lang="km-KH" baseline="0" dirty="0" smtClean="0"/>
                        <a:t>សម្រាប់</a:t>
                      </a:r>
                      <a:r>
                        <a:rPr lang="en-US" baseline="0" dirty="0" smtClean="0"/>
                        <a:t>Write the java standard datatype</a:t>
                      </a:r>
                      <a:endParaRPr lang="en-US" dirty="0"/>
                    </a:p>
                  </a:txBody>
                  <a:tcPr/>
                </a:tc>
              </a:tr>
              <a:tr h="24235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FileInputStream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Input Stream that read from a file</a:t>
                      </a:r>
                      <a:endParaRPr lang="en-US" dirty="0"/>
                    </a:p>
                  </a:txBody>
                  <a:tcPr/>
                </a:tc>
              </a:tr>
              <a:tr h="242356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FileOutputStream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Output Stream</a:t>
                      </a:r>
                      <a:r>
                        <a:rPr lang="en-US" baseline="0" dirty="0" smtClean="0"/>
                        <a:t> that writes to a file.</a:t>
                      </a:r>
                      <a:endParaRPr lang="en-US" dirty="0"/>
                    </a:p>
                  </a:txBody>
                  <a:tcPr/>
                </a:tc>
              </a:tr>
              <a:tr h="29972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FilterInputStream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Implements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InputStream</a:t>
                      </a:r>
                      <a:endParaRPr lang="en-US" dirty="0"/>
                    </a:p>
                  </a:txBody>
                  <a:tcPr/>
                </a:tc>
              </a:tr>
              <a:tr h="242356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Filter</a:t>
                      </a:r>
                      <a:r>
                        <a:rPr lang="en-US" baseline="0" dirty="0" err="1" smtClean="0"/>
                        <a:t>OutputStream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Implements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OutputStream</a:t>
                      </a:r>
                      <a:endParaRPr lang="en-US" dirty="0"/>
                    </a:p>
                  </a:txBody>
                  <a:tcPr/>
                </a:tc>
              </a:tr>
              <a:tr h="242356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InputStream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Abstract class that descried</a:t>
                      </a:r>
                      <a:r>
                        <a:rPr lang="en-US" baseline="0" dirty="0" smtClean="0"/>
                        <a:t> stream input</a:t>
                      </a:r>
                      <a:endParaRPr lang="en-US" dirty="0"/>
                    </a:p>
                  </a:txBody>
                  <a:tcPr/>
                </a:tc>
              </a:tr>
              <a:tr h="242356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ObjectInputStream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Input stream for objects</a:t>
                      </a:r>
                      <a:endParaRPr lang="en-US" dirty="0"/>
                    </a:p>
                  </a:txBody>
                  <a:tcPr/>
                </a:tc>
              </a:tr>
              <a:tr h="242356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Object</a:t>
                      </a:r>
                      <a:r>
                        <a:rPr lang="en-US" baseline="0" dirty="0" err="1" smtClean="0"/>
                        <a:t>OutputStream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Output Stream</a:t>
                      </a:r>
                      <a:r>
                        <a:rPr lang="en-US" baseline="0" dirty="0" smtClean="0"/>
                        <a:t> for objects</a:t>
                      </a:r>
                      <a:endParaRPr lang="en-US" dirty="0"/>
                    </a:p>
                  </a:txBody>
                  <a:tcPr/>
                </a:tc>
              </a:tr>
              <a:tr h="242356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OutputStream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Abstract class that </a:t>
                      </a:r>
                      <a:r>
                        <a:rPr lang="en-US" dirty="0" err="1" smtClean="0"/>
                        <a:t>descrides</a:t>
                      </a:r>
                      <a:r>
                        <a:rPr lang="en-US" dirty="0" smtClean="0"/>
                        <a:t> stream output</a:t>
                      </a:r>
                      <a:endParaRPr lang="en-US" dirty="0"/>
                    </a:p>
                  </a:txBody>
                  <a:tcPr/>
                </a:tc>
              </a:tr>
              <a:tr h="242356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PipedInputStream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Input pipe</a:t>
                      </a:r>
                      <a:endParaRPr lang="en-US" dirty="0"/>
                    </a:p>
                  </a:txBody>
                  <a:tcPr/>
                </a:tc>
              </a:tr>
              <a:tr h="242356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PipedOutputStream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Output pipe</a:t>
                      </a:r>
                      <a:endParaRPr lang="en-US" dirty="0"/>
                    </a:p>
                  </a:txBody>
                  <a:tcPr/>
                </a:tc>
              </a:tr>
              <a:tr h="242356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PrintStream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Output Stream that contains print()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baseline="0" dirty="0" err="1" smtClean="0"/>
                        <a:t>println</a:t>
                      </a:r>
                      <a:r>
                        <a:rPr lang="en-US" baseline="0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242356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PushBackInputStream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Input</a:t>
                      </a:r>
                      <a:r>
                        <a:rPr lang="en-US" baseline="0" dirty="0" smtClean="0"/>
                        <a:t> Stream that allow bytes to be return  to the stream</a:t>
                      </a:r>
                      <a:endParaRPr lang="en-US" dirty="0"/>
                    </a:p>
                  </a:txBody>
                  <a:tcPr/>
                </a:tc>
              </a:tr>
              <a:tr h="242356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SequenceInputStream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Input stream that is a combination</a:t>
                      </a:r>
                      <a:r>
                        <a:rPr lang="en-US" baseline="0" dirty="0" smtClean="0"/>
                        <a:t> of two or more input stream that will be read sequentially, one after the other.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88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Title 5"/>
          <p:cNvSpPr txBox="1">
            <a:spLocks/>
          </p:cNvSpPr>
          <p:nvPr/>
        </p:nvSpPr>
        <p:spPr bwMode="auto">
          <a:xfrm>
            <a:off x="437514" y="355904"/>
            <a:ext cx="8245595" cy="760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5.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System Class Input and Output 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623402"/>
          </a:xfrm>
        </p:spPr>
        <p:txBody>
          <a:bodyPr>
            <a:normAutofit/>
          </a:bodyPr>
          <a:lstStyle/>
          <a:p>
            <a:pPr marL="253603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2060"/>
                </a:solidFill>
                <a:latin typeface="Khmer OS Battambang" pitchFamily="2" charset="0"/>
                <a:cs typeface="Khmer OS Battambang" pitchFamily="2" charset="0"/>
              </a:rPr>
              <a:t>Character Stream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ប្រើ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ដើម្បី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Read and Writer character stream 16 bit Unicode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. Character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ប្រើ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  Unicode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ដូច្នេះមានន័យថា​ ជាលក្ខណ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: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សកលបាន។​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Character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មានប្រសិទ្ធភាពការងារជាង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ByteSttream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 ។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53603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Character Stream Classes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ត្រូវបានកំនត់ដោ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យ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ការប្រើ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Hierarchy Class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ពីរ គឺ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Reader and Writer.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53603" indent="0">
              <a:lnSpc>
                <a:spcPct val="150000"/>
              </a:lnSpc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	</a:t>
            </a:r>
          </a:p>
          <a:p>
            <a:pPr marL="253603" indent="0">
              <a:lnSpc>
                <a:spcPct val="150000"/>
              </a:lnSpc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   </a:t>
            </a:r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77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915384"/>
              </p:ext>
            </p:extLst>
          </p:nvPr>
        </p:nvGraphicFramePr>
        <p:xfrm>
          <a:off x="609600" y="194877"/>
          <a:ext cx="11322570" cy="617059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661285"/>
                <a:gridCol w="5661285"/>
              </a:tblGrid>
              <a:tr h="362976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 Stream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62976">
                <a:tc>
                  <a:txBody>
                    <a:bodyPr/>
                    <a:lstStyle/>
                    <a:p>
                      <a:r>
                        <a:rPr lang="en-US" dirty="0" smtClean="0"/>
                        <a:t>BufferedReader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Buffered</a:t>
                      </a:r>
                      <a:r>
                        <a:rPr lang="en-US" baseline="0" dirty="0" smtClean="0"/>
                        <a:t> input character stream</a:t>
                      </a:r>
                      <a:endParaRPr lang="en-US" dirty="0"/>
                    </a:p>
                  </a:txBody>
                  <a:tcPr/>
                </a:tc>
              </a:tr>
              <a:tr h="36297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BufferedWriter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Buffered</a:t>
                      </a:r>
                      <a:r>
                        <a:rPr lang="en-US" baseline="0" dirty="0" smtClean="0"/>
                        <a:t> output character stream</a:t>
                      </a:r>
                      <a:endParaRPr lang="en-US" dirty="0"/>
                    </a:p>
                  </a:txBody>
                  <a:tcPr/>
                </a:tc>
              </a:tr>
              <a:tr h="36297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CharArrayReader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 stream that read from a character</a:t>
                      </a:r>
                      <a:r>
                        <a:rPr lang="en-US" baseline="0" dirty="0" smtClean="0"/>
                        <a:t> array</a:t>
                      </a:r>
                      <a:endParaRPr lang="en-US" dirty="0"/>
                    </a:p>
                  </a:txBody>
                  <a:tcPr/>
                </a:tc>
              </a:tr>
              <a:tr h="36297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CharacterArrayWriter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Ouput</a:t>
                      </a:r>
                      <a:r>
                        <a:rPr lang="en-US" dirty="0" smtClean="0"/>
                        <a:t> Stream</a:t>
                      </a:r>
                      <a:r>
                        <a:rPr lang="en-US" baseline="0" dirty="0" smtClean="0"/>
                        <a:t> that write to a character array</a:t>
                      </a:r>
                      <a:endParaRPr lang="en-US" dirty="0"/>
                    </a:p>
                  </a:txBody>
                  <a:tcPr/>
                </a:tc>
              </a:tr>
              <a:tr h="36297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FileReader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 Stream</a:t>
                      </a:r>
                      <a:r>
                        <a:rPr lang="en-US" baseline="0" dirty="0" smtClean="0"/>
                        <a:t> that reads from a file</a:t>
                      </a:r>
                      <a:endParaRPr lang="en-US" dirty="0"/>
                    </a:p>
                  </a:txBody>
                  <a:tcPr/>
                </a:tc>
              </a:tr>
              <a:tr h="36297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FileWritter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 Stream</a:t>
                      </a:r>
                      <a:r>
                        <a:rPr lang="en-US" baseline="0" dirty="0" smtClean="0"/>
                        <a:t> that </a:t>
                      </a:r>
                      <a:r>
                        <a:rPr lang="en-US" baseline="0" dirty="0" err="1" smtClean="0"/>
                        <a:t>writter</a:t>
                      </a:r>
                      <a:r>
                        <a:rPr lang="en-US" baseline="0" dirty="0" smtClean="0"/>
                        <a:t> to a file</a:t>
                      </a:r>
                    </a:p>
                  </a:txBody>
                  <a:tcPr/>
                </a:tc>
              </a:tr>
              <a:tr h="36297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FilterReader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Filtered</a:t>
                      </a:r>
                      <a:r>
                        <a:rPr lang="en-US" baseline="0" dirty="0" smtClean="0"/>
                        <a:t> Reader</a:t>
                      </a:r>
                      <a:endParaRPr lang="en-US" dirty="0"/>
                    </a:p>
                  </a:txBody>
                  <a:tcPr/>
                </a:tc>
              </a:tr>
              <a:tr h="36297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FilterWriter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Filtered</a:t>
                      </a:r>
                      <a:r>
                        <a:rPr lang="en-US" baseline="0" dirty="0" smtClean="0"/>
                        <a:t> Writer</a:t>
                      </a:r>
                      <a:endParaRPr lang="en-US" dirty="0"/>
                    </a:p>
                  </a:txBody>
                  <a:tcPr/>
                </a:tc>
              </a:tr>
              <a:tr h="362976">
                <a:tc>
                  <a:txBody>
                    <a:bodyPr/>
                    <a:lstStyle/>
                    <a:p>
                      <a:r>
                        <a:rPr lang="en-US" dirty="0" smtClean="0"/>
                        <a:t>InputStreamReader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 Stream that translates</a:t>
                      </a:r>
                      <a:r>
                        <a:rPr lang="en-US" baseline="0" dirty="0" smtClean="0"/>
                        <a:t> bytes to character</a:t>
                      </a:r>
                      <a:endParaRPr lang="en-US" dirty="0"/>
                    </a:p>
                  </a:txBody>
                  <a:tcPr/>
                </a:tc>
              </a:tr>
              <a:tr h="36297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LineNumberReader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 stream</a:t>
                      </a:r>
                      <a:r>
                        <a:rPr lang="en-US" baseline="0" dirty="0" smtClean="0"/>
                        <a:t> that counts lines</a:t>
                      </a:r>
                      <a:endParaRPr lang="en-US" dirty="0"/>
                    </a:p>
                  </a:txBody>
                  <a:tcPr/>
                </a:tc>
              </a:tr>
              <a:tr h="36297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OutputStream</a:t>
                      </a:r>
                      <a:r>
                        <a:rPr lang="en-US" baseline="0" dirty="0" err="1" smtClean="0"/>
                        <a:t>Writer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 stream</a:t>
                      </a:r>
                      <a:r>
                        <a:rPr lang="en-US" baseline="0" dirty="0" smtClean="0"/>
                        <a:t> that translate character to bytes</a:t>
                      </a:r>
                      <a:endParaRPr lang="en-US" dirty="0"/>
                    </a:p>
                  </a:txBody>
                  <a:tcPr/>
                </a:tc>
              </a:tr>
              <a:tr h="36297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PipedReader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 pipe</a:t>
                      </a:r>
                      <a:endParaRPr lang="en-US" dirty="0"/>
                    </a:p>
                  </a:txBody>
                  <a:tcPr/>
                </a:tc>
              </a:tr>
              <a:tr h="36297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PipedWriter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 pipe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297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PrintlWriter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 stream that contain </a:t>
                      </a:r>
                      <a:r>
                        <a:rPr lang="en-US" b="1" baseline="0" dirty="0" smtClean="0"/>
                        <a:t>print</a:t>
                      </a:r>
                      <a:r>
                        <a:rPr lang="en-US" baseline="0" dirty="0" smtClean="0"/>
                        <a:t>(),</a:t>
                      </a:r>
                      <a:r>
                        <a:rPr lang="en-US" b="1" baseline="0" dirty="0" err="1" smtClean="0">
                          <a:solidFill>
                            <a:schemeClr val="tx1"/>
                          </a:solidFill>
                        </a:rPr>
                        <a:t>println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/>
                </a:tc>
              </a:tr>
              <a:tr h="36297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PushbackReader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Input stream that allows characters to be returned to the input Stream</a:t>
                      </a:r>
                    </a:p>
                  </a:txBody>
                  <a:tcPr/>
                </a:tc>
              </a:tr>
              <a:tr h="3629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59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24920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6.</a:t>
            </a:r>
            <a:r>
              <a:rPr lang="en-US" sz="30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Scanner class 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798261" y="1480457"/>
            <a:ext cx="10686167" cy="474522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Scanner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​ដែល វាអាច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scan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ញែក យក​​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types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strings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stream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16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 :Scanner 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sc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=new Scanner(System.in);</a:t>
            </a:r>
          </a:p>
          <a:p>
            <a:pPr marL="0" indent="0">
              <a:buNone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value=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sc.nextInt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(value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2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24920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6.</a:t>
            </a:r>
            <a:r>
              <a:rPr lang="en-US" sz="30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Scanner class 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7623" y="2474034"/>
            <a:ext cx="4746196" cy="474522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regular expressions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មានដូចជា៖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abc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…    Letters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123…    Digits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\d          Any Digit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\D         Any Non-digit character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          Any Character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5971842" y="2442367"/>
            <a:ext cx="5362241" cy="4745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\.      		Period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abc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]   	Only a, b, or 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[^</a:t>
            </a:r>
            <a:r>
              <a:rPr lang="en-US" sz="2200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abc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]  	Not a, b, nor 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[a-z]   	Characters a to z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[0-9]   	Numbers 0 to 9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\w      	Any Alphanumeric character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736270" y="1465176"/>
            <a:ext cx="11044051" cy="97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Scanner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 វា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breaks text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ដែលបាន​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scan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ដោយយើង​ ប្រើ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delimiter pattern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pattern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default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ដែលវាយក​ទៅប្រៀធៀប គឺ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whitespace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90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24920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6.</a:t>
            </a:r>
            <a:r>
              <a:rPr lang="en-US" sz="30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Scanner class 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5128" y="2112780"/>
            <a:ext cx="5660595" cy="474522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\W      	Any Non-alphanumeric character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*       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Zero or more repetitions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+       	One or more repetitions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?       	Optional character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6721434" y="2112780"/>
            <a:ext cx="5696070" cy="4745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\s      	Any Whitespace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\S      	Any Non-whitespace character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^…$     	Starts and ends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(…)     	Capture Group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(a(</a:t>
            </a:r>
            <a:r>
              <a:rPr lang="en-US" sz="2200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bc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)) 	Capture Sub-group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(.*)    	Capture all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ab|cd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 	Matches ab or cd</a:t>
            </a:r>
          </a:p>
        </p:txBody>
      </p:sp>
    </p:spTree>
    <p:extLst>
      <p:ext uri="{BB962C8B-B14F-4D97-AF65-F5344CB8AC3E}">
        <p14:creationId xmlns:p14="http://schemas.microsoft.com/office/powerpoint/2010/main" val="348962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24920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7. </a:t>
            </a:r>
            <a:r>
              <a:rPr lang="en-US" sz="30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InputStreamReader and BufferedReader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8005" y="1491342"/>
            <a:ext cx="9487300" cy="47452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I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nputStreamReader :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ជា ស្ពាន សម្រាប់ធ្វើឲ្យ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values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ដែល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read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ជា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byte stream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​ ឲ្យទៅជា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Character Stream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។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class InputStreamReader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គឺ ស្ថិតនៅក្នុង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pakege </a:t>
            </a:r>
            <a:r>
              <a:rPr lang="en-US" sz="2400" dirty="0" err="1">
                <a:latin typeface="Khmer OS Battambang" pitchFamily="2" charset="0"/>
                <a:cs typeface="Khmer OS Battambang" pitchFamily="2" charset="0"/>
              </a:rPr>
              <a:t>java.io.InputStreamReader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​ ។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BufferedReader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​​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: Read text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ពី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character-input stream, arrays, and line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ដែល បញ្ចូលពី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keyboard.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BufferedReader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​​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class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យើងអាច កំណត់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Buffer sizes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ឬ ក៌យើង មិនកំណត់ឲ្យក៌បាន ព្រោះវា​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default size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endParaRPr lang="km-KH" sz="22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6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8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https://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docs.oracle.com/javase/tutorial/java/nutsandbolts/datatypes.html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Herbert </a:t>
            </a:r>
            <a:r>
              <a:rPr lang="en-US" dirty="0" err="1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Schildt</a:t>
            </a:r>
            <a:r>
              <a:rPr lang="en-US" dirty="0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, Java: The Complete Reference (9</a:t>
            </a:r>
            <a:r>
              <a:rPr lang="en-US" baseline="30000" dirty="0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</a:t>
            </a:r>
            <a:r>
              <a:rPr lang="en-US" dirty="0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edition)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http://</a:t>
            </a:r>
            <a:r>
              <a:rPr lang="en-US" dirty="0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www.javatpoint.com/wrapper-class-in-java</a:t>
            </a:r>
            <a:endParaRPr lang="en-US" dirty="0" smtClean="0">
              <a:solidFill>
                <a:schemeClr val="accent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</a:t>
            </a: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://www.tutorialspoint.com/java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/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https://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docs.oracle.com/javase/7/docs/api/java/util/Scanner.html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accent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4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41872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</a:t>
            </a:r>
            <a:endParaRPr lang="km-KH" sz="54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24920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509486"/>
            <a:ext cx="9487300" cy="4683533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Primitive Datatype/Wrapper Class</a:t>
            </a:r>
            <a:endParaRPr lang="ca-ES" sz="2400" dirty="0">
              <a:latin typeface="Khmer OS Battambang" pitchFamily="2" charset="0"/>
              <a:cs typeface="Khmer OS Battambang" pitchFamily="2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Auto Boxing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457200" indent="-457200">
              <a:buAutoNum type="arabicPeriod"/>
            </a:pP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Promotion and Casting</a:t>
            </a:r>
            <a:endParaRPr lang="ca-E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4.   Operator</a:t>
            </a:r>
            <a:endParaRPr lang="ca-ES" sz="2400" dirty="0">
              <a:latin typeface="Khmer OS Battambang" pitchFamily="2" charset="0"/>
              <a:cs typeface="Khmer OS Battambang" pitchFamily="2" charset="0"/>
            </a:endParaRPr>
          </a:p>
          <a:p>
            <a:pPr marL="457200" indent="-457200">
              <a:buAutoNum type="arabicPeriod" startAt="5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System Class Input and Output</a:t>
            </a:r>
          </a:p>
          <a:p>
            <a:pPr marL="457200" indent="-457200">
              <a:buAutoNum type="arabicPeriod" startAt="5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Scanner Class</a:t>
            </a:r>
          </a:p>
          <a:p>
            <a:pPr marL="457200" indent="-457200">
              <a:buAutoNum type="arabicPeriod" startAt="5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BufferedReader /InputStreamReader</a:t>
            </a:r>
          </a:p>
          <a:p>
            <a:pPr marL="0" indent="0">
              <a:buNone/>
            </a:pP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km-KH" sz="18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24920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Primitive 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/ Wrapper Class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5725" y="1367574"/>
            <a:ext cx="12261247" cy="47452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កំណត់នូវ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en-US" sz="2000" i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types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data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ចំនួន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8: </a:t>
            </a:r>
            <a:r>
              <a:rPr lang="en-US" sz="2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byte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en-US" sz="2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short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en-US" sz="200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en-US" sz="2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long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en-US" sz="2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char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en-US" sz="2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float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en-US" sz="2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double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and </a:t>
            </a:r>
            <a:r>
              <a:rPr lang="en-US" sz="2000" b="1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boolean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The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types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ជាទូទៅក៏ត្រូវបានគេ​សំដៅទៅលើ </a:t>
            </a:r>
            <a:r>
              <a:rPr lang="en-US" sz="2000" i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simple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types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ត្រូវបានចែកជាបួន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groups:</a:t>
            </a:r>
          </a:p>
          <a:p>
            <a:pPr lvl="1">
              <a:lnSpc>
                <a:spcPct val="150000"/>
              </a:lnSpc>
            </a:pPr>
            <a:r>
              <a:rPr lang="en-US" sz="2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Integers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រួមមាន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byte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en-US" sz="2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short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en-US" sz="200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and </a:t>
            </a:r>
            <a:r>
              <a:rPr lang="en-US" sz="2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long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ដែលប្រើសម្រាប់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whole-valued signed numbers.</a:t>
            </a:r>
          </a:p>
          <a:p>
            <a:pPr lvl="1">
              <a:lnSpc>
                <a:spcPct val="150000"/>
              </a:lnSpc>
            </a:pPr>
            <a:r>
              <a:rPr lang="en-US" sz="2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Floating-point </a:t>
            </a:r>
            <a:r>
              <a:rPr lang="en-US" sz="2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numbers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រួមមាន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float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and </a:t>
            </a:r>
            <a:r>
              <a:rPr lang="en-US" sz="2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double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ប្រើសម្រាប់លេខដែលមានលក្ខណៈជា ទស្សភាគ</a:t>
            </a:r>
            <a:endParaRPr lang="en-US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2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Characters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ប្រភេទទិន្នន័យ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char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ដែលតំណាងអោយ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symbols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character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set,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ដូចជា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letters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numbers.</a:t>
            </a:r>
          </a:p>
          <a:p>
            <a:pPr lvl="1">
              <a:lnSpc>
                <a:spcPct val="150000"/>
              </a:lnSpc>
            </a:pPr>
            <a:r>
              <a:rPr lang="en-US" sz="2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Boolean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មានប្រភេទទិន្នន័យ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boolean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ដែលជា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type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ប្រភេទពិសេសមួយតំណាងអោយ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true/false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values.</a:t>
            </a:r>
            <a:endParaRPr lang="km-KH" sz="20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9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24920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Primitive 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/ Wrapper Class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8005" y="1491342"/>
            <a:ext cx="9487300" cy="474522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Integers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Floating-Point Types</a:t>
            </a:r>
            <a:endParaRPr lang="km-KH" sz="22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58" y="2106534"/>
            <a:ext cx="8457028" cy="18513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58" y="4899369"/>
            <a:ext cx="8457029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4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24920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Primitive 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/ Wrapper Class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20034" y="1524000"/>
            <a:ext cx="9554052" cy="47452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Character 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នៅក្នុង </a:t>
            </a:r>
            <a:r>
              <a:rPr lang="en-US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Java , </a:t>
            </a:r>
            <a:r>
              <a:rPr lang="km-KH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ប្រភេទទិន្នន័យ </a:t>
            </a:r>
            <a:r>
              <a:rPr lang="en-US" sz="2000" b="1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char</a:t>
            </a:r>
            <a:r>
              <a:rPr lang="km-KH" sz="2000" b="1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​ </a:t>
            </a:r>
            <a:r>
              <a:rPr lang="km-KH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មានទំហំ </a:t>
            </a:r>
            <a:r>
              <a:rPr lang="en-US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16-bit </a:t>
            </a:r>
            <a:r>
              <a:rPr lang="km-KH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ដែលមាន </a:t>
            </a:r>
            <a:r>
              <a:rPr lang="en-US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range </a:t>
            </a:r>
            <a:r>
              <a:rPr lang="km-KH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ចាប់ពី </a:t>
            </a:r>
            <a:r>
              <a:rPr lang="en-US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‘\u0000’ </a:t>
            </a:r>
            <a:r>
              <a:rPr lang="km-KH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ដល់ </a:t>
            </a:r>
            <a:r>
              <a:rPr lang="en-US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‘\</a:t>
            </a:r>
            <a:r>
              <a:rPr lang="en-US" sz="2000" dirty="0" err="1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uffff</a:t>
            </a:r>
            <a:r>
              <a:rPr lang="en-US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’ ,</a:t>
            </a:r>
            <a:r>
              <a:rPr lang="km-KH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រឺ </a:t>
            </a:r>
            <a:r>
              <a:rPr lang="en-US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0-65535</a:t>
            </a:r>
            <a:r>
              <a:rPr lang="en-US" sz="2000" b="1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15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Boolean</a:t>
            </a:r>
          </a:p>
          <a:p>
            <a:pPr lvl="1">
              <a:lnSpc>
                <a:spcPct val="150000"/>
              </a:lnSpc>
            </a:pPr>
            <a:r>
              <a:rPr lang="km-KH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ប្រភេទទិន្នន័យ </a:t>
            </a:r>
            <a:r>
              <a:rPr lang="en-US" sz="2000" dirty="0" err="1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boolean</a:t>
            </a:r>
            <a:r>
              <a:rPr lang="en-US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មានទំហំ</a:t>
            </a:r>
            <a:r>
              <a:rPr lang="en-US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1-Bit </a:t>
            </a:r>
            <a:r>
              <a:rPr lang="km-KH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ដែលផ្ទុកតម្លៃ ០​</a:t>
            </a:r>
            <a:r>
              <a:rPr lang="en-US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, 1 </a:t>
            </a:r>
            <a:r>
              <a:rPr lang="km-KH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តំណាងអោយ </a:t>
            </a:r>
            <a:r>
              <a:rPr lang="en-US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false </a:t>
            </a:r>
            <a:r>
              <a:rPr lang="km-KH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0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true</a:t>
            </a:r>
            <a:endParaRPr lang="km-KH" sz="20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7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24920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Primitive 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/ Wrapper Class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20034" y="1534886"/>
            <a:ext cx="9487300" cy="532311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Wrapper Class</a:t>
            </a:r>
          </a:p>
          <a:p>
            <a:pPr lvl="1"/>
            <a:r>
              <a:rPr lang="km-KH" sz="2200" b="1" dirty="0" smtClean="0"/>
              <a:t>​	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Wrapper 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Classes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ដែលផ្ដល់នូវ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Mechanism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រាប់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Convert primitive data types 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អោយទៅជា​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type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។ 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Wrapper Class </a:t>
            </a:r>
            <a:r>
              <a:rPr lang="km-KH" sz="2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ផ្ដល់នូវ </a:t>
            </a:r>
            <a:r>
              <a:rPr lang="en-US" sz="2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Methods </a:t>
            </a:r>
            <a:r>
              <a:rPr lang="km-KH" sz="24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មួយចំនួន ដែលយើងអាចហៅប្រើបាន</a:t>
            </a:r>
            <a:endParaRPr lang="en-US" sz="2200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433014" y="3835020"/>
          <a:ext cx="7806520" cy="2852304"/>
        </p:xfrm>
        <a:graphic>
          <a:graphicData uri="http://schemas.openxmlformats.org/drawingml/2006/table">
            <a:tbl>
              <a:tblPr/>
              <a:tblGrid>
                <a:gridCol w="3903260"/>
                <a:gridCol w="3903260"/>
              </a:tblGrid>
              <a:tr h="316727">
                <a:tc>
                  <a:txBody>
                    <a:bodyPr/>
                    <a:lstStyle/>
                    <a:p>
                      <a:r>
                        <a:rPr lang="en-US" sz="1600" b="1" dirty="0"/>
                        <a:t>Primitive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Wrapper class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4628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4628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4628">
                <a:tc>
                  <a:txBody>
                    <a:bodyPr/>
                    <a:lstStyle/>
                    <a:p>
                      <a:r>
                        <a:rPr lang="en-US" dirty="0"/>
                        <a:t>byte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4628"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4628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4628">
                <a:tc>
                  <a:txBody>
                    <a:bodyPr/>
                    <a:lstStyle/>
                    <a:p>
                      <a:r>
                        <a:rPr lang="en-US"/>
                        <a:t>long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4628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4628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9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24920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Primitive 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/ Wrapper Class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20034" y="1534886"/>
            <a:ext cx="9487300" cy="47452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ឧទាហរណ៍៖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WrapperClassDemo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{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public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void main(String []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args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){</a:t>
            </a:r>
            <a:b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endParaRPr lang="km-KH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Integer a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=new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Integer(30);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Integer b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=new Integer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(“45”);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	 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a.equals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(b));</a:t>
            </a: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​​​​​​​​​​​​​​​​​​​​​​​​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}       </a:t>
            </a:r>
          </a:p>
          <a:p>
            <a:pPr marL="0" indent="0"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}     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z="1000" smtClean="0"/>
              <a:pPr/>
              <a:t>8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61284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Auto Boxing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66255" y="1508166"/>
            <a:ext cx="11887200" cy="5237018"/>
          </a:xfrm>
        </p:spPr>
        <p:txBody>
          <a:bodyPr>
            <a:normAutofit/>
          </a:bodyPr>
          <a:lstStyle/>
          <a:p>
            <a:pPr marL="596503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Auto Boxing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គឺជាការបំលែងតម្លៃ</a:t>
            </a:r>
            <a:r>
              <a:rPr lang="km-KH" sz="2000" dirty="0" smtClean="0"/>
              <a:t>​ </a:t>
            </a:r>
            <a:r>
              <a:rPr lang="en-US" sz="2000" dirty="0"/>
              <a:t>Data Type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ដោយស្វ័យប្រវត្តិពីប្រភេទ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 smtClean="0"/>
              <a:t>Primitive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ទៅជា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</a:t>
            </a:r>
            <a:r>
              <a:rPr lang="en-US" sz="2000" dirty="0" smtClean="0"/>
              <a:t>Object Wrapper Class</a:t>
            </a:r>
            <a:r>
              <a:rPr lang="km-KH" sz="2000" dirty="0" smtClean="0"/>
              <a:t>​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ដោយផ្ទាល់ ដោយមិនចាំបាច់​ហៅ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en-US" sz="2000" dirty="0" smtClean="0"/>
              <a:t>Wrapper </a:t>
            </a:r>
            <a:r>
              <a:rPr lang="en-US" sz="2000" dirty="0"/>
              <a:t>Class</a:t>
            </a:r>
            <a:r>
              <a:rPr lang="km-KH" sz="2000" dirty="0"/>
              <a:t>​ </a:t>
            </a:r>
            <a:r>
              <a:rPr lang="km-KH" sz="2000" dirty="0" smtClean="0"/>
              <a:t>។</a:t>
            </a:r>
            <a:r>
              <a:rPr lang="en-US" sz="1850" dirty="0" smtClean="0">
                <a:latin typeface="Khmer OS Battambang" pitchFamily="2" charset="0"/>
                <a:cs typeface="Khmer OS Battambang" pitchFamily="2" charset="0"/>
              </a:rPr>
              <a:t> </a:t>
            </a:r>
          </a:p>
          <a:p>
            <a:pPr marL="493633" lvl="1" indent="0">
              <a:lnSpc>
                <a:spcPct val="150000"/>
              </a:lnSpc>
              <a:buNone/>
            </a:pPr>
            <a:r>
              <a:rPr lang="en-US" sz="17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17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 ឧទាហរណ៍ 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: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	Integer  x = 10;</a:t>
            </a:r>
          </a:p>
          <a:p>
            <a:pPr marL="493633" lvl="1" indent="0">
              <a:lnSpc>
                <a:spcPct val="150000"/>
              </a:lnSpc>
              <a:buNone/>
            </a:pP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​ ពេលដែល </a:t>
            </a:r>
            <a:r>
              <a:rPr lang="en-US" sz="2000" dirty="0"/>
              <a:t>Compile</a:t>
            </a:r>
            <a:r>
              <a:rPr lang="km-KH" sz="2000" dirty="0"/>
              <a:t> 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នោះ</a:t>
            </a:r>
            <a:r>
              <a:rPr lang="km-KH" sz="2000" dirty="0"/>
              <a:t> </a:t>
            </a:r>
            <a:r>
              <a:rPr lang="en-US" sz="2000" dirty="0" smtClean="0"/>
              <a:t>Compiler</a:t>
            </a:r>
            <a:r>
              <a:rPr lang="km-KH" sz="2000" dirty="0" smtClean="0"/>
              <a:t>​ 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នឹងជំនួសតំលៃ</a:t>
            </a:r>
            <a:r>
              <a:rPr lang="en-US" sz="2000" dirty="0"/>
              <a:t>10 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ដោយ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dirty="0" err="1">
                <a:latin typeface="Khmer OS Battambang" pitchFamily="2" charset="0"/>
                <a:cs typeface="Khmer OS Battambang" pitchFamily="2" charset="0"/>
              </a:rPr>
              <a:t>I</a:t>
            </a:r>
            <a:r>
              <a:rPr lang="en-US" sz="2000" dirty="0" err="1"/>
              <a:t>nteger.valueOf</a:t>
            </a:r>
            <a:r>
              <a:rPr lang="en-US" sz="2000" dirty="0"/>
              <a:t>(10</a:t>
            </a:r>
            <a:r>
              <a:rPr lang="en-US" sz="2000" dirty="0" smtClean="0"/>
              <a:t>);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</a:t>
            </a:r>
          </a:p>
          <a:p>
            <a:pPr marL="596503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Unboxing 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គឺផ្ទុយពី​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dirty="0" err="1"/>
              <a:t>Autoboxing</a:t>
            </a:r>
            <a:r>
              <a:rPr lang="en-US" sz="2000" dirty="0"/>
              <a:t> 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ដែលវាដំណើរការក្នុងការបំលែងពី</a:t>
            </a:r>
            <a:r>
              <a:rPr lang="en-US" sz="2000" dirty="0"/>
              <a:t>Object Wrapper 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ទៅជាប្រភេទ</a:t>
            </a:r>
            <a:r>
              <a:rPr lang="en-US" sz="2000" dirty="0" smtClean="0"/>
              <a:t>Primitive</a:t>
            </a:r>
            <a:r>
              <a:rPr lang="km-KH" sz="2000" dirty="0" smtClean="0"/>
              <a:t>​ ។</a:t>
            </a:r>
          </a:p>
          <a:p>
            <a:pPr marL="493633" lvl="1" indent="0">
              <a:lnSpc>
                <a:spcPct val="150000"/>
              </a:lnSpc>
              <a:buNone/>
            </a:pPr>
            <a:r>
              <a:rPr lang="km-KH" sz="2000" dirty="0" smtClean="0"/>
              <a:t>		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ឧទាហរណ៍ 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: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Integer y = new Integer(10);</a:t>
            </a:r>
          </a:p>
          <a:p>
            <a:pPr marL="493633" lvl="1" indent="0">
              <a:lnSpc>
                <a:spcPct val="150000"/>
              </a:lnSpc>
              <a:buNone/>
            </a:pP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		</a:t>
            </a:r>
            <a:r>
              <a:rPr lang="en-US" sz="2000" dirty="0" err="1" smtClean="0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x = y; </a:t>
            </a:r>
            <a:endParaRPr lang="en-US" sz="1400" dirty="0">
              <a:latin typeface="Khmer OS Battambang" pitchFamily="2" charset="0"/>
              <a:cs typeface="Khmer OS Battambang" pitchFamily="2" charset="0"/>
            </a:endParaRPr>
          </a:p>
          <a:p>
            <a:pPr marL="836533" lvl="1" indent="-342900">
              <a:lnSpc>
                <a:spcPct val="150000"/>
              </a:lnSpc>
            </a:pPr>
            <a:endParaRPr lang="en-US" sz="185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0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1552</Words>
  <Application>Microsoft Office PowerPoint</Application>
  <PresentationFormat>Widescreen</PresentationFormat>
  <Paragraphs>411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Malgun Gothic</vt:lpstr>
      <vt:lpstr>Microsoft YaHei UI</vt:lpstr>
      <vt:lpstr>Arial</vt:lpstr>
      <vt:lpstr>DaunPenh</vt:lpstr>
      <vt:lpstr>Khmer OS Battambang</vt:lpstr>
      <vt:lpstr>Khmer OS Muol Light</vt:lpstr>
      <vt:lpstr>Khmer OS System</vt:lpstr>
      <vt:lpstr>Symbol</vt:lpstr>
      <vt:lpstr>Times New Roman</vt:lpstr>
      <vt:lpstr>Wingdings</vt:lpstr>
      <vt:lpstr>TS102922647</vt:lpstr>
      <vt:lpstr>PowerPoint Presentation</vt:lpstr>
      <vt:lpstr>ថ្នាក់ កំពង់សោម</vt:lpstr>
      <vt:lpstr>មាតិកា</vt:lpstr>
      <vt:lpstr>1. Primitive Datatype/ Wrapper Class</vt:lpstr>
      <vt:lpstr>1. Primitive Datatype/ Wrapper Class</vt:lpstr>
      <vt:lpstr>1. Primitive Datatype/ Wrapper Class</vt:lpstr>
      <vt:lpstr>1. Primitive Datatype/ Wrapper Class</vt:lpstr>
      <vt:lpstr>1. Primitive Datatype/ Wrapper Class</vt:lpstr>
      <vt:lpstr> 2. Auto Boxing </vt:lpstr>
      <vt:lpstr> 3. Promotion and Casting </vt:lpstr>
      <vt:lpstr>3. Promotion and Casting  (ត)</vt:lpstr>
      <vt:lpstr> 4. Operators </vt:lpstr>
      <vt:lpstr> 4. Operators </vt:lpstr>
      <vt:lpstr> 4. Operators </vt:lpstr>
      <vt:lpstr> 4. Operators </vt:lpstr>
      <vt:lpstr> 4. Operators </vt:lpstr>
      <vt:lpstr> 4. Operators </vt:lpstr>
      <vt:lpstr> 5. System Class Input and Output  </vt:lpstr>
      <vt:lpstr> 5. System Class Input and Output  </vt:lpstr>
      <vt:lpstr> 5. System Class Input and Output  </vt:lpstr>
      <vt:lpstr>PowerPoint Presentation</vt:lpstr>
      <vt:lpstr>PowerPoint Presentation</vt:lpstr>
      <vt:lpstr>PowerPoint Presentation</vt:lpstr>
      <vt:lpstr>6.Scanner class </vt:lpstr>
      <vt:lpstr>6.Scanner class </vt:lpstr>
      <vt:lpstr>6.Scanner class </vt:lpstr>
      <vt:lpstr>7. InputStreamReader and BufferedReader</vt:lpstr>
      <vt:lpstr> 8.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2016-04-06T02:03:55Z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