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503" r:id="rId3"/>
    <p:sldId id="505" r:id="rId4"/>
    <p:sldId id="426" r:id="rId5"/>
    <p:sldId id="506" r:id="rId6"/>
    <p:sldId id="507" r:id="rId7"/>
    <p:sldId id="511" r:id="rId8"/>
    <p:sldId id="508" r:id="rId9"/>
    <p:sldId id="509" r:id="rId10"/>
    <p:sldId id="510" r:id="rId11"/>
    <p:sldId id="521" r:id="rId12"/>
    <p:sldId id="428" r:id="rId13"/>
    <p:sldId id="512" r:id="rId14"/>
    <p:sldId id="513" r:id="rId15"/>
    <p:sldId id="514" r:id="rId16"/>
    <p:sldId id="515" r:id="rId17"/>
    <p:sldId id="516" r:id="rId18"/>
    <p:sldId id="520" r:id="rId19"/>
    <p:sldId id="518" r:id="rId20"/>
    <p:sldId id="519" r:id="rId21"/>
    <p:sldId id="439" r:id="rId22"/>
    <p:sldId id="4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7842" autoAdjust="0"/>
  </p:normalViewPr>
  <p:slideViewPr>
    <p:cSldViewPr snapToGrid="0">
      <p:cViewPr varScale="1">
        <p:scale>
          <a:sx n="88" d="100"/>
          <a:sy n="88" d="100"/>
        </p:scale>
        <p:origin x="25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06-Apr-16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t>06-Apr-16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t>06-Apr-16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t>06-Apr-16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t>06-Apr-16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t>06-Apr-16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zO5pYE3y5o" TargetMode="External"/><Relationship Id="rId7" Type="http://schemas.openxmlformats.org/officeDocument/2006/relationships/hyperlink" Target="http://web.eecs.utk.edu/~bvz/cs365/examples/datacheck.html" TargetMode="External"/><Relationship Id="rId2" Type="http://schemas.openxmlformats.org/officeDocument/2006/relationships/hyperlink" Target="https://docs.oracle.com/javase/specs/jls/se7/html/jls-5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opensourceforgeeks.blogspot.com/2014/09/io-in-java-using-scanner-and.html" TargetMode="External"/><Relationship Id="rId5" Type="http://schemas.openxmlformats.org/officeDocument/2006/relationships/hyperlink" Target="http://www.tutorialspoint.com/java/io/java_io_bufferedreader.htm" TargetMode="External"/><Relationship Id="rId4" Type="http://schemas.openxmlformats.org/officeDocument/2006/relationships/hyperlink" Target="https://docs.oracle.com/javase/7/docs/api/java/util/Scanner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Presentation Materials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48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   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 </a:t>
            </a:r>
            <a:r>
              <a:rPr lang="km-KH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Promotion </a:t>
            </a:r>
            <a:r>
              <a:rPr lang="km-KH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Casting (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Casting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cast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តំលៃរវាង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type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មួយទៅ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កាន់តំលៃ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មួយផ្សេងទៀត។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891540" lvl="4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Example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</a:p>
          <a:p>
            <a:pPr marL="891540" lvl="4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 =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)9.5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;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Casting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សំដៅលើការ យក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មួយទៅជា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Type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ទៀ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ត។</a:t>
            </a:r>
          </a:p>
          <a:p>
            <a:pPr marL="891540" lvl="4" indent="0">
              <a:buNone/>
            </a:pPr>
            <a:r>
              <a:rPr lang="km-KH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  <a:p>
            <a:pPr marL="685800" lvl="3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Object name =“Java”;</a:t>
            </a:r>
          </a:p>
          <a:p>
            <a:pPr marL="685800" lvl="3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String language = (String)name;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0161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km-KH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Operators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គឺជា​និមិត្តសញ្ញាពិសេស​ ដែលគេ​ប្រើសម្រាប់​ធ្វើការ​គណនា ប្រៀបធៀប ឬផ្ដល់តម្លៃ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ជាដើម។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programming language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ត្រូវបាន​គេចែកចេញជា​ ៥​ ប្រភេទ៖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Assignment operator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Bitwise operator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Arithmetic operator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Logical operator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 operator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9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km-KH" sz="28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Operators (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Assignment Operator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Assignment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ជា​ប្រភេទ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 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ដែលគេប្រើសម្រាប់​ផ្ដល់តម្លៃពីអង្គខាងស្ដាំ 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ទៅឲ្យ​អង្គដែលនៅខាងឆ្វេង​ ដោយ​ប្រើ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សញ្ញា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 = ”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v"/>
            </a:pPr>
            <a:endParaRPr lang="en-US" sz="19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1590675"/>
            <a:ext cx="48006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5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km-KH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Operators (</a:t>
            </a:r>
            <a:r>
              <a:rPr lang="en-US" sz="30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Arithmetic Operator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Arithmetic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ជា​ប្រភេទ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 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ដែលគេប្រើសម្រាប់​ធ្វើការ​គណនាទៅការ​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បូក ដក គុណ​ ចែក ជាដើម។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48006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a, b;</a:t>
            </a:r>
          </a:p>
          <a:p>
            <a:pPr marL="48006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 = a 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+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b;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790700"/>
            <a:ext cx="5359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4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km-KH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Operators (</a:t>
            </a:r>
            <a:r>
              <a:rPr lang="en-US" sz="30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Logical Operator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Logical operator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គឺជាប្រភេទ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 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ដែលប្រើសម្រាប់​ធ្វើការ​ដែលមាន​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ទំរង់ជា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Boolean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  <a:p>
            <a:pPr marL="48006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(a &amp;&amp; b);</a:t>
            </a:r>
          </a:p>
          <a:p>
            <a:pPr marL="480060" lvl="2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511300"/>
            <a:ext cx="57023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7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km-KH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Operators (</a:t>
            </a:r>
            <a:r>
              <a:rPr lang="en-US" sz="30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Relational Operator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Relation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ជា​ប្រភេទ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ដែល​ប្រើសម្រាប់​ធ្វើការប្រៀបធៀបទៅលើ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លក្ខខណ្ឌ ធំជាង តូចជាង ឬស្មើគ្នាជាដើម។​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if(a &gt; b){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…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	}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0" y="1663700"/>
            <a:ext cx="54483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4. </a:t>
            </a:r>
            <a:r>
              <a:rPr lang="km-KH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Operators (</a:t>
            </a:r>
            <a:r>
              <a:rPr lang="en-US" sz="30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Bitwise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O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perator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Bitwise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គឺជាប្រភេទ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operator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ដែលប្រើសម្រាប់គណនាលេខ​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binary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km-KH" sz="220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convert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លេខទាំងនោះទៅជា​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1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0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ជាមុនសិន។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5 </a:t>
            </a:r>
            <a:r>
              <a:rPr lang="km-KH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ស្វែងយល់ពី​ 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I/O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I/O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សំដៅលើការ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&amp; write (input &amp; Output) data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System.in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អោយយើង បញ្ចូលតម្លៃ 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Keyboard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សម្រាប់អោយយើង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មកលើ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Screen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System.err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:</a:t>
            </a: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សម្រាប់អោយយើង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Output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បែប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Error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តែវាដូចនិង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System.out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20090" lvl="3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ខុស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color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720090" lvl="3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</a:t>
            </a:r>
          </a:p>
          <a:p>
            <a:pPr marL="720090" lvl="3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2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6 </a:t>
            </a:r>
            <a:r>
              <a:rPr lang="km-KH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Scanner Class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តើ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ជាអ្វី?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មួយនៃ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Java.util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ដែលវាជាអ្នក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Read Value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តាមប្រភេទផ្សេងៗ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 = new Scanner(System.in);  //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យកតម្លៃពី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Keyboard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Scanner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inFile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= new Scanner(new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FileReader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myFile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")); //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យកពី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File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31012" y="3576864"/>
            <a:ext cx="6275531" cy="328113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7 </a:t>
            </a:r>
            <a:r>
              <a:rPr lang="km-KH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3200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BufferedRead and </a:t>
            </a:r>
            <a:r>
              <a:rPr lang="ca-ES" sz="3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InputstreamReader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509407" cy="4312251"/>
          </a:xfrm>
        </p:spPr>
        <p:txBody>
          <a:bodyPr>
            <a:normAutofit/>
          </a:bodyPr>
          <a:lstStyle/>
          <a:p>
            <a:pPr marL="0" lvl="0" indent="0">
              <a:buFont typeface="Wingdings" pitchFamily="2" charset="2"/>
              <a:buChar char="v"/>
            </a:pP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BufferedReader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Class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មួយនៃ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java.io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វាមានតួនាទី សម្រាប់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read line as String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ពី​ 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file 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1900" dirty="0" smtClean="0">
                <a:latin typeface="Khmer OS Battambang" pitchFamily="2" charset="0"/>
                <a:cs typeface="Khmer OS Battambang" pitchFamily="2" charset="0"/>
              </a:rPr>
              <a:t> 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bf = new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(new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FileReader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("E:/jvm.txt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"));</a:t>
            </a:r>
          </a:p>
          <a:p>
            <a:pPr marL="480060" lvl="2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 //read file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bf</a:t>
            </a: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 new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BufferedReader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(new			    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InputStreamReader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(System.</a:t>
            </a:r>
            <a:r>
              <a:rPr lang="en-US" sz="2200" i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</a:t>
            </a:r>
            <a:r>
              <a:rPr lang="en-US" sz="2200" i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)); 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09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000" b="1" dirty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000" b="1" dirty="0" smtClean="0">
                <a:solidFill>
                  <a:srgbClr val="00B0F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100" b="1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51515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២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ប្រធានបទ៖</a:t>
            </a:r>
            <a:r>
              <a:rPr lang="en-US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Muol Light" pitchFamily="2" charset="0"/>
                <a:cs typeface="Khmer OS Muol Light" pitchFamily="2" charset="0"/>
              </a:rPr>
              <a:t>Java Syntax and Data Type</a:t>
            </a:r>
            <a:endParaRPr lang="km-KH" sz="30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3" y="3560675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3930007"/>
            <a:ext cx="3163505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ផាត់ សុវឌ្ឍនា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 ហុង ម៉េងហួត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គឹម សំអូន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 រ៉េន សុធារិន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​កញ្ញា ស៊ុន ម៉ាឡែន</a:t>
            </a: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 https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docs.oracle.com/javase/specs/jls/se7/html/jls-5.html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www.youtube.com/watch?v=AzO5pYE3y5o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docs.oracle.com/javase/7/docs/api/java/util/Scanner.html</a:t>
            </a: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www.tutorialspoint.com/java/io/java_io_bufferedreader.htm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opensourceforgeeks.blogspot.com/2014/09/io-in-java-using-scanner-and.html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http://web.eecs.utk.edu/~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bvz/cs365/examples/datacheck.html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7662" y="353496"/>
            <a:ext cx="8245595" cy="760998"/>
          </a:xfrm>
        </p:spPr>
        <p:txBody>
          <a:bodyPr>
            <a:normAutofit/>
          </a:bodyPr>
          <a:lstStyle/>
          <a:p>
            <a:r>
              <a:rPr lang="km-KH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0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80762" y="1431985"/>
            <a:ext cx="9487300" cy="4418134"/>
          </a:xfrm>
        </p:spPr>
        <p:txBody>
          <a:bodyPr>
            <a:noAutofit/>
          </a:bodyPr>
          <a:lstStyle/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ការស្វែងយល់ពី 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Primitive Data Type/Wrapper Class</a:t>
            </a:r>
          </a:p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ស្វែងយល់ពី 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Auto Boxing</a:t>
            </a:r>
          </a:p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ស្វែងយល់ពី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Promotion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Casting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ស្វែងយល់ពី 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Operators</a:t>
            </a:r>
          </a:p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ស្វែងយល់ពី 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System class </a:t>
            </a:r>
            <a:r>
              <a:rPr lang="en-US" sz="2200" dirty="0" err="1" smtClean="0">
                <a:latin typeface="Khmer OS Battambang" pitchFamily="2" charset="0"/>
                <a:cs typeface="Khmer OS Battambang" pitchFamily="2" charset="0"/>
              </a:rPr>
              <a:t>Input/Output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ស្វែងយល់ពី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Scanner class</a:t>
            </a:r>
          </a:p>
          <a:p>
            <a:pPr marL="697230" lvl="1" indent="-457200">
              <a:lnSpc>
                <a:spcPct val="150000"/>
              </a:lnSpc>
              <a:buAutoNum type="arabicPeriod"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km-KH" sz="2050" dirty="0" smtClean="0">
                <a:latin typeface="Khmer OS Battambang" pitchFamily="2" charset="0"/>
                <a:cs typeface="Khmer OS Battambang" pitchFamily="2" charset="0"/>
              </a:rPr>
              <a:t>យល់ពី​ </a:t>
            </a:r>
            <a:r>
              <a:rPr lang="en-US" sz="2050" dirty="0" err="1" smtClean="0">
                <a:latin typeface="Khmer OS Battambang" pitchFamily="2" charset="0"/>
                <a:cs typeface="Khmer OS Battambang" pitchFamily="2" charset="0"/>
              </a:rPr>
              <a:t>BufferReader</a:t>
            </a:r>
            <a:r>
              <a:rPr lang="en-US" sz="2050" dirty="0" smtClean="0">
                <a:latin typeface="Khmer OS Battambang" pitchFamily="2" charset="0"/>
                <a:cs typeface="Khmer OS Battambang" pitchFamily="2" charset="0"/>
              </a:rPr>
              <a:t>/</a:t>
            </a:r>
            <a:r>
              <a:rPr lang="en-US" sz="2050" dirty="0" err="1" smtClean="0">
                <a:latin typeface="Khmer OS Battambang" pitchFamily="2" charset="0"/>
                <a:cs typeface="Khmer OS Battambang" pitchFamily="2" charset="0"/>
              </a:rPr>
              <a:t>InputStreamReader</a:t>
            </a:r>
            <a:endParaRPr lang="en-US" sz="2050" dirty="0" smtClean="0">
              <a:latin typeface="Khmer OS Battambang" pitchFamily="2" charset="0"/>
              <a:cs typeface="Khmer OS Battambang" pitchFamily="2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 </a:t>
            </a:r>
            <a:r>
              <a:rPr lang="km-KH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Wrapper Class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language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វាបានចែកចេញជា ២ ប្រភេទនៃ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Data Types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Reference/Object Data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 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វាជាអ្នកកំណត់ប្រភេទទិន្នន័យដែលរក្សាទុកនៅក្នុង​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memory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វាមានដែនកំណត់ច្បាស់លាស់នៅក្នុងការរក្សាទុកទិន្នន័យ​ 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ដែនកំណត់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ក្នុងការរក្សាទុកទិន្នន័យ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 ត្រូវបានកំណត់រួចជាស្រេចទៅតាម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type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នីមួយៗ 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វាជាអ្នកបង្កើតនូវ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 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2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 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ពី 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Wrapper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នៅ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primitive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ចែកចេញជា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8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គឺ៖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3" y="2362200"/>
            <a:ext cx="9437915" cy="37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0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 </a:t>
            </a:r>
            <a:r>
              <a:rPr lang="km-KH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ស្វែងយល់ពី 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</a:t>
            </a:r>
            <a:r>
              <a:rPr lang="km-KH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Wrapper Class (</a:t>
            </a:r>
            <a:r>
              <a:rPr lang="en-US" sz="30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058664" y="1955692"/>
            <a:ext cx="1709928" cy="594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 Data</a:t>
            </a:r>
          </a:p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31388" y="2990488"/>
            <a:ext cx="1709928" cy="59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Numerical</a:t>
            </a:r>
          </a:p>
          <a:p>
            <a:pPr algn="ctr"/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463536" y="2999632"/>
            <a:ext cx="1923288" cy="5943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</a:t>
            </a:r>
            <a:r>
              <a:rPr lang="en-US" dirty="0"/>
              <a:t>n</a:t>
            </a:r>
            <a:r>
              <a:rPr lang="en-US" dirty="0" smtClean="0"/>
              <a:t>umerical Data Type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173732" y="4113276"/>
            <a:ext cx="966216" cy="40346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08728" y="4121577"/>
            <a:ext cx="1813560" cy="3868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Floating Points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45388" y="5372100"/>
            <a:ext cx="702564" cy="387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855216" y="5372100"/>
            <a:ext cx="762000" cy="387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856484" y="5372100"/>
            <a:ext cx="667512" cy="387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764788" y="5372100"/>
            <a:ext cx="667512" cy="387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4" name="Chevron 13"/>
          <p:cNvSpPr/>
          <p:nvPr/>
        </p:nvSpPr>
        <p:spPr>
          <a:xfrm rot="10800000">
            <a:off x="1659001" y="5460492"/>
            <a:ext cx="176022" cy="21031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0800000">
            <a:off x="2653410" y="5460492"/>
            <a:ext cx="176022" cy="21031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0800000">
            <a:off x="3560953" y="5460492"/>
            <a:ext cx="176022" cy="21031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932297" y="5372100"/>
            <a:ext cx="973455" cy="387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18" name="Chevron 17"/>
          <p:cNvSpPr/>
          <p:nvPr/>
        </p:nvSpPr>
        <p:spPr>
          <a:xfrm rot="10800000">
            <a:off x="5630926" y="5469636"/>
            <a:ext cx="176022" cy="21031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endCxn id="6" idx="0"/>
          </p:cNvCxnSpPr>
          <p:nvPr/>
        </p:nvCxnSpPr>
        <p:spPr>
          <a:xfrm flipH="1">
            <a:off x="4086352" y="2578986"/>
            <a:ext cx="1766317" cy="411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13628" y="2578986"/>
            <a:ext cx="2078736" cy="365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99130" y="3665457"/>
            <a:ext cx="1243966" cy="447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41953" y="3654952"/>
            <a:ext cx="1427607" cy="458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296670" y="4588764"/>
            <a:ext cx="1229106" cy="771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0"/>
          </p:cNvCxnSpPr>
          <p:nvPr/>
        </p:nvCxnSpPr>
        <p:spPr>
          <a:xfrm flipH="1">
            <a:off x="2236216" y="4588764"/>
            <a:ext cx="289561" cy="783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2" idx="0"/>
          </p:cNvCxnSpPr>
          <p:nvPr/>
        </p:nvCxnSpPr>
        <p:spPr>
          <a:xfrm>
            <a:off x="2534920" y="4592936"/>
            <a:ext cx="655320" cy="779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3" idx="0"/>
          </p:cNvCxnSpPr>
          <p:nvPr/>
        </p:nvCxnSpPr>
        <p:spPr>
          <a:xfrm>
            <a:off x="2525776" y="4588764"/>
            <a:ext cx="1572768" cy="7833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108576" y="4603301"/>
            <a:ext cx="606932" cy="756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94933" y="4608694"/>
            <a:ext cx="680467" cy="699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260462" y="5360232"/>
            <a:ext cx="1183006" cy="3987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9257664" y="5372100"/>
            <a:ext cx="952500" cy="3868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7718806" y="3593992"/>
            <a:ext cx="706374" cy="176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30" idx="0"/>
          </p:cNvCxnSpPr>
          <p:nvPr/>
        </p:nvCxnSpPr>
        <p:spPr>
          <a:xfrm>
            <a:off x="8425180" y="3593992"/>
            <a:ext cx="1308734" cy="1778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808728" y="5397500"/>
            <a:ext cx="667512" cy="3870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8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 </a:t>
            </a:r>
            <a:r>
              <a:rPr lang="km-KH" sz="30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 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Primitive Data Type 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Wrapper Class 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Wrapper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វាជាអ្នកវេចខ្ចប់នូវ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ឲ្យទៅជា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type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វាជាអ្នកបង្កើតនូវ 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bject variable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វាក៏មាន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state and behavior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ដែរ។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1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2 </a:t>
            </a:r>
            <a:r>
              <a:rPr lang="km-KH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យល់​ពី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Auto Boxing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 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Auto Boxing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Auto Boxing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សម្ដៅលើការផ្ទេរតម្លៃពី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class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  <a:endParaRPr lang="km-KH" sz="2200" dirty="0" smtClean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577340" lvl="8" indent="0">
              <a:buNone/>
            </a:pPr>
            <a:r>
              <a:rPr lang="en-US" sz="17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a = 10;</a:t>
            </a:r>
          </a:p>
          <a:p>
            <a:pPr marL="1577340" lvl="8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Integer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 = a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;  //this is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autoboxing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Unboxing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ជាការផ្ទេរតម្លៃពី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 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wrapper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datatype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  <a:endParaRPr lang="km-KH" sz="2200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1577340" lvl="8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Integer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=90;</a:t>
            </a:r>
          </a:p>
          <a:p>
            <a:pPr marL="1577340" lvl="8" indent="0">
              <a:buNone/>
            </a:pP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= a;  //this is unboxing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02286" y="1915885"/>
            <a:ext cx="4207616" cy="4365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6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3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0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Promotion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Casting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220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pPr/>
              <a:t>9</a:t>
            </a:fld>
            <a:endParaRPr lang="en-US" sz="220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អ្វីទៅជា​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promotion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Promotion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សម្ដៅលើការបន្ថែមទំហំ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Space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ដែលមាន​ទំហំតូ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</a:p>
          <a:p>
            <a:pPr marL="480060" lvl="2" indent="0">
              <a:buNone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 = 90;</a:t>
            </a:r>
          </a:p>
          <a:p>
            <a:pPr marL="480060" lvl="2" indent="0">
              <a:buNone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double = a;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អ្វី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casting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?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Casting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គឺជាការ​​​​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convert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ពីប្រភេទ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ទិន្នន័យមួយ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ប្រភេទ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ទិន្នន័យ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មួយទៀត។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ដែលការ​​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casting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ត្រូវបានបែងចែកជាពីរ៖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type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primitive type 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9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509</Words>
  <Application>Microsoft Office PowerPoint</Application>
  <PresentationFormat>Widescreen</PresentationFormat>
  <Paragraphs>181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Microsoft YaHei UI</vt:lpstr>
      <vt:lpstr>Arial</vt:lpstr>
      <vt:lpstr>Khmer OS Battambang</vt:lpstr>
      <vt:lpstr>Khmer OS Muol Light</vt:lpstr>
      <vt:lpstr>Wingdings</vt:lpstr>
      <vt:lpstr>TS102922647</vt:lpstr>
      <vt:lpstr>PowerPoint Presentation</vt:lpstr>
      <vt:lpstr>ថ្នាក់ កំពង់សោម</vt:lpstr>
      <vt:lpstr>មាតិកា</vt:lpstr>
      <vt:lpstr>1 ស្វែងយល់ពី Primitive Data Type និង Wrapper Class</vt:lpstr>
      <vt:lpstr>1 ស្វែងយល់ពី Primitive Data Type និង Wrapper Class (Cont)</vt:lpstr>
      <vt:lpstr>1 ស្វែងយល់ពី Primitive Data Type និង Wrapper Class (Cont)</vt:lpstr>
      <vt:lpstr>1 ស្វែងយល់ពី Primitive Data Type និង Wrapper Class (Cont)</vt:lpstr>
      <vt:lpstr>2 ស្វែងយល់​ពី Auto Boxing</vt:lpstr>
      <vt:lpstr>3 ស្វែងយល់ពី Promotion និង​ Casting</vt:lpstr>
      <vt:lpstr>3 ស្វែងយល់ពី Promotion និង​ Casting (Cont)</vt:lpstr>
      <vt:lpstr>4. ស្វែងយល់ពី​ Operators</vt:lpstr>
      <vt:lpstr>4. ស្វែងយល់ពី​ Operators (Cont)</vt:lpstr>
      <vt:lpstr>4. ស្វែងយល់ពី​ Operators (Cont)</vt:lpstr>
      <vt:lpstr>4. ស្វែងយល់ពី​ Operators (Cont)</vt:lpstr>
      <vt:lpstr>4. ស្វែងយល់ពី​ Operators (Cont)</vt:lpstr>
      <vt:lpstr>4. ស្វែងយល់ពី​ Operators (Cont)</vt:lpstr>
      <vt:lpstr>5 ស្វែងយល់ពី​ System I/O</vt:lpstr>
      <vt:lpstr>6 ស្វែងយល់ពី Scanner Class</vt:lpstr>
      <vt:lpstr>7 ស្វែងយល់ពី BufferedRead and InputstreamReader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2016-04-06T02:56:44Z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