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8"/>
  </p:notesMasterIdLst>
  <p:handoutMasterIdLst>
    <p:handoutMasterId r:id="rId49"/>
  </p:handoutMasterIdLst>
  <p:sldIdLst>
    <p:sldId id="428" r:id="rId3"/>
    <p:sldId id="427" r:id="rId4"/>
    <p:sldId id="473" r:id="rId5"/>
    <p:sldId id="459" r:id="rId6"/>
    <p:sldId id="460" r:id="rId7"/>
    <p:sldId id="461" r:id="rId8"/>
    <p:sldId id="462" r:id="rId9"/>
    <p:sldId id="463" r:id="rId10"/>
    <p:sldId id="464" r:id="rId11"/>
    <p:sldId id="465" r:id="rId12"/>
    <p:sldId id="466"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74" r:id="rId28"/>
    <p:sldId id="475" r:id="rId29"/>
    <p:sldId id="476" r:id="rId30"/>
    <p:sldId id="477" r:id="rId31"/>
    <p:sldId id="478" r:id="rId32"/>
    <p:sldId id="479" r:id="rId33"/>
    <p:sldId id="480" r:id="rId34"/>
    <p:sldId id="429" r:id="rId35"/>
    <p:sldId id="430" r:id="rId36"/>
    <p:sldId id="481" r:id="rId37"/>
    <p:sldId id="433" r:id="rId38"/>
    <p:sldId id="483" r:id="rId39"/>
    <p:sldId id="482" r:id="rId40"/>
    <p:sldId id="472" r:id="rId41"/>
    <p:sldId id="435" r:id="rId42"/>
    <p:sldId id="468" r:id="rId43"/>
    <p:sldId id="469" r:id="rId44"/>
    <p:sldId id="470" r:id="rId45"/>
    <p:sldId id="471" r:id="rId46"/>
    <p:sldId id="46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552BB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6" autoAdjust="0"/>
    <p:restoredTop sz="97842" autoAdjust="0"/>
  </p:normalViewPr>
  <p:slideViewPr>
    <p:cSldViewPr snapToGrid="0">
      <p:cViewPr varScale="1">
        <p:scale>
          <a:sx n="70" d="100"/>
          <a:sy n="70" d="100"/>
        </p:scale>
        <p:origin x="1008" y="7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pPr/>
              <a:t>4/7/2016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p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pPr/>
              <a:t>4/7/2016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p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81F1E7-4EFD-4BFF-B438-FCD52FD36B17}" type="slidenum">
              <a:rPr lang="en-US" smtClean="0"/>
              <a:pPr/>
              <a:t>4</a:t>
            </a:fld>
            <a:endParaRPr lang="en-US"/>
          </a:p>
        </p:txBody>
      </p:sp>
    </p:spTree>
    <p:extLst>
      <p:ext uri="{BB962C8B-B14F-4D97-AF65-F5344CB8AC3E}">
        <p14:creationId xmlns:p14="http://schemas.microsoft.com/office/powerpoint/2010/main" val="276683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31</a:t>
            </a:fld>
            <a:endParaRPr lang="en-US"/>
          </a:p>
        </p:txBody>
      </p:sp>
    </p:spTree>
    <p:extLst>
      <p:ext uri="{BB962C8B-B14F-4D97-AF65-F5344CB8AC3E}">
        <p14:creationId xmlns:p14="http://schemas.microsoft.com/office/powerpoint/2010/main" val="159232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32</a:t>
            </a:fld>
            <a:endParaRPr lang="en-US"/>
          </a:p>
        </p:txBody>
      </p:sp>
    </p:spTree>
    <p:extLst>
      <p:ext uri="{BB962C8B-B14F-4D97-AF65-F5344CB8AC3E}">
        <p14:creationId xmlns:p14="http://schemas.microsoft.com/office/powerpoint/2010/main" val="3637016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45</a:t>
            </a:fld>
            <a:endParaRPr lang="en-US"/>
          </a:p>
        </p:txBody>
      </p:sp>
    </p:spTree>
    <p:extLst>
      <p:ext uri="{BB962C8B-B14F-4D97-AF65-F5344CB8AC3E}">
        <p14:creationId xmlns:p14="http://schemas.microsoft.com/office/powerpoint/2010/main" val="397945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relational operator compares two values and determines the relationship between them. For example, != returns true if its two operands are unequal. Relational operators are used to test whether two values are equal, whether one value is greater than another, and so forth. The relation operators in Java are: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a:t>
            </a:r>
            <a:r>
              <a:rPr lang="en-US" dirty="0" smtClean="0"/>
              <a:t>&lt;</a:t>
            </a:r>
            <a:r>
              <a:rPr lang="en-US" sz="1200" b="0" i="0" kern="1200" dirty="0" smtClean="0">
                <a:solidFill>
                  <a:schemeClr val="tx1"/>
                </a:solidFill>
                <a:effectLst/>
                <a:latin typeface="+mn-lt"/>
                <a:ea typeface="+mn-ea"/>
                <a:cs typeface="+mn-cs"/>
              </a:rPr>
              <a:t>, </a:t>
            </a:r>
            <a:r>
              <a:rPr lang="en-US" dirty="0" smtClean="0"/>
              <a:t>&gt;</a:t>
            </a:r>
            <a:r>
              <a:rPr lang="en-US" sz="1200" b="0" i="0" kern="1200" dirty="0" smtClean="0">
                <a:solidFill>
                  <a:schemeClr val="tx1"/>
                </a:solidFill>
                <a:effectLst/>
                <a:latin typeface="+mn-lt"/>
                <a:ea typeface="+mn-ea"/>
                <a:cs typeface="+mn-cs"/>
              </a:rPr>
              <a:t>, </a:t>
            </a:r>
            <a:r>
              <a:rPr lang="en-US" dirty="0" smtClean="0"/>
              <a:t>&lt;=</a:t>
            </a:r>
            <a:r>
              <a:rPr lang="en-US" sz="1200" b="0" i="0" kern="1200" dirty="0" smtClean="0">
                <a:solidFill>
                  <a:schemeClr val="tx1"/>
                </a:solidFill>
                <a:effectLst/>
                <a:latin typeface="+mn-lt"/>
                <a:ea typeface="+mn-ea"/>
                <a:cs typeface="+mn-cs"/>
              </a:rPr>
              <a:t>, and</a:t>
            </a:r>
            <a:r>
              <a:rPr lang="en-US" dirty="0" smtClean="0"/>
              <a:t>&gt;=</a:t>
            </a:r>
            <a:r>
              <a:rPr lang="en-US" sz="1200" b="0" i="0" kern="1200" dirty="0" smtClean="0">
                <a:solidFill>
                  <a:schemeClr val="tx1"/>
                </a:solidFill>
                <a:effectLst/>
                <a:latin typeface="+mn-lt"/>
                <a:ea typeface="+mn-ea"/>
                <a:cs typeface="+mn-cs"/>
              </a:rPr>
              <a:t>. The meanings of these operators are:</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a:t>
            </a:fld>
            <a:endParaRPr lang="en-US"/>
          </a:p>
        </p:txBody>
      </p:sp>
    </p:spTree>
    <p:extLst>
      <p:ext uri="{BB962C8B-B14F-4D97-AF65-F5344CB8AC3E}">
        <p14:creationId xmlns:p14="http://schemas.microsoft.com/office/powerpoint/2010/main" val="145443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a:t>
            </a:fld>
            <a:endParaRPr lang="en-US"/>
          </a:p>
        </p:txBody>
      </p:sp>
    </p:spTree>
    <p:extLst>
      <p:ext uri="{BB962C8B-B14F-4D97-AF65-F5344CB8AC3E}">
        <p14:creationId xmlns:p14="http://schemas.microsoft.com/office/powerpoint/2010/main" val="387745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a:t>
            </a:fld>
            <a:endParaRPr lang="en-US"/>
          </a:p>
        </p:txBody>
      </p:sp>
    </p:spTree>
    <p:extLst>
      <p:ext uri="{BB962C8B-B14F-4D97-AF65-F5344CB8AC3E}">
        <p14:creationId xmlns:p14="http://schemas.microsoft.com/office/powerpoint/2010/main" val="375404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81F1E7-4EFD-4BFF-B438-FCD52FD36B17}" type="slidenum">
              <a:rPr lang="en-US" smtClean="0"/>
              <a:pPr/>
              <a:t>26</a:t>
            </a:fld>
            <a:endParaRPr lang="en-US"/>
          </a:p>
        </p:txBody>
      </p:sp>
    </p:spTree>
    <p:extLst>
      <p:ext uri="{BB962C8B-B14F-4D97-AF65-F5344CB8AC3E}">
        <p14:creationId xmlns:p14="http://schemas.microsoft.com/office/powerpoint/2010/main" val="300671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81F1E7-4EFD-4BFF-B438-FCD52FD36B17}" type="slidenum">
              <a:rPr lang="en-US" smtClean="0"/>
              <a:pPr/>
              <a:t>27</a:t>
            </a:fld>
            <a:endParaRPr lang="en-US"/>
          </a:p>
        </p:txBody>
      </p:sp>
    </p:spTree>
    <p:extLst>
      <p:ext uri="{BB962C8B-B14F-4D97-AF65-F5344CB8AC3E}">
        <p14:creationId xmlns:p14="http://schemas.microsoft.com/office/powerpoint/2010/main" val="30162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relational operator compares two values and determines the relationship between them. For example, != returns true if its two operands are unequal. Relational operators are used to test whether two values are equal, whether one value is greater than another, and so forth. The relation operators in Java are: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a:t>
            </a:r>
            <a:r>
              <a:rPr lang="en-US" dirty="0" smtClean="0"/>
              <a:t>&lt;</a:t>
            </a:r>
            <a:r>
              <a:rPr lang="en-US" sz="1200" b="0" i="0" kern="1200" dirty="0" smtClean="0">
                <a:solidFill>
                  <a:schemeClr val="tx1"/>
                </a:solidFill>
                <a:effectLst/>
                <a:latin typeface="+mn-lt"/>
                <a:ea typeface="+mn-ea"/>
                <a:cs typeface="+mn-cs"/>
              </a:rPr>
              <a:t>, </a:t>
            </a:r>
            <a:r>
              <a:rPr lang="en-US" dirty="0" smtClean="0"/>
              <a:t>&gt;</a:t>
            </a:r>
            <a:r>
              <a:rPr lang="en-US" sz="1200" b="0" i="0" kern="1200" dirty="0" smtClean="0">
                <a:solidFill>
                  <a:schemeClr val="tx1"/>
                </a:solidFill>
                <a:effectLst/>
                <a:latin typeface="+mn-lt"/>
                <a:ea typeface="+mn-ea"/>
                <a:cs typeface="+mn-cs"/>
              </a:rPr>
              <a:t>, </a:t>
            </a:r>
            <a:r>
              <a:rPr lang="en-US" dirty="0" smtClean="0"/>
              <a:t>&lt;=</a:t>
            </a:r>
            <a:r>
              <a:rPr lang="en-US" sz="1200" b="0" i="0" kern="1200" dirty="0" smtClean="0">
                <a:solidFill>
                  <a:schemeClr val="tx1"/>
                </a:solidFill>
                <a:effectLst/>
                <a:latin typeface="+mn-lt"/>
                <a:ea typeface="+mn-ea"/>
                <a:cs typeface="+mn-cs"/>
              </a:rPr>
              <a:t>, and</a:t>
            </a:r>
            <a:r>
              <a:rPr lang="en-US" dirty="0" smtClean="0"/>
              <a:t>&gt;=</a:t>
            </a:r>
            <a:r>
              <a:rPr lang="en-US" sz="1200" b="0" i="0" kern="1200" dirty="0" smtClean="0">
                <a:solidFill>
                  <a:schemeClr val="tx1"/>
                </a:solidFill>
                <a:effectLst/>
                <a:latin typeface="+mn-lt"/>
                <a:ea typeface="+mn-ea"/>
                <a:cs typeface="+mn-cs"/>
              </a:rPr>
              <a:t>. The meanings of these operators are:</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28</a:t>
            </a:fld>
            <a:endParaRPr lang="en-US"/>
          </a:p>
        </p:txBody>
      </p:sp>
    </p:spTree>
    <p:extLst>
      <p:ext uri="{BB962C8B-B14F-4D97-AF65-F5344CB8AC3E}">
        <p14:creationId xmlns:p14="http://schemas.microsoft.com/office/powerpoint/2010/main" val="220391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29</a:t>
            </a:fld>
            <a:endParaRPr lang="en-US"/>
          </a:p>
        </p:txBody>
      </p:sp>
    </p:spTree>
    <p:extLst>
      <p:ext uri="{BB962C8B-B14F-4D97-AF65-F5344CB8AC3E}">
        <p14:creationId xmlns:p14="http://schemas.microsoft.com/office/powerpoint/2010/main" val="394092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30</a:t>
            </a:fld>
            <a:endParaRPr lang="en-US"/>
          </a:p>
        </p:txBody>
      </p:sp>
    </p:spTree>
    <p:extLst>
      <p:ext uri="{BB962C8B-B14F-4D97-AF65-F5344CB8AC3E}">
        <p14:creationId xmlns:p14="http://schemas.microsoft.com/office/powerpoint/2010/main" val="3580572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75"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smtClean="0"/>
              <a:t>Click to edit Master title style</a:t>
            </a:r>
            <a:endParaRPr dirty="0"/>
          </a:p>
        </p:txBody>
      </p: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dirty="0"/>
          </a:p>
        </p:txBody>
      </p:sp>
      <p:pic>
        <p:nvPicPr>
          <p:cNvPr id="9" name="Picture 8" descr="Closeup of test tub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a:p>
        </p:txBody>
      </p:sp>
      <p:sp>
        <p:nvSpPr>
          <p:cNvPr id="3" name="Picture Placeholder 2"/>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4/7/2016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4/7/2016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4/7/2016</a:t>
            </a:fld>
            <a:endParaRPr/>
          </a:p>
        </p:txBody>
      </p:sp>
      <p:sp>
        <p:nvSpPr>
          <p:cNvPr id="5" name="Footer Placeholder 4"/>
          <p:cNvSpPr>
            <a:spLocks noGrp="1"/>
          </p:cNvSpPr>
          <p:nvPr>
            <p:ph type="ftr" sz="quarter" idx="11"/>
          </p:nvPr>
        </p:nvSpPr>
        <p:spPr/>
        <p:txBody>
          <a:bodyPr/>
          <a:lstStyle/>
          <a:p>
            <a:endParaRPr/>
          </a:p>
        </p:txBody>
      </p:sp>
      <p:pic>
        <p:nvPicPr>
          <p:cNvPr id="3074"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F4C9F40-B079-4B71-A627-7266DFEA7F03}" type="slidenum">
              <a:rPr/>
              <a:pPr/>
              <a:t>‹#›</a:t>
            </a:fld>
            <a:endParaRPr/>
          </a:p>
        </p:txBody>
      </p:sp>
      <p:sp>
        <p:nvSpPr>
          <p:cNvPr id="8" name="Title 1"/>
          <p:cNvSpPr txBox="1">
            <a:spLocks/>
          </p:cNvSpPr>
          <p:nvPr userDrawn="1"/>
        </p:nvSpPr>
        <p:spPr bwMode="auto">
          <a:xfrm>
            <a:off x="609600" y="1977958"/>
            <a:ext cx="10972800" cy="126353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800" kern="1200">
                <a:solidFill>
                  <a:schemeClr val="tx1"/>
                </a:solidFill>
                <a:latin typeface="+mj-lt"/>
                <a:ea typeface="+mj-ea"/>
                <a:cs typeface="+mj-cs"/>
              </a:defRPr>
            </a:lvl1pPr>
          </a:lstStyle>
          <a:p>
            <a:endParaRPr lang="en-US" sz="4350" dirty="0"/>
          </a:p>
        </p:txBody>
      </p:sp>
      <p:sp>
        <p:nvSpPr>
          <p:cNvPr id="9" name="Subtitle 2"/>
          <p:cNvSpPr>
            <a:spLocks noGrp="1"/>
          </p:cNvSpPr>
          <p:nvPr>
            <p:ph type="subTitle" idx="13"/>
          </p:nvPr>
        </p:nvSpPr>
        <p:spPr>
          <a:xfrm>
            <a:off x="609600" y="6219125"/>
            <a:ext cx="10972800" cy="457200"/>
          </a:xfrm>
        </p:spPr>
        <p:txBody>
          <a:bodyPr anchor="ctr">
            <a:normAutofit/>
          </a:bodyPr>
          <a:lstStyle>
            <a:lvl1pPr marL="0" indent="0" algn="l">
              <a:spcBef>
                <a:spcPts val="0"/>
              </a:spcBef>
              <a:buNone/>
              <a:defRPr sz="1350">
                <a:solidFill>
                  <a:schemeClr val="tx1">
                    <a:lumMod val="50000"/>
                  </a:schemeClr>
                </a:solidFill>
              </a:defRPr>
            </a:lvl1pPr>
            <a:lvl2pPr marL="342892" indent="0" algn="ctr">
              <a:buNone/>
              <a:defRPr sz="2100"/>
            </a:lvl2pPr>
            <a:lvl3pPr marL="685783" indent="0" algn="ctr">
              <a:buNone/>
              <a:defRPr sz="1800"/>
            </a:lvl3pPr>
            <a:lvl4pPr marL="1028675" indent="0" algn="ctr">
              <a:buNone/>
              <a:defRPr sz="1500"/>
            </a:lvl4pPr>
            <a:lvl5pPr marL="1371566" indent="0" algn="ctr">
              <a:buNone/>
              <a:defRPr sz="1500"/>
            </a:lvl5pPr>
            <a:lvl6pPr marL="1714457" indent="0" algn="ctr">
              <a:buNone/>
              <a:defRPr sz="1500"/>
            </a:lvl6pPr>
            <a:lvl7pPr marL="2057348" indent="0" algn="ctr">
              <a:buNone/>
              <a:defRPr sz="1500"/>
            </a:lvl7pPr>
            <a:lvl8pPr marL="2400240" indent="0" algn="ctr">
              <a:buNone/>
              <a:defRPr sz="1500"/>
            </a:lvl8pPr>
            <a:lvl9pPr marL="2743132" indent="0" algn="ctr">
              <a:buNone/>
              <a:defRPr sz="1500"/>
            </a:lvl9pPr>
          </a:lstStyle>
          <a:p>
            <a:r>
              <a:rPr lang="en-US" dirty="0" smtClean="0"/>
              <a:t>Click to edit Master subtitle style</a:t>
            </a:r>
            <a:endParaRPr dirty="0"/>
          </a:p>
        </p:txBody>
      </p:sp>
      <p:sp>
        <p:nvSpPr>
          <p:cNvPr id="10" name="Content Placeholder 4"/>
          <p:cNvSpPr>
            <a:spLocks noGrp="1"/>
          </p:cNvSpPr>
          <p:nvPr>
            <p:ph sz="quarter" idx="14"/>
          </p:nvPr>
        </p:nvSpPr>
        <p:spPr>
          <a:xfrm>
            <a:off x="6641432" y="3060833"/>
            <a:ext cx="5072512" cy="22234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434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pPr/>
              <a:t>4/7/2016</a:t>
            </a:fld>
            <a:endParaRPr/>
          </a:p>
        </p:txBody>
      </p:sp>
      <p:sp>
        <p:nvSpPr>
          <p:cNvPr id="5" name="Footer Placeholder 4"/>
          <p:cNvSpPr>
            <a:spLocks noGrp="1"/>
          </p:cNvSpPr>
          <p:nvPr>
            <p:ph type="ftr" sz="quarter" idx="11"/>
          </p:nvPr>
        </p:nvSpPr>
        <p:spPr/>
        <p:txBody>
          <a:bodyPr/>
          <a:lstStyle/>
          <a:p>
            <a:endParaRPr/>
          </a:p>
        </p:txBody>
      </p:sp>
      <p:pic>
        <p:nvPicPr>
          <p:cNvPr id="3074"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F4C9F40-B079-4B71-A627-7266DFEA7F03}" type="slidenum">
              <a:rPr/>
              <a:pPr/>
              <a:t>‹#›</a:t>
            </a:fld>
            <a:endParaRPr/>
          </a:p>
        </p:txBody>
      </p:sp>
      <p:sp>
        <p:nvSpPr>
          <p:cNvPr id="8" name="Title 1"/>
          <p:cNvSpPr txBox="1">
            <a:spLocks/>
          </p:cNvSpPr>
          <p:nvPr userDrawn="1"/>
        </p:nvSpPr>
        <p:spPr bwMode="auto">
          <a:xfrm>
            <a:off x="609600" y="1977958"/>
            <a:ext cx="10972800" cy="12635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800" kern="1200">
                <a:solidFill>
                  <a:schemeClr val="tx1"/>
                </a:solidFill>
                <a:latin typeface="+mj-lt"/>
                <a:ea typeface="+mj-ea"/>
                <a:cs typeface="+mj-cs"/>
              </a:defRPr>
            </a:lvl1pPr>
          </a:lstStyle>
          <a:p>
            <a:endParaRPr lang="en-US" dirty="0"/>
          </a:p>
        </p:txBody>
      </p:sp>
      <p:sp>
        <p:nvSpPr>
          <p:cNvPr id="9" name="Subtitle 2"/>
          <p:cNvSpPr>
            <a:spLocks noGrp="1"/>
          </p:cNvSpPr>
          <p:nvPr>
            <p:ph type="subTitle" idx="13"/>
          </p:nvPr>
        </p:nvSpPr>
        <p:spPr>
          <a:xfrm>
            <a:off x="609600" y="6219125"/>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dirty="0"/>
          </a:p>
        </p:txBody>
      </p:sp>
      <p:sp>
        <p:nvSpPr>
          <p:cNvPr id="10" name="Content Placeholder 4"/>
          <p:cNvSpPr>
            <a:spLocks noGrp="1"/>
          </p:cNvSpPr>
          <p:nvPr>
            <p:ph sz="quarter" idx="14"/>
          </p:nvPr>
        </p:nvSpPr>
        <p:spPr>
          <a:xfrm>
            <a:off x="6641432" y="3060833"/>
            <a:ext cx="5072512" cy="22234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pic>
        <p:nvPicPr>
          <p:cNvPr id="1026" name="Picture 2" descr="C:\Users\SOTSO\Desktop\Template\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654518"/>
            <a:ext cx="10972800" cy="1348451"/>
          </a:xfrm>
        </p:spPr>
        <p:txBody>
          <a:bodyPr anchor="b">
            <a:normAutofit/>
          </a:bodyPr>
          <a:lstStyle>
            <a:lvl1pPr>
              <a:defRPr sz="5800" b="0"/>
            </a:lvl1pPr>
          </a:lstStyle>
          <a:p>
            <a:r>
              <a:rPr lang="en-US" dirty="0" smtClean="0"/>
              <a:t>Click to edit Master title style</a:t>
            </a:r>
            <a:endParaRPr dirty="0"/>
          </a:p>
        </p:txBody>
      </p: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2050" name="Picture 2" descr="C:\Users\SOTSO\Desktop\Template\77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6641432" y="3060833"/>
            <a:ext cx="5072512" cy="22234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2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402902D-A5F5-4D7D-AAA7-32469BA0BC4D}" type="datetimeFigureOut">
              <a:rPr lang="en-US"/>
              <a:pPr/>
              <a:t>4/7/2016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402902D-A5F5-4D7D-AAA7-32469BA0BC4D}" type="datetimeFigureOut">
              <a:rPr lang="en-US"/>
              <a:pPr/>
              <a:t>4/7/2016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4/7/2016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771048"/>
            <a:ext cx="11020926" cy="43122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902D-A5F5-4D7D-AAA7-32469BA0BC4D}" type="datetimeFigureOut">
              <a:rPr lang="en-US"/>
              <a:pPr/>
              <a:t>4/7/2016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5F4C9F40-B079-4B71-A627-7266DFEA7F03}" type="slidenum">
              <a:rPr/>
              <a:pPr/>
              <a:t>‹#›</a:t>
            </a:fld>
            <a:endParaRPr/>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0" y="1281804"/>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auto">
          <a:xfrm>
            <a:off x="615775" y="127000"/>
            <a:ext cx="10994126" cy="1014664"/>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615773" y="1475184"/>
            <a:ext cx="10994127" cy="46970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4/7/2016</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pic>
        <p:nvPicPr>
          <p:cNvPr id="4099" name="Picture 3" descr="C:\Users\SOTSO\Desktop\Template\444.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58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645" y="435474"/>
            <a:ext cx="1216753" cy="1555596"/>
          </a:xfrm>
          <a:prstGeom prst="rect">
            <a:avLst/>
          </a:prstGeom>
        </p:spPr>
      </p:pic>
      <p:sp>
        <p:nvSpPr>
          <p:cNvPr id="5" name="Title 1"/>
          <p:cNvSpPr txBox="1">
            <a:spLocks/>
          </p:cNvSpPr>
          <p:nvPr/>
        </p:nvSpPr>
        <p:spPr bwMode="auto">
          <a:xfrm>
            <a:off x="3915398" y="600039"/>
            <a:ext cx="5808376" cy="116224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pPr algn="ctr">
              <a:lnSpc>
                <a:spcPct val="130000"/>
              </a:lnSpc>
              <a:spcBef>
                <a:spcPts val="0"/>
              </a:spcBef>
            </a:pPr>
            <a:r>
              <a:rPr lang="km-KH" sz="2400" b="1" dirty="0">
                <a:effectLst>
                  <a:outerShdw blurRad="50800" dist="38100" dir="2700000" algn="tl" rotWithShape="0">
                    <a:prstClr val="black">
                      <a:alpha val="40000"/>
                    </a:prstClr>
                  </a:outerShdw>
                </a:effectLst>
                <a:latin typeface="Khmer OS Battambang"/>
                <a:cs typeface="Khmer OS Battambang"/>
              </a:rPr>
              <a:t>មជ្ឈមណ្ឌលកូរ៉េ សហ្វវែរ អេច អ ឌី</a:t>
            </a:r>
          </a:p>
          <a:p>
            <a:pPr algn="ctr">
              <a:lnSpc>
                <a:spcPct val="130000"/>
              </a:lnSpc>
              <a:spcBef>
                <a:spcPts val="0"/>
              </a:spcBef>
            </a:pPr>
            <a:r>
              <a:rPr lang="en-US" sz="2100" b="1" dirty="0">
                <a:effectLst>
                  <a:outerShdw blurRad="50800" dist="38100" dir="2700000" algn="tl" rotWithShape="0">
                    <a:prstClr val="black">
                      <a:alpha val="40000"/>
                    </a:prstClr>
                  </a:outerShdw>
                </a:effectLst>
                <a:latin typeface="Khmer OS Battambang" panose="02000500000000020004" pitchFamily="2" charset="0"/>
                <a:cs typeface="Khmer OS Battambang" panose="02000500000000020004" pitchFamily="2" charset="0"/>
              </a:rPr>
              <a:t>Korea Software HRD Center</a:t>
            </a:r>
          </a:p>
        </p:txBody>
      </p:sp>
      <p:sp>
        <p:nvSpPr>
          <p:cNvPr id="8" name="Content Placeholder 3"/>
          <p:cNvSpPr>
            <a:spLocks noGrp="1"/>
          </p:cNvSpPr>
          <p:nvPr>
            <p:ph sz="quarter" idx="10"/>
          </p:nvPr>
        </p:nvSpPr>
        <p:spPr>
          <a:xfrm>
            <a:off x="8362208" y="3246717"/>
            <a:ext cx="3399193" cy="916697"/>
          </a:xfrm>
        </p:spPr>
        <p:txBody>
          <a:bodyPr>
            <a:normAutofit/>
          </a:bodyPr>
          <a:lstStyle/>
          <a:p>
            <a:r>
              <a:rPr lang="km-KH" sz="1500" b="1" dirty="0">
                <a:solidFill>
                  <a:schemeClr val="tx1"/>
                </a:solidFill>
                <a:latin typeface="Khmer OS Battambang" panose="02000500000000020004" pitchFamily="2" charset="0"/>
                <a:cs typeface="Khmer OS Battambang" panose="02000500000000020004" pitchFamily="2" charset="0"/>
              </a:rPr>
              <a:t>ឣ្នកប្រឹក្សាយោបល់</a:t>
            </a:r>
            <a:r>
              <a:rPr lang="en-US" sz="1500" b="1" dirty="0">
                <a:solidFill>
                  <a:schemeClr val="tx1"/>
                </a:solidFill>
                <a:latin typeface="Khmer OS Battambang" panose="02000500000000020004" pitchFamily="2" charset="0"/>
                <a:cs typeface="Khmer OS Battambang" panose="02000500000000020004" pitchFamily="2" charset="0"/>
              </a:rPr>
              <a:t>:</a:t>
            </a:r>
            <a:r>
              <a:rPr lang="km-KH" sz="1500" b="1" dirty="0">
                <a:solidFill>
                  <a:schemeClr val="tx1"/>
                </a:solidFill>
                <a:latin typeface="Khmer OS Battambang" panose="02000500000000020004" pitchFamily="2" charset="0"/>
                <a:cs typeface="Khmer OS Battambang" panose="02000500000000020004" pitchFamily="2" charset="0"/>
              </a:rPr>
              <a:t> បណ្ឌិត​​ គីម​ ថេខ្យុង</a:t>
            </a:r>
            <a:endParaRPr lang="en-US" sz="1500" b="1" dirty="0">
              <a:solidFill>
                <a:schemeClr val="tx1"/>
              </a:solidFill>
              <a:latin typeface="Khmer OS Battambang" panose="02000500000000020004" pitchFamily="2" charset="0"/>
              <a:cs typeface="Khmer OS Battambang" panose="02000500000000020004" pitchFamily="2" charset="0"/>
            </a:endParaRPr>
          </a:p>
        </p:txBody>
      </p:sp>
      <p:sp>
        <p:nvSpPr>
          <p:cNvPr id="14" name="TextBox 13"/>
          <p:cNvSpPr txBox="1"/>
          <p:nvPr/>
        </p:nvSpPr>
        <p:spPr>
          <a:xfrm>
            <a:off x="1514341" y="5522621"/>
            <a:ext cx="9144000" cy="415498"/>
          </a:xfrm>
          <a:prstGeom prst="rect">
            <a:avLst/>
          </a:prstGeom>
          <a:noFill/>
        </p:spPr>
        <p:txBody>
          <a:bodyPr wrap="square" rtlCol="0">
            <a:spAutoFit/>
          </a:bodyPr>
          <a:lstStyle/>
          <a:p>
            <a:pPr algn="ctr"/>
            <a:r>
              <a:rPr lang="en-US" sz="2100" dirty="0">
                <a:effectLst>
                  <a:outerShdw blurRad="50800" dist="38100" algn="l" rotWithShape="0">
                    <a:prstClr val="black">
                      <a:alpha val="40000"/>
                    </a:prstClr>
                  </a:outerShdw>
                </a:effectLst>
              </a:rPr>
              <a:t>www.kshrd.com.kh</a:t>
            </a:r>
          </a:p>
        </p:txBody>
      </p:sp>
      <p:sp>
        <p:nvSpPr>
          <p:cNvPr id="10" name="TextBox 9"/>
          <p:cNvSpPr txBox="1"/>
          <p:nvPr/>
        </p:nvSpPr>
        <p:spPr>
          <a:xfrm>
            <a:off x="467773" y="3772619"/>
            <a:ext cx="2616422" cy="1477328"/>
          </a:xfrm>
          <a:prstGeom prst="rect">
            <a:avLst/>
          </a:prstGeom>
          <a:noFill/>
        </p:spPr>
        <p:txBody>
          <a:bodyPr wrap="none" rtlCol="0">
            <a:spAutoFit/>
          </a:bodyPr>
          <a:lstStyle/>
          <a:p>
            <a:pPr>
              <a:lnSpc>
                <a:spcPct val="150000"/>
              </a:lnSpc>
              <a:tabLst>
                <a:tab pos="1109663" algn="l"/>
              </a:tabLst>
            </a:pPr>
            <a:r>
              <a:rPr lang="km-KH" sz="1500" b="1" dirty="0">
                <a:latin typeface="Khmer OS Battambang" panose="02000500000000020004" pitchFamily="2" charset="0"/>
                <a:cs typeface="Khmer OS Battambang" panose="02000500000000020004" pitchFamily="2" charset="0"/>
              </a:rPr>
              <a:t>ឣ្នកណែនំា</a:t>
            </a:r>
            <a:r>
              <a:rPr lang="en-GB" sz="1500" b="1" dirty="0">
                <a:latin typeface="Khmer OS Battambang" panose="02000500000000020004" pitchFamily="2" charset="0"/>
                <a:cs typeface="Khmer OS Battambang" panose="02000500000000020004" pitchFamily="2" charset="0"/>
              </a:rPr>
              <a:t>: </a:t>
            </a:r>
            <a:r>
              <a:rPr lang="km-KH" sz="1500" b="1" dirty="0">
                <a:latin typeface="Khmer OS Battambang" panose="02000500000000020004" pitchFamily="2" charset="0"/>
                <a:cs typeface="Khmer OS Battambang" panose="02000500000000020004" pitchFamily="2" charset="0"/>
              </a:rPr>
              <a:t>លោក</a:t>
            </a:r>
            <a:r>
              <a:rPr lang="en-US" sz="1500" b="1" dirty="0">
                <a:latin typeface="Khmer OS Battambang" panose="02000500000000020004" pitchFamily="2" charset="0"/>
                <a:cs typeface="Khmer OS Battambang" panose="02000500000000020004" pitchFamily="2" charset="0"/>
              </a:rPr>
              <a:t> </a:t>
            </a:r>
            <a:r>
              <a:rPr lang="km-KH" sz="1500" b="1" dirty="0">
                <a:latin typeface="Khmer OS Battambang" panose="02000500000000020004" pitchFamily="2" charset="0"/>
                <a:cs typeface="Khmer OS Battambang" panose="02000500000000020004" pitchFamily="2" charset="0"/>
              </a:rPr>
              <a:t>លាង ប៊ុនរ៉ុង</a:t>
            </a:r>
            <a:endParaRPr lang="en-US" sz="1500" b="1" dirty="0">
              <a:latin typeface="Khmer OS Battambang" panose="02000500000000020004" pitchFamily="2" charset="0"/>
              <a:cs typeface="Khmer OS Battambang" panose="02000500000000020004" pitchFamily="2" charset="0"/>
            </a:endParaRPr>
          </a:p>
          <a:p>
            <a:pPr>
              <a:lnSpc>
                <a:spcPct val="150000"/>
              </a:lnSpc>
              <a:tabLst>
                <a:tab pos="1109663" algn="l"/>
              </a:tabLst>
            </a:pPr>
            <a:r>
              <a:rPr lang="en-US" sz="1500" b="1" dirty="0">
                <a:latin typeface="Khmer OS Battambang" panose="02000500000000020004" pitchFamily="2" charset="0"/>
                <a:cs typeface="Khmer OS Battambang" panose="02000500000000020004" pitchFamily="2" charset="0"/>
              </a:rPr>
              <a:t>                </a:t>
            </a:r>
            <a:r>
              <a:rPr lang="km-KH" sz="1500" b="1" dirty="0">
                <a:latin typeface="Khmer OS Battambang" panose="02000500000000020004" pitchFamily="2" charset="0"/>
                <a:cs typeface="Khmer OS Battambang" panose="02000500000000020004" pitchFamily="2" charset="0"/>
              </a:rPr>
              <a:t>លោក លន់ សុវត្ថានា</a:t>
            </a:r>
            <a:endParaRPr lang="en-US" sz="1500" b="1" dirty="0">
              <a:latin typeface="Khmer OS Battambang" panose="02000500000000020004" pitchFamily="2" charset="0"/>
              <a:cs typeface="Khmer OS Battambang" panose="02000500000000020004" pitchFamily="2" charset="0"/>
            </a:endParaRPr>
          </a:p>
          <a:p>
            <a:pPr>
              <a:lnSpc>
                <a:spcPct val="150000"/>
              </a:lnSpc>
              <a:tabLst>
                <a:tab pos="1109663" algn="l"/>
              </a:tabLst>
            </a:pPr>
            <a:r>
              <a:rPr lang="en-US" sz="1500" b="1" dirty="0">
                <a:latin typeface="Khmer OS Battambang" panose="02000500000000020004" pitchFamily="2" charset="0"/>
                <a:cs typeface="Khmer OS Battambang" panose="02000500000000020004" pitchFamily="2" charset="0"/>
              </a:rPr>
              <a:t>                </a:t>
            </a:r>
            <a:r>
              <a:rPr lang="km-KH" sz="1500" b="1" dirty="0">
                <a:latin typeface="Khmer OS Battambang" panose="02000500000000020004" pitchFamily="2" charset="0"/>
                <a:cs typeface="Khmer OS Battambang" panose="02000500000000020004" pitchFamily="2" charset="0"/>
              </a:rPr>
              <a:t>លោក ផេង តុលា</a:t>
            </a:r>
            <a:endParaRPr lang="en-US" sz="1500" b="1" dirty="0">
              <a:latin typeface="Khmer OS Battambang" panose="02000500000000020004" pitchFamily="2" charset="0"/>
              <a:cs typeface="Khmer OS Battambang" panose="02000500000000020004" pitchFamily="2" charset="0"/>
            </a:endParaRPr>
          </a:p>
          <a:p>
            <a:pPr>
              <a:lnSpc>
                <a:spcPct val="150000"/>
              </a:lnSpc>
              <a:tabLst>
                <a:tab pos="1109663" algn="l"/>
              </a:tabLst>
            </a:pPr>
            <a:r>
              <a:rPr lang="en-US" sz="1200" b="1" dirty="0">
                <a:latin typeface="Khmer OS Battambang" panose="02000500000000020004" pitchFamily="2" charset="0"/>
                <a:cs typeface="Khmer OS Battambang" panose="02000500000000020004" pitchFamily="2" charset="0"/>
              </a:rPr>
              <a:t>                    </a:t>
            </a:r>
            <a:r>
              <a:rPr lang="km-KH" sz="1500" b="1" dirty="0">
                <a:latin typeface="Khmer OS Battambang" panose="02000500000000020004" pitchFamily="2" charset="0"/>
                <a:cs typeface="Khmer OS Battambang" panose="02000500000000020004" pitchFamily="2" charset="0"/>
              </a:rPr>
              <a:t>លោក ដារ៉ា ពេញចិត្ត</a:t>
            </a:r>
            <a:endParaRPr lang="en-GB" sz="1500" b="1" dirty="0">
              <a:latin typeface="Khmer OS Battambang" panose="02000500000000020004" pitchFamily="2" charset="0"/>
              <a:cs typeface="Khmer OS Battambang" panose="02000500000000020004" pitchFamily="2" charset="0"/>
            </a:endParaRPr>
          </a:p>
        </p:txBody>
      </p:sp>
      <p:sp>
        <p:nvSpPr>
          <p:cNvPr id="11" name="Rectangle 10"/>
          <p:cNvSpPr/>
          <p:nvPr/>
        </p:nvSpPr>
        <p:spPr>
          <a:xfrm>
            <a:off x="1952365" y="2379587"/>
            <a:ext cx="8373125" cy="1015663"/>
          </a:xfrm>
          <a:prstGeom prst="rect">
            <a:avLst/>
          </a:prstGeom>
        </p:spPr>
        <p:txBody>
          <a:bodyPr wrap="square">
            <a:spAutoFit/>
          </a:bodyPr>
          <a:lstStyle/>
          <a:p>
            <a:pPr algn="ctr"/>
            <a:r>
              <a:rPr lang="km-KH" sz="3000" b="1" dirty="0">
                <a:latin typeface="Khmer OS Battambang" panose="02000500000000020004" pitchFamily="2" charset="0"/>
                <a:cs typeface="Khmer OS Battambang" panose="02000500000000020004" pitchFamily="2" charset="0"/>
              </a:rPr>
              <a:t>ប្រធានបទ៖</a:t>
            </a:r>
            <a:r>
              <a:rPr lang="en-US" sz="3000" b="1" dirty="0">
                <a:latin typeface="Khmer OS Battambang" panose="02000500000000020004" pitchFamily="2" charset="0"/>
                <a:cs typeface="Khmer OS Battambang" panose="02000500000000020004" pitchFamily="2" charset="0"/>
              </a:rPr>
              <a:t> </a:t>
            </a:r>
            <a:r>
              <a:rPr lang="ca-ES" sz="3000" b="1" dirty="0">
                <a:solidFill>
                  <a:srgbClr val="C00000"/>
                </a:solidFill>
                <a:effectLst>
                  <a:outerShdw blurRad="50800" dist="38100" algn="l" rotWithShape="0">
                    <a:prstClr val="black">
                      <a:alpha val="40000"/>
                    </a:prstClr>
                  </a:outerShdw>
                </a:effectLst>
                <a:latin typeface="Khmer OS Muol Light" pitchFamily="2" charset="0"/>
                <a:cs typeface="Khmer OS Muol Light" pitchFamily="2" charset="0"/>
              </a:rPr>
              <a:t>មូលដ្ឋានគ្រិះរបស់ភាសា </a:t>
            </a:r>
            <a:r>
              <a:rPr lang="en-US" sz="3000" b="1" dirty="0">
                <a:solidFill>
                  <a:srgbClr val="C00000"/>
                </a:solidFill>
                <a:effectLst>
                  <a:outerShdw blurRad="50800" dist="38100" algn="l" rotWithShape="0">
                    <a:prstClr val="black">
                      <a:alpha val="40000"/>
                    </a:prstClr>
                  </a:outerShdw>
                </a:effectLst>
                <a:latin typeface="Khmer OS Muol Light" pitchFamily="2" charset="0"/>
                <a:cs typeface="Khmer OS Muol Light" pitchFamily="2" charset="0"/>
              </a:rPr>
              <a:t>Java</a:t>
            </a:r>
            <a:r>
              <a:rPr lang="km-KH" sz="3000" b="1" dirty="0">
                <a:solidFill>
                  <a:srgbClr val="C00000"/>
                </a:solidFill>
                <a:effectLst>
                  <a:outerShdw blurRad="50800" dist="38100" algn="l" rotWithShape="0">
                    <a:prstClr val="black">
                      <a:alpha val="40000"/>
                    </a:prstClr>
                  </a:outerShdw>
                </a:effectLst>
                <a:latin typeface="Khmer OS Muol Light" pitchFamily="2" charset="0"/>
                <a:cs typeface="Khmer OS Muol Light" pitchFamily="2" charset="0"/>
              </a:rPr>
              <a:t> </a:t>
            </a:r>
            <a:endParaRPr lang="km-KH" sz="3000" b="1" dirty="0">
              <a:solidFill>
                <a:srgbClr val="FF0000"/>
              </a:solidFill>
              <a:effectLst>
                <a:outerShdw blurRad="50800" dist="38100" algn="l" rotWithShape="0">
                  <a:prstClr val="black">
                    <a:alpha val="40000"/>
                  </a:prstClr>
                </a:outerShdw>
              </a:effectLst>
              <a:latin typeface="Khmer OS Battambang" panose="02000500000000020004" pitchFamily="2" charset="0"/>
              <a:cs typeface="Khmer OS Battambang" panose="02000500000000020004" pitchFamily="2" charset="0"/>
            </a:endParaRPr>
          </a:p>
          <a:p>
            <a:endParaRPr lang="en-US" sz="3000" dirty="0"/>
          </a:p>
        </p:txBody>
      </p:sp>
    </p:spTree>
    <p:extLst>
      <p:ext uri="{BB962C8B-B14F-4D97-AF65-F5344CB8AC3E}">
        <p14:creationId xmlns:p14="http://schemas.microsoft.com/office/powerpoint/2010/main" val="341511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63" y="168564"/>
            <a:ext cx="10994126" cy="1064491"/>
          </a:xfrm>
        </p:spPr>
        <p:txBody>
          <a:bodyPr>
            <a:normAutofit fontScale="90000"/>
          </a:bodyPr>
          <a:lstStyle/>
          <a:p>
            <a:r>
              <a:rPr lang="en-US" b="1" dirty="0" smtClean="0"/>
              <a:t/>
            </a:r>
            <a:br>
              <a:rPr lang="en-US" b="1" dirty="0" smtClean="0"/>
            </a:br>
            <a:r>
              <a:rPr lang="en-US" b="1" dirty="0" smtClean="0">
                <a:solidFill>
                  <a:srgbClr val="0070C0"/>
                </a:solidFill>
              </a:rPr>
              <a:t>What </a:t>
            </a:r>
            <a:r>
              <a:rPr lang="en-US" b="1" dirty="0">
                <a:solidFill>
                  <a:srgbClr val="0070C0"/>
                </a:solidFill>
              </a:rPr>
              <a:t>is the difference between primitive data types and wrapper classes in java?</a:t>
            </a:r>
            <a:br>
              <a:rPr lang="en-US" b="1" dirty="0">
                <a:solidFill>
                  <a:srgbClr val="0070C0"/>
                </a:solidFill>
              </a:rPr>
            </a:br>
            <a:endParaRPr lang="en-US" dirty="0">
              <a:solidFill>
                <a:srgbClr val="0070C0"/>
              </a:solidFill>
            </a:endParaRPr>
          </a:p>
        </p:txBody>
      </p:sp>
      <p:sp>
        <p:nvSpPr>
          <p:cNvPr id="5" name="Content Placeholder 4"/>
          <p:cNvSpPr>
            <a:spLocks noGrp="1"/>
          </p:cNvSpPr>
          <p:nvPr>
            <p:ph sz="half" idx="1"/>
          </p:nvPr>
        </p:nvSpPr>
        <p:spPr>
          <a:xfrm>
            <a:off x="786244" y="2441865"/>
            <a:ext cx="4752109" cy="1828801"/>
          </a:xfrm>
        </p:spPr>
        <p:txBody>
          <a:bodyPr>
            <a:normAutofit/>
          </a:bodyPr>
          <a:lstStyle/>
          <a:p>
            <a:pPr lvl="1">
              <a:buClr>
                <a:srgbClr val="00B0F0"/>
              </a:buClr>
              <a:buFont typeface="Wingdings" panose="05000000000000000000" pitchFamily="2" charset="2"/>
              <a:buChar char="q"/>
            </a:pPr>
            <a:r>
              <a:rPr lang="en-US" sz="2400" dirty="0" smtClean="0"/>
              <a:t>primitive </a:t>
            </a:r>
            <a:r>
              <a:rPr lang="en-US" sz="2400" dirty="0"/>
              <a:t>types can be used as </a:t>
            </a:r>
            <a:r>
              <a:rPr lang="en-US" sz="2400" dirty="0">
                <a:solidFill>
                  <a:srgbClr val="FF0000"/>
                </a:solidFill>
              </a:rPr>
              <a:t>raw data for operations such as arithmetic, logical, etc</a:t>
            </a:r>
            <a:r>
              <a:rPr lang="en-US" sz="2400" dirty="0"/>
              <a:t>. </a:t>
            </a:r>
            <a:endParaRPr lang="en-US" sz="2400" dirty="0" smtClean="0"/>
          </a:p>
          <a:p>
            <a:pPr marL="320040" lvl="1" indent="0">
              <a:buNone/>
            </a:pPr>
            <a:endParaRPr lang="en-US" dirty="0">
              <a:solidFill>
                <a:srgbClr val="FF0000"/>
              </a:solidFill>
            </a:endParaRPr>
          </a:p>
          <a:p>
            <a:pPr marL="0" indent="0">
              <a:buNone/>
            </a:pPr>
            <a:endParaRPr lang="en-US" dirty="0"/>
          </a:p>
          <a:p>
            <a:endParaRPr lang="en-US" b="1" dirty="0"/>
          </a:p>
        </p:txBody>
      </p:sp>
      <p:sp>
        <p:nvSpPr>
          <p:cNvPr id="3" name="Content Placeholder 2"/>
          <p:cNvSpPr>
            <a:spLocks noGrp="1"/>
          </p:cNvSpPr>
          <p:nvPr>
            <p:ph sz="half" idx="2"/>
          </p:nvPr>
        </p:nvSpPr>
        <p:spPr>
          <a:xfrm>
            <a:off x="6373091" y="2452255"/>
            <a:ext cx="4752109" cy="1610590"/>
          </a:xfrm>
        </p:spPr>
        <p:txBody>
          <a:bodyPr>
            <a:normAutofit/>
          </a:bodyPr>
          <a:lstStyle/>
          <a:p>
            <a:pPr>
              <a:buClr>
                <a:srgbClr val="00B0F0"/>
              </a:buClr>
              <a:buFont typeface="Wingdings" panose="05000000000000000000" pitchFamily="2" charset="2"/>
              <a:buChar char="q"/>
            </a:pPr>
            <a:r>
              <a:rPr lang="en-US" sz="2400" dirty="0" smtClean="0"/>
              <a:t> </a:t>
            </a:r>
            <a:r>
              <a:rPr lang="en-US" sz="2400" dirty="0"/>
              <a:t>wrapper classes </a:t>
            </a:r>
            <a:r>
              <a:rPr lang="en-US" sz="2400" dirty="0">
                <a:solidFill>
                  <a:srgbClr val="FF0000"/>
                </a:solidFill>
              </a:rPr>
              <a:t>acts as data holders for these primitive data </a:t>
            </a:r>
            <a:r>
              <a:rPr lang="en-US" sz="2400" dirty="0" smtClean="0">
                <a:solidFill>
                  <a:srgbClr val="FF0000"/>
                </a:solidFill>
              </a:rPr>
              <a:t>types.</a:t>
            </a:r>
            <a:endParaRPr lang="en-US" sz="2400" dirty="0"/>
          </a:p>
        </p:txBody>
      </p:sp>
      <p:sp>
        <p:nvSpPr>
          <p:cNvPr id="6" name="Content Placeholder 2"/>
          <p:cNvSpPr txBox="1">
            <a:spLocks/>
          </p:cNvSpPr>
          <p:nvPr/>
        </p:nvSpPr>
        <p:spPr>
          <a:xfrm>
            <a:off x="1059872" y="2088573"/>
            <a:ext cx="4752109" cy="3460174"/>
          </a:xfrm>
          <a:prstGeom prst="rect">
            <a:avLst/>
          </a:prstGeom>
        </p:spPr>
        <p:txBody>
          <a:bodyPr vert="horz" lIns="91440" tIns="45720" rIns="91440" bIns="45720" rtlCol="0">
            <a:normAutofit/>
          </a:bodyPr>
          <a:lstStyle>
            <a:lvl1pPr marL="274320" indent="-274320" algn="l" defTabSz="914400" rtl="0" eaLnBrk="1" latinLnBrk="0" hangingPunct="1">
              <a:spcBef>
                <a:spcPts val="2000"/>
              </a:spcBef>
              <a:buClr>
                <a:schemeClr val="tx1">
                  <a:lumMod val="65000"/>
                </a:schemeClr>
              </a:buClr>
              <a:buFont typeface="Arial" pitchFamily="34" charset="0"/>
              <a:buChar char="•"/>
              <a:defRPr sz="20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18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6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4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4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9pPr>
          </a:lstStyle>
          <a:p>
            <a:endParaRPr lang="en-US" dirty="0"/>
          </a:p>
        </p:txBody>
      </p:sp>
      <p:sp>
        <p:nvSpPr>
          <p:cNvPr id="7" name="Content Placeholder 4"/>
          <p:cNvSpPr txBox="1">
            <a:spLocks/>
          </p:cNvSpPr>
          <p:nvPr/>
        </p:nvSpPr>
        <p:spPr>
          <a:xfrm>
            <a:off x="786244" y="1555172"/>
            <a:ext cx="10338956" cy="574966"/>
          </a:xfrm>
          <a:prstGeom prst="rect">
            <a:avLst/>
          </a:prstGeom>
        </p:spPr>
        <p:txBody>
          <a:bodyPr vert="horz" lIns="91440" tIns="45720" rIns="91440" bIns="45720" rtlCol="0">
            <a:normAutofit/>
          </a:bodyPr>
          <a:lstStyle>
            <a:lvl1pPr marL="274320" indent="-274320" algn="l" defTabSz="914400" rtl="0" eaLnBrk="1" latinLnBrk="0" hangingPunct="1">
              <a:spcBef>
                <a:spcPts val="2000"/>
              </a:spcBef>
              <a:buClr>
                <a:schemeClr val="tx1">
                  <a:lumMod val="65000"/>
                </a:schemeClr>
              </a:buClr>
              <a:buFont typeface="Arial" pitchFamily="34" charset="0"/>
              <a:buChar char="•"/>
              <a:defRPr sz="20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18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6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4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4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9pPr>
          </a:lstStyle>
          <a:p>
            <a:pPr marL="0" indent="0" algn="ctr">
              <a:buFont typeface="Arial" pitchFamily="34" charset="0"/>
              <a:buNone/>
            </a:pPr>
            <a:r>
              <a:rPr lang="en-US" b="1" dirty="0" smtClean="0">
                <a:solidFill>
                  <a:srgbClr val="0070C0"/>
                </a:solidFill>
              </a:rPr>
              <a:t>difference between primitive data types and wrapper classes</a:t>
            </a:r>
            <a:endParaRPr lang="en-US" b="1" dirty="0">
              <a:solidFill>
                <a:srgbClr val="0070C0"/>
              </a:solidFill>
            </a:endParaRPr>
          </a:p>
        </p:txBody>
      </p:sp>
      <p:sp>
        <p:nvSpPr>
          <p:cNvPr id="8" name="Content Placeholder 4"/>
          <p:cNvSpPr txBox="1">
            <a:spLocks/>
          </p:cNvSpPr>
          <p:nvPr/>
        </p:nvSpPr>
        <p:spPr>
          <a:xfrm>
            <a:off x="786244" y="4603173"/>
            <a:ext cx="10338956" cy="1340427"/>
          </a:xfrm>
          <a:prstGeom prst="rect">
            <a:avLst/>
          </a:prstGeom>
        </p:spPr>
        <p:txBody>
          <a:bodyPr vert="horz" lIns="91440" tIns="45720" rIns="91440" bIns="45720" rtlCol="0">
            <a:normAutofit/>
          </a:bodyPr>
          <a:lstStyle>
            <a:lvl1pPr marL="274320" indent="-274320" algn="l" defTabSz="914400" rtl="0" eaLnBrk="1" latinLnBrk="0" hangingPunct="1">
              <a:spcBef>
                <a:spcPts val="2000"/>
              </a:spcBef>
              <a:buClr>
                <a:schemeClr val="tx1">
                  <a:lumMod val="65000"/>
                </a:schemeClr>
              </a:buClr>
              <a:buFont typeface="Arial" pitchFamily="34" charset="0"/>
              <a:buChar char="•"/>
              <a:defRPr sz="20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18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6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4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4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400" kern="1200">
                <a:solidFill>
                  <a:schemeClr val="tx1"/>
                </a:solidFill>
                <a:latin typeface="+mn-lt"/>
                <a:ea typeface="+mn-ea"/>
                <a:cs typeface="+mn-cs"/>
              </a:defRPr>
            </a:lvl9pPr>
          </a:lstStyle>
          <a:p>
            <a:pPr>
              <a:buClr>
                <a:srgbClr val="00B0F0"/>
              </a:buClr>
              <a:buFont typeface="Wingdings" panose="05000000000000000000" pitchFamily="2" charset="2"/>
              <a:buChar char="Ø"/>
            </a:pPr>
            <a:r>
              <a:rPr lang="en-US" dirty="0">
                <a:solidFill>
                  <a:schemeClr val="accent4"/>
                </a:solidFill>
              </a:rPr>
              <a:t>Important </a:t>
            </a:r>
            <a:r>
              <a:rPr lang="en-US" dirty="0" smtClean="0">
                <a:solidFill>
                  <a:schemeClr val="accent4"/>
                </a:solidFill>
              </a:rPr>
              <a:t>note :</a:t>
            </a:r>
            <a:r>
              <a:rPr lang="en-US" dirty="0" smtClean="0"/>
              <a:t> The </a:t>
            </a:r>
            <a:r>
              <a:rPr lang="en-US" dirty="0"/>
              <a:t>primitive data type values will be stored in </a:t>
            </a:r>
            <a:r>
              <a:rPr lang="en-US" b="1" dirty="0"/>
              <a:t>Stack Memory</a:t>
            </a:r>
            <a:r>
              <a:rPr lang="en-US" dirty="0"/>
              <a:t> whereas wrapper class objects (like any other java objects) are stored in </a:t>
            </a:r>
            <a:r>
              <a:rPr lang="en-US" b="1" dirty="0"/>
              <a:t>Heap Memory</a:t>
            </a:r>
            <a:r>
              <a:rPr lang="en-US" dirty="0"/>
              <a:t>.</a:t>
            </a:r>
            <a:endParaRPr lang="km-KH" dirty="0"/>
          </a:p>
          <a:p>
            <a:endParaRPr lang="en-US" b="1" dirty="0"/>
          </a:p>
        </p:txBody>
      </p:sp>
    </p:spTree>
    <p:extLst>
      <p:ext uri="{BB962C8B-B14F-4D97-AF65-F5344CB8AC3E}">
        <p14:creationId xmlns:p14="http://schemas.microsoft.com/office/powerpoint/2010/main" val="192959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889" y="691056"/>
            <a:ext cx="10994126" cy="605482"/>
          </a:xfrm>
        </p:spPr>
        <p:txBody>
          <a:bodyPr>
            <a:normAutofit fontScale="90000"/>
          </a:bodyPr>
          <a:lstStyle/>
          <a:p>
            <a:r>
              <a:rPr lang="en-US" sz="3600" b="1" dirty="0">
                <a:solidFill>
                  <a:srgbClr val="00B0F0"/>
                </a:solidFill>
              </a:rPr>
              <a:t>Use of wrapper class in java</a:t>
            </a:r>
            <a:r>
              <a:rPr lang="en-US" sz="3600" b="1" dirty="0"/>
              <a:t/>
            </a:r>
            <a:br>
              <a:rPr lang="en-US" sz="3600" b="1" dirty="0"/>
            </a:br>
            <a:endParaRPr lang="en-US" dirty="0"/>
          </a:p>
        </p:txBody>
      </p:sp>
      <p:sp>
        <p:nvSpPr>
          <p:cNvPr id="3" name="Content Placeholder 2"/>
          <p:cNvSpPr>
            <a:spLocks noGrp="1"/>
          </p:cNvSpPr>
          <p:nvPr>
            <p:ph sz="half" idx="1"/>
          </p:nvPr>
        </p:nvSpPr>
        <p:spPr>
          <a:xfrm>
            <a:off x="1066799" y="1714501"/>
            <a:ext cx="10311245" cy="4457700"/>
          </a:xfrm>
        </p:spPr>
        <p:txBody>
          <a:bodyPr>
            <a:normAutofit/>
          </a:bodyPr>
          <a:lstStyle/>
          <a:p>
            <a:pPr marL="0" indent="0">
              <a:buNone/>
            </a:pPr>
            <a:r>
              <a:rPr lang="en-US" b="1" dirty="0" smtClean="0">
                <a:solidFill>
                  <a:srgbClr val="002060"/>
                </a:solidFill>
              </a:rPr>
              <a:t>uses/advantages </a:t>
            </a:r>
            <a:r>
              <a:rPr lang="en-US" b="1" dirty="0">
                <a:solidFill>
                  <a:srgbClr val="002060"/>
                </a:solidFill>
              </a:rPr>
              <a:t>of wrapper classes</a:t>
            </a:r>
            <a:r>
              <a:rPr lang="en-US" dirty="0">
                <a:solidFill>
                  <a:srgbClr val="002060"/>
                </a:solidFill>
              </a:rPr>
              <a:t>. </a:t>
            </a:r>
          </a:p>
          <a:p>
            <a:pPr>
              <a:buClr>
                <a:srgbClr val="00B0F0"/>
              </a:buClr>
              <a:buFont typeface="Wingdings" panose="05000000000000000000" pitchFamily="2" charset="2"/>
              <a:buChar char="q"/>
            </a:pPr>
            <a:r>
              <a:rPr lang="en-US" dirty="0" smtClean="0"/>
              <a:t>One </a:t>
            </a:r>
            <a:r>
              <a:rPr lang="en-US" dirty="0"/>
              <a:t>feature is to use constants defined by the wrapper class, </a:t>
            </a:r>
            <a:r>
              <a:rPr lang="en-US" dirty="0">
                <a:solidFill>
                  <a:srgbClr val="FF0000"/>
                </a:solidFill>
              </a:rPr>
              <a:t>such as </a:t>
            </a:r>
            <a:r>
              <a:rPr lang="en-US" b="1" dirty="0">
                <a:solidFill>
                  <a:srgbClr val="FF0000"/>
                </a:solidFill>
              </a:rPr>
              <a:t>MIN_VALUE</a:t>
            </a:r>
            <a:r>
              <a:rPr lang="en-US" dirty="0">
                <a:solidFill>
                  <a:srgbClr val="FF0000"/>
                </a:solidFill>
              </a:rPr>
              <a:t> and </a:t>
            </a:r>
            <a:r>
              <a:rPr lang="en-US" b="1" dirty="0">
                <a:solidFill>
                  <a:srgbClr val="FF0000"/>
                </a:solidFill>
              </a:rPr>
              <a:t>MAX_VALUE</a:t>
            </a:r>
            <a:r>
              <a:rPr lang="en-US" dirty="0">
                <a:solidFill>
                  <a:srgbClr val="FF0000"/>
                </a:solidFill>
              </a:rPr>
              <a:t>, that provide the upper and lower bounds of the data type, </a:t>
            </a:r>
          </a:p>
          <a:p>
            <a:pPr>
              <a:buClr>
                <a:srgbClr val="00B0F0"/>
              </a:buClr>
              <a:buFont typeface="Wingdings" panose="05000000000000000000" pitchFamily="2" charset="2"/>
              <a:buChar char="q"/>
            </a:pPr>
            <a:endParaRPr lang="en-US" dirty="0" smtClean="0">
              <a:solidFill>
                <a:srgbClr val="FF0000"/>
              </a:solidFill>
            </a:endParaRPr>
          </a:p>
          <a:p>
            <a:pPr>
              <a:buClr>
                <a:srgbClr val="00B0F0"/>
              </a:buClr>
              <a:buFont typeface="Wingdings" panose="05000000000000000000" pitchFamily="2" charset="2"/>
              <a:buChar char="q"/>
            </a:pPr>
            <a:r>
              <a:rPr lang="en-US" dirty="0" smtClean="0"/>
              <a:t>and </a:t>
            </a:r>
            <a:r>
              <a:rPr lang="en-US" dirty="0"/>
              <a:t>the other application is to use wrapper class </a:t>
            </a:r>
            <a:r>
              <a:rPr lang="en-US" dirty="0" smtClean="0"/>
              <a:t>for </a:t>
            </a:r>
            <a:r>
              <a:rPr lang="en-US" dirty="0"/>
              <a:t>converting to and from </a:t>
            </a:r>
            <a:r>
              <a:rPr lang="en-US" dirty="0" err="1" smtClean="0"/>
              <a:t>s</a:t>
            </a:r>
            <a:r>
              <a:rPr lang="en-US" dirty="0" err="1">
                <a:solidFill>
                  <a:schemeClr val="accent2">
                    <a:lumMod val="75000"/>
                  </a:schemeClr>
                </a:solidFill>
              </a:rPr>
              <a:t>methods</a:t>
            </a:r>
            <a:r>
              <a:rPr lang="en-US" dirty="0">
                <a:solidFill>
                  <a:schemeClr val="accent2">
                    <a:lumMod val="75000"/>
                  </a:schemeClr>
                </a:solidFill>
              </a:rPr>
              <a:t> for converting values to and from other primitive data types, </a:t>
            </a:r>
            <a:r>
              <a:rPr lang="en-US" dirty="0" err="1" smtClean="0"/>
              <a:t>trings</a:t>
            </a:r>
            <a:r>
              <a:rPr lang="en-US" dirty="0"/>
              <a:t>, and for converting </a:t>
            </a:r>
            <a:r>
              <a:rPr lang="en-US" dirty="0" smtClean="0"/>
              <a:t>between </a:t>
            </a:r>
            <a:r>
              <a:rPr lang="en-US" dirty="0"/>
              <a:t>number systems (decimal, octal, hexadecimal, binary</a:t>
            </a:r>
            <a:r>
              <a:rPr lang="en-US" dirty="0" smtClean="0"/>
              <a:t>).</a:t>
            </a:r>
          </a:p>
        </p:txBody>
      </p:sp>
    </p:spTree>
    <p:extLst>
      <p:ext uri="{BB962C8B-B14F-4D97-AF65-F5344CB8AC3E}">
        <p14:creationId xmlns:p14="http://schemas.microsoft.com/office/powerpoint/2010/main" val="11109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rPr>
              <a:t>Auto Boxing</a:t>
            </a:r>
            <a:endParaRPr lang="en-US" sz="3600" b="1" dirty="0">
              <a:solidFill>
                <a:srgbClr val="0070C0"/>
              </a:solidFill>
            </a:endParaRPr>
          </a:p>
        </p:txBody>
      </p:sp>
      <p:sp>
        <p:nvSpPr>
          <p:cNvPr id="4" name="Content Placeholder 6"/>
          <p:cNvSpPr txBox="1">
            <a:spLocks/>
          </p:cNvSpPr>
          <p:nvPr/>
        </p:nvSpPr>
        <p:spPr>
          <a:xfrm>
            <a:off x="838200" y="1790787"/>
            <a:ext cx="10515600" cy="4418134"/>
          </a:xfrm>
          <a:prstGeom prst="rect">
            <a:avLst/>
          </a:prstGeom>
          <a:ln>
            <a:solidFill>
              <a:schemeClr val="accent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buFont typeface="Wingdings" panose="05000000000000000000" pitchFamily="2" charset="2"/>
              <a:buChar char="v"/>
            </a:pPr>
            <a:r>
              <a:rPr lang="en-US" sz="2200" dirty="0" smtClean="0">
                <a:latin typeface="Khmer OS Battambang" panose="02000500000000020004" pitchFamily="2" charset="0"/>
                <a:cs typeface="Khmer OS Battambang" panose="02000500000000020004" pitchFamily="2" charset="0"/>
              </a:rPr>
              <a:t>Auto Boxing </a:t>
            </a:r>
            <a:r>
              <a:rPr lang="km-KH" sz="2200" dirty="0" smtClean="0">
                <a:latin typeface="Khmer OS Battambang" panose="02000500000000020004" pitchFamily="2" charset="0"/>
                <a:cs typeface="Khmer OS Battambang" panose="02000500000000020004" pitchFamily="2" charset="0"/>
              </a:rPr>
              <a:t>គឺជាការបម្លែងដោយ</a:t>
            </a:r>
            <a:r>
              <a:rPr lang="en-US" sz="2200" dirty="0" smtClean="0">
                <a:latin typeface="Khmer OS Battambang" panose="02000500000000020004" pitchFamily="2" charset="0"/>
                <a:cs typeface="Khmer OS Battambang" panose="02000500000000020004" pitchFamily="2" charset="0"/>
              </a:rPr>
              <a:t> automatic</a:t>
            </a:r>
            <a:r>
              <a:rPr lang="km-KH" sz="2200" dirty="0" smtClean="0">
                <a:latin typeface="Khmer OS Battambang" panose="02000500000000020004" pitchFamily="2" charset="0"/>
                <a:cs typeface="Khmer OS Battambang" panose="02000500000000020004" pitchFamily="2" charset="0"/>
              </a:rPr>
              <a:t>​​ របស់</a:t>
            </a:r>
            <a:r>
              <a:rPr lang="en-US" sz="2200" dirty="0" smtClean="0">
                <a:latin typeface="Khmer OS Battambang" panose="02000500000000020004" pitchFamily="2" charset="0"/>
                <a:cs typeface="Khmer OS Battambang" panose="02000500000000020004" pitchFamily="2" charset="0"/>
              </a:rPr>
              <a:t> Java compiler </a:t>
            </a:r>
            <a:r>
              <a:rPr lang="km-KH" sz="2200" dirty="0" smtClean="0">
                <a:latin typeface="Khmer OS Battambang" panose="02000500000000020004" pitchFamily="2" charset="0"/>
                <a:cs typeface="Khmer OS Battambang" panose="02000500000000020004" pitchFamily="2" charset="0"/>
              </a:rPr>
              <a:t>រវាង</a:t>
            </a:r>
            <a:r>
              <a:rPr lang="en-US" sz="2200" dirty="0" smtClean="0">
                <a:latin typeface="Khmer OS Battambang" panose="02000500000000020004" pitchFamily="2" charset="0"/>
                <a:cs typeface="Khmer OS Battambang" panose="02000500000000020004" pitchFamily="2" charset="0"/>
              </a:rPr>
              <a:t> primitive types </a:t>
            </a:r>
            <a:r>
              <a:rPr lang="km-KH" sz="2200" dirty="0" smtClean="0">
                <a:latin typeface="Khmer OS Battambang" panose="02000500000000020004" pitchFamily="2" charset="0"/>
                <a:cs typeface="Khmer OS Battambang" panose="02000500000000020004" pitchFamily="2" charset="0"/>
              </a:rPr>
              <a:t>និង</a:t>
            </a:r>
            <a:r>
              <a:rPr lang="en-US" sz="2200" dirty="0" smtClean="0">
                <a:latin typeface="Khmer OS Battambang" panose="02000500000000020004" pitchFamily="2" charset="0"/>
                <a:cs typeface="Khmer OS Battambang" panose="02000500000000020004" pitchFamily="2" charset="0"/>
              </a:rPr>
              <a:t> wrapper classes </a:t>
            </a:r>
            <a:r>
              <a:rPr lang="km-KH" sz="2200" dirty="0" smtClean="0">
                <a:latin typeface="Khmer OS Battambang" panose="02000500000000020004" pitchFamily="2" charset="0"/>
                <a:cs typeface="Khmer OS Battambang" panose="02000500000000020004" pitchFamily="2" charset="0"/>
              </a:rPr>
              <a:t>​​ ដែលត្រូវគ្នារបស់វា។</a:t>
            </a:r>
            <a:endParaRPr lang="en-US" sz="2200" dirty="0" smtClean="0">
              <a:latin typeface="Khmer OS Battambang" panose="02000500000000020004" pitchFamily="2" charset="0"/>
              <a:cs typeface="Khmer OS Battambang" panose="02000500000000020004" pitchFamily="2" charset="0"/>
            </a:endParaRPr>
          </a:p>
          <a:p>
            <a:pPr>
              <a:buClr>
                <a:srgbClr val="00B0F0"/>
              </a:buClr>
              <a:buFont typeface="Wingdings" panose="05000000000000000000" pitchFamily="2" charset="2"/>
              <a:buChar char="v"/>
            </a:pPr>
            <a:r>
              <a:rPr lang="en-US" sz="2200" dirty="0" smtClean="0">
                <a:latin typeface="Khmer OS Battambang" panose="02000500000000020004" pitchFamily="2" charset="0"/>
                <a:cs typeface="Khmer OS Battambang" panose="02000500000000020004" pitchFamily="2" charset="0"/>
              </a:rPr>
              <a:t>Boxing </a:t>
            </a:r>
            <a:r>
              <a:rPr lang="km-KH" sz="2200" dirty="0" smtClean="0">
                <a:latin typeface="Khmer OS Battambang" panose="02000500000000020004" pitchFamily="2" charset="0"/>
                <a:cs typeface="Khmer OS Battambang" panose="02000500000000020004" pitchFamily="2" charset="0"/>
              </a:rPr>
              <a:t>គឺជាការបម្លែងពី</a:t>
            </a:r>
            <a:r>
              <a:rPr lang="en-US" sz="2200" dirty="0" smtClean="0">
                <a:latin typeface="Khmer OS Battambang" panose="02000500000000020004" pitchFamily="2" charset="0"/>
                <a:cs typeface="Khmer OS Battambang" panose="02000500000000020004" pitchFamily="2" charset="0"/>
              </a:rPr>
              <a:t> primitive types</a:t>
            </a:r>
            <a:r>
              <a:rPr lang="km-KH" sz="2200" dirty="0" smtClean="0">
                <a:latin typeface="Khmer OS Battambang" panose="02000500000000020004" pitchFamily="2" charset="0"/>
                <a:cs typeface="Khmer OS Battambang" panose="02000500000000020004" pitchFamily="2" charset="0"/>
              </a:rPr>
              <a:t>​ទៅជា</a:t>
            </a:r>
            <a:r>
              <a:rPr lang="en-US" sz="2200" dirty="0" smtClean="0">
                <a:latin typeface="Khmer OS Battambang" panose="02000500000000020004" pitchFamily="2" charset="0"/>
                <a:cs typeface="Khmer OS Battambang" panose="02000500000000020004" pitchFamily="2" charset="0"/>
              </a:rPr>
              <a:t> wrapper classes   </a:t>
            </a:r>
          </a:p>
          <a:p>
            <a:pPr marL="0" indent="0">
              <a:buNone/>
            </a:pPr>
            <a:r>
              <a:rPr lang="en-US" sz="2200" dirty="0">
                <a:latin typeface="Khmer OS Battambang" panose="02000500000000020004" pitchFamily="2" charset="0"/>
                <a:cs typeface="Khmer OS Battambang" panose="02000500000000020004" pitchFamily="2" charset="0"/>
              </a:rPr>
              <a:t> </a:t>
            </a:r>
            <a:r>
              <a:rPr lang="en-US" sz="2200" dirty="0" smtClean="0">
                <a:latin typeface="Khmer OS Battambang" panose="02000500000000020004" pitchFamily="2" charset="0"/>
                <a:cs typeface="Khmer OS Battambang" panose="02000500000000020004" pitchFamily="2" charset="0"/>
              </a:rPr>
              <a:t>               Ex: </a:t>
            </a:r>
            <a:r>
              <a:rPr lang="en-US" sz="2200" dirty="0" err="1" smtClean="0">
                <a:latin typeface="Khmer OS Battambang" panose="02000500000000020004" pitchFamily="2" charset="0"/>
                <a:cs typeface="Khmer OS Battambang" panose="02000500000000020004" pitchFamily="2" charset="0"/>
              </a:rPr>
              <a:t>int</a:t>
            </a:r>
            <a:r>
              <a:rPr lang="en-US" sz="2200" dirty="0" smtClean="0">
                <a:latin typeface="Khmer OS Battambang" panose="02000500000000020004" pitchFamily="2" charset="0"/>
                <a:cs typeface="Khmer OS Battambang" panose="02000500000000020004" pitchFamily="2" charset="0"/>
              </a:rPr>
              <a:t> </a:t>
            </a:r>
            <a:r>
              <a:rPr lang="en-US" sz="2200" dirty="0" err="1">
                <a:latin typeface="Khmer OS Battambang" panose="02000500000000020004" pitchFamily="2" charset="0"/>
                <a:cs typeface="Khmer OS Battambang" panose="02000500000000020004" pitchFamily="2" charset="0"/>
              </a:rPr>
              <a:t>i</a:t>
            </a:r>
            <a:r>
              <a:rPr lang="en-US" sz="2200" dirty="0" smtClean="0">
                <a:latin typeface="Khmer OS Battambang" panose="02000500000000020004" pitchFamily="2" charset="0"/>
                <a:cs typeface="Khmer OS Battambang" panose="02000500000000020004" pitchFamily="2" charset="0"/>
              </a:rPr>
              <a:t> =5;         </a:t>
            </a:r>
          </a:p>
          <a:p>
            <a:pPr marL="0" indent="0">
              <a:buNone/>
            </a:pPr>
            <a:r>
              <a:rPr lang="en-US" sz="2200" dirty="0" smtClean="0">
                <a:latin typeface="Khmer OS Battambang" panose="02000500000000020004" pitchFamily="2" charset="0"/>
                <a:cs typeface="Khmer OS Battambang" panose="02000500000000020004" pitchFamily="2" charset="0"/>
              </a:rPr>
              <a:t>                           Integer y = </a:t>
            </a:r>
            <a:r>
              <a:rPr lang="en-US" sz="2200">
                <a:latin typeface="Khmer OS Battambang" panose="02000500000000020004" pitchFamily="2" charset="0"/>
                <a:cs typeface="Khmer OS Battambang" panose="02000500000000020004" pitchFamily="2" charset="0"/>
              </a:rPr>
              <a:t>i</a:t>
            </a:r>
            <a:r>
              <a:rPr lang="en-US" sz="2200" smtClean="0">
                <a:latin typeface="Khmer OS Battambang" panose="02000500000000020004" pitchFamily="2" charset="0"/>
                <a:cs typeface="Khmer OS Battambang" panose="02000500000000020004" pitchFamily="2" charset="0"/>
              </a:rPr>
              <a:t>;</a:t>
            </a:r>
            <a:endParaRPr lang="en-US" sz="2200" dirty="0" smtClean="0">
              <a:latin typeface="Khmer OS Battambang" panose="02000500000000020004" pitchFamily="2" charset="0"/>
              <a:cs typeface="Khmer OS Battambang" panose="02000500000000020004" pitchFamily="2" charset="0"/>
            </a:endParaRPr>
          </a:p>
          <a:p>
            <a:pPr>
              <a:buClr>
                <a:srgbClr val="00B0F0"/>
              </a:buClr>
              <a:buFont typeface="Wingdings" panose="05000000000000000000" pitchFamily="2" charset="2"/>
              <a:buChar char="v"/>
            </a:pPr>
            <a:r>
              <a:rPr lang="en-US" sz="2200" dirty="0" smtClean="0">
                <a:latin typeface="Khmer OS Battambang" panose="02000500000000020004" pitchFamily="2" charset="0"/>
                <a:cs typeface="Khmer OS Battambang" panose="02000500000000020004" pitchFamily="2" charset="0"/>
              </a:rPr>
              <a:t>.Unboxing</a:t>
            </a:r>
            <a:r>
              <a:rPr lang="km-KH" sz="2200" dirty="0" smtClean="0">
                <a:latin typeface="Khmer OS Battambang" panose="02000500000000020004" pitchFamily="2" charset="0"/>
                <a:cs typeface="Khmer OS Battambang" panose="02000500000000020004" pitchFamily="2" charset="0"/>
              </a:rPr>
              <a:t>​គឺជាការបម្លែងពី</a:t>
            </a:r>
            <a:r>
              <a:rPr lang="en-US" sz="2200" dirty="0" smtClean="0">
                <a:latin typeface="Khmer OS Battambang" panose="02000500000000020004" pitchFamily="2" charset="0"/>
                <a:cs typeface="Khmer OS Battambang" panose="02000500000000020004" pitchFamily="2" charset="0"/>
              </a:rPr>
              <a:t> wrapper classes </a:t>
            </a:r>
            <a:r>
              <a:rPr lang="km-KH" sz="2200" dirty="0" smtClean="0">
                <a:latin typeface="Khmer OS Battambang" panose="02000500000000020004" pitchFamily="2" charset="0"/>
                <a:cs typeface="Khmer OS Battambang" panose="02000500000000020004" pitchFamily="2" charset="0"/>
              </a:rPr>
              <a:t>​ទៅជា</a:t>
            </a:r>
            <a:r>
              <a:rPr lang="en-US" sz="2200" dirty="0" smtClean="0">
                <a:latin typeface="Khmer OS Battambang" panose="02000500000000020004" pitchFamily="2" charset="0"/>
                <a:cs typeface="Khmer OS Battambang" panose="02000500000000020004" pitchFamily="2" charset="0"/>
              </a:rPr>
              <a:t> primitive types </a:t>
            </a:r>
          </a:p>
          <a:p>
            <a:pPr marL="0" indent="0">
              <a:buNone/>
            </a:pPr>
            <a:r>
              <a:rPr lang="en-US" sz="2200" dirty="0" smtClean="0">
                <a:latin typeface="Khmer OS Battambang" panose="02000500000000020004" pitchFamily="2" charset="0"/>
                <a:cs typeface="Khmer OS Battambang" panose="02000500000000020004" pitchFamily="2" charset="0"/>
              </a:rPr>
              <a:t>               Ex: Integer y =new </a:t>
            </a:r>
            <a:r>
              <a:rPr lang="en-US" sz="2200" dirty="0" smtClean="0">
                <a:latin typeface="Khmer OS Battambang" panose="02000500000000020004" pitchFamily="2" charset="0"/>
                <a:cs typeface="Khmer OS Battambang" panose="02000500000000020004" pitchFamily="2" charset="0"/>
              </a:rPr>
              <a:t>Integer(5);</a:t>
            </a:r>
            <a:endParaRPr lang="en-US" sz="2200" dirty="0" smtClean="0">
              <a:latin typeface="Khmer OS Battambang" panose="02000500000000020004" pitchFamily="2" charset="0"/>
              <a:cs typeface="Khmer OS Battambang" panose="02000500000000020004" pitchFamily="2" charset="0"/>
            </a:endParaRPr>
          </a:p>
          <a:p>
            <a:pPr marL="0" indent="0">
              <a:buNone/>
            </a:pPr>
            <a:r>
              <a:rPr lang="en-US" sz="2200" dirty="0" smtClean="0">
                <a:latin typeface="Khmer OS Battambang" panose="02000500000000020004" pitchFamily="2" charset="0"/>
                <a:cs typeface="Khmer OS Battambang" panose="02000500000000020004" pitchFamily="2" charset="0"/>
              </a:rPr>
              <a:t>                           </a:t>
            </a:r>
            <a:r>
              <a:rPr lang="en-US" sz="2200" dirty="0" err="1" smtClean="0">
                <a:latin typeface="Khmer OS Battambang" panose="02000500000000020004" pitchFamily="2" charset="0"/>
                <a:cs typeface="Khmer OS Battambang" panose="02000500000000020004" pitchFamily="2" charset="0"/>
              </a:rPr>
              <a:t>int</a:t>
            </a:r>
            <a:r>
              <a:rPr lang="en-US" sz="2200" dirty="0" smtClean="0">
                <a:latin typeface="Khmer OS Battambang" panose="02000500000000020004" pitchFamily="2" charset="0"/>
                <a:cs typeface="Khmer OS Battambang" panose="02000500000000020004" pitchFamily="2" charset="0"/>
              </a:rPr>
              <a:t> </a:t>
            </a:r>
            <a:r>
              <a:rPr lang="en-US" sz="2200" dirty="0" err="1" smtClean="0">
                <a:latin typeface="Khmer OS Battambang" panose="02000500000000020004" pitchFamily="2" charset="0"/>
                <a:cs typeface="Khmer OS Battambang" panose="02000500000000020004" pitchFamily="2" charset="0"/>
              </a:rPr>
              <a:t>i</a:t>
            </a:r>
            <a:r>
              <a:rPr lang="en-US" sz="2200" dirty="0" smtClean="0">
                <a:latin typeface="Khmer OS Battambang" panose="02000500000000020004" pitchFamily="2" charset="0"/>
                <a:cs typeface="Khmer OS Battambang" panose="02000500000000020004" pitchFamily="2" charset="0"/>
              </a:rPr>
              <a:t>=y+5;</a:t>
            </a:r>
          </a:p>
          <a:p>
            <a:pPr marL="0" indent="0">
              <a:buNone/>
            </a:pPr>
            <a:endParaRPr lang="en-US" sz="2400" dirty="0" smtClean="0"/>
          </a:p>
          <a:p>
            <a:pPr marL="0" indent="0">
              <a:lnSpc>
                <a:spcPct val="150000"/>
              </a:lnSpc>
              <a:buFont typeface="Arial" panose="020B0604020202020204" pitchFamily="34" charset="0"/>
              <a:buNone/>
            </a:pPr>
            <a:endParaRPr lang="km-KH" sz="2400" dirty="0">
              <a:solidFill>
                <a:srgbClr val="000000"/>
              </a:solidFill>
              <a:latin typeface="Khmer OS Battambang" pitchFamily="2" charset="0"/>
              <a:cs typeface="Khmer OS Battambang" pitchFamily="2" charset="0"/>
            </a:endParaRPr>
          </a:p>
        </p:txBody>
      </p:sp>
    </p:spTree>
    <p:extLst>
      <p:ext uri="{BB962C8B-B14F-4D97-AF65-F5344CB8AC3E}">
        <p14:creationId xmlns:p14="http://schemas.microsoft.com/office/powerpoint/2010/main" val="138684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Auto Boxing Process</a:t>
            </a:r>
            <a:r>
              <a:rPr lang="en-US" dirty="0" smtClean="0">
                <a:solidFill>
                  <a:schemeClr val="tx1"/>
                </a:solidFill>
              </a:rPr>
              <a:t/>
            </a:r>
            <a:br>
              <a:rPr lang="en-US" dirty="0" smtClean="0">
                <a:solidFill>
                  <a:schemeClr val="tx1"/>
                </a:solidFill>
              </a:rPr>
            </a:br>
            <a:endParaRPr lang="en-US" dirty="0"/>
          </a:p>
        </p:txBody>
      </p:sp>
      <p:sp>
        <p:nvSpPr>
          <p:cNvPr id="3" name="Vertical Text Placeholder 2"/>
          <p:cNvSpPr>
            <a:spLocks noGrp="1"/>
          </p:cNvSpPr>
          <p:nvPr>
            <p:ph type="body" orient="vert" idx="1"/>
          </p:nvPr>
        </p:nvSpPr>
        <p:spPr/>
        <p:txBody>
          <a:bodyPr vert="horz"/>
          <a:lstStyle/>
          <a:p>
            <a:pPr marL="0" indent="0">
              <a:buNone/>
            </a:pPr>
            <a:r>
              <a:rPr lang="en-US" dirty="0" smtClean="0"/>
              <a:t>                    </a:t>
            </a:r>
          </a:p>
          <a:p>
            <a:pPr marL="0" indent="0">
              <a:buNone/>
            </a:pPr>
            <a:r>
              <a:rPr lang="en-US" dirty="0" smtClean="0"/>
              <a:t>                           Boxing                                                     Unboxing</a:t>
            </a:r>
            <a:r>
              <a:rPr lang="km-KH" dirty="0" smtClean="0"/>
              <a:t>​</a:t>
            </a:r>
            <a:endParaRPr lang="en-US" dirty="0"/>
          </a:p>
        </p:txBody>
      </p:sp>
      <p:sp>
        <p:nvSpPr>
          <p:cNvPr id="4" name="Round Single Corner Rectangle 3"/>
          <p:cNvSpPr/>
          <p:nvPr/>
        </p:nvSpPr>
        <p:spPr>
          <a:xfrm>
            <a:off x="2425152" y="2985710"/>
            <a:ext cx="2456952" cy="914400"/>
          </a:xfrm>
          <a:prstGeom prst="round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Wrapper Class</a:t>
            </a:r>
            <a:endParaRPr lang="en-US" dirty="0">
              <a:solidFill>
                <a:schemeClr val="tx1"/>
              </a:solidFill>
            </a:endParaRPr>
          </a:p>
        </p:txBody>
      </p:sp>
      <p:sp>
        <p:nvSpPr>
          <p:cNvPr id="5" name="Round Single Corner Rectangle 4"/>
          <p:cNvSpPr/>
          <p:nvPr/>
        </p:nvSpPr>
        <p:spPr>
          <a:xfrm>
            <a:off x="7865169" y="2985710"/>
            <a:ext cx="2456952" cy="914400"/>
          </a:xfrm>
          <a:prstGeom prst="round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Primitive type</a:t>
            </a:r>
            <a:endParaRPr lang="en-US" dirty="0">
              <a:solidFill>
                <a:schemeClr val="tx1"/>
              </a:solidFill>
            </a:endParaRPr>
          </a:p>
        </p:txBody>
      </p:sp>
      <p:sp>
        <p:nvSpPr>
          <p:cNvPr id="6" name="Left-Right Arrow 5"/>
          <p:cNvSpPr/>
          <p:nvPr/>
        </p:nvSpPr>
        <p:spPr>
          <a:xfrm>
            <a:off x="5272381" y="2953905"/>
            <a:ext cx="2067338" cy="946205"/>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 Boxing</a:t>
            </a:r>
            <a:endParaRPr lang="en-US" dirty="0">
              <a:solidFill>
                <a:schemeClr val="tx1"/>
              </a:solidFill>
            </a:endParaRPr>
          </a:p>
        </p:txBody>
      </p:sp>
    </p:spTree>
    <p:extLst>
      <p:ext uri="{BB962C8B-B14F-4D97-AF65-F5344CB8AC3E}">
        <p14:creationId xmlns:p14="http://schemas.microsoft.com/office/powerpoint/2010/main" val="66347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Promotion</a:t>
            </a:r>
            <a:endParaRPr lang="en-US" dirty="0">
              <a:solidFill>
                <a:srgbClr val="0070C0"/>
              </a:solidFill>
            </a:endParaRPr>
          </a:p>
        </p:txBody>
      </p:sp>
      <p:sp>
        <p:nvSpPr>
          <p:cNvPr id="3" name="Vertical Text Placeholder 2"/>
          <p:cNvSpPr>
            <a:spLocks noGrp="1"/>
          </p:cNvSpPr>
          <p:nvPr>
            <p:ph type="body" orient="vert" idx="1"/>
          </p:nvPr>
        </p:nvSpPr>
        <p:spPr/>
        <p:txBody>
          <a:bodyPr vert="horz">
            <a:normAutofit/>
          </a:bodyPr>
          <a:lstStyle/>
          <a:p>
            <a:pPr>
              <a:buClr>
                <a:srgbClr val="00B0F0"/>
              </a:buClr>
              <a:buFont typeface="Wingdings" panose="05000000000000000000" pitchFamily="2" charset="2"/>
              <a:buChar char="v"/>
            </a:pPr>
            <a:r>
              <a:rPr lang="en-US" dirty="0" smtClean="0">
                <a:latin typeface="Khmer OS Battambang" panose="02000500000000020004" pitchFamily="2" charset="0"/>
                <a:cs typeface="Khmer OS Battambang" panose="02000500000000020004" pitchFamily="2" charset="0"/>
              </a:rPr>
              <a:t>Promotion </a:t>
            </a:r>
            <a:r>
              <a:rPr lang="km-KH" dirty="0" smtClean="0">
                <a:latin typeface="Khmer OS Battambang" panose="02000500000000020004" pitchFamily="2" charset="0"/>
                <a:cs typeface="Khmer OS Battambang" panose="02000500000000020004" pitchFamily="2" charset="0"/>
              </a:rPr>
              <a:t>គឺជារបៀបនៃការផ្លាស់ប្ដូរតម្លៃឬប្រភេទទិន្នន័យដោយមិនមានបាត់បង់តម្លៃឬ</a:t>
            </a:r>
            <a:r>
              <a:rPr lang="en-US" dirty="0" smtClean="0">
                <a:latin typeface="Khmer OS Battambang" panose="02000500000000020004" pitchFamily="2" charset="0"/>
                <a:cs typeface="Khmer OS Battambang" panose="02000500000000020004" pitchFamily="2" charset="0"/>
              </a:rPr>
              <a:t>(</a:t>
            </a:r>
            <a:r>
              <a:rPr lang="km-KH" dirty="0" smtClean="0">
                <a:latin typeface="Khmer OS Battambang" panose="02000500000000020004" pitchFamily="2" charset="0"/>
                <a:cs typeface="Khmer OS Battambang" panose="02000500000000020004" pitchFamily="2" charset="0"/>
              </a:rPr>
              <a:t>ពី</a:t>
            </a:r>
            <a:r>
              <a:rPr lang="en-US" dirty="0" err="1" smtClean="0">
                <a:latin typeface="Khmer OS Battambang" panose="02000500000000020004" pitchFamily="2" charset="0"/>
                <a:cs typeface="Khmer OS Battambang" panose="02000500000000020004" pitchFamily="2" charset="0"/>
              </a:rPr>
              <a:t>Datatype</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តូច ទៅ</a:t>
            </a:r>
            <a:r>
              <a:rPr lang="en-US" dirty="0">
                <a:latin typeface="Khmer OS Battambang" panose="02000500000000020004" pitchFamily="2" charset="0"/>
                <a:cs typeface="Khmer OS Battambang" panose="02000500000000020004" pitchFamily="2" charset="0"/>
              </a:rPr>
              <a:t> </a:t>
            </a:r>
            <a:r>
              <a:rPr lang="en-US" dirty="0" err="1" smtClean="0">
                <a:latin typeface="Khmer OS Battambang" panose="02000500000000020004" pitchFamily="2" charset="0"/>
                <a:cs typeface="Khmer OS Battambang" panose="02000500000000020004" pitchFamily="2" charset="0"/>
              </a:rPr>
              <a:t>Datatype</a:t>
            </a:r>
            <a:r>
              <a:rPr lang="km-KH" dirty="0" smtClean="0">
                <a:latin typeface="Khmer OS Battambang" panose="02000500000000020004" pitchFamily="2" charset="0"/>
                <a:cs typeface="Khmer OS Battambang" panose="02000500000000020004" pitchFamily="2" charset="0"/>
              </a:rPr>
              <a:t>ធំ</a:t>
            </a:r>
            <a:r>
              <a:rPr lang="en-US" dirty="0" smtClean="0">
                <a:latin typeface="Khmer OS Battambang" panose="02000500000000020004" pitchFamily="2" charset="0"/>
                <a:cs typeface="Khmer OS Battambang" panose="02000500000000020004" pitchFamily="2" charset="0"/>
              </a:rPr>
              <a:t>)</a:t>
            </a:r>
            <a:r>
              <a:rPr lang="km-KH" dirty="0" smtClean="0">
                <a:latin typeface="Khmer OS Battambang" panose="02000500000000020004" pitchFamily="2" charset="0"/>
                <a:cs typeface="Khmer OS Battambang" panose="02000500000000020004" pitchFamily="2" charset="0"/>
              </a:rPr>
              <a:t>។  </a:t>
            </a:r>
            <a:endParaRPr lang="en-US" dirty="0" smtClean="0">
              <a:latin typeface="Khmer OS Battambang" panose="02000500000000020004" pitchFamily="2" charset="0"/>
              <a:cs typeface="Khmer OS Battambang" panose="02000500000000020004" pitchFamily="2" charset="0"/>
            </a:endParaRPr>
          </a:p>
          <a:p>
            <a:pPr marL="0" indent="0">
              <a:buNone/>
            </a:pPr>
            <a:r>
              <a:rPr lang="en-US" dirty="0" smtClean="0"/>
              <a:t>      </a:t>
            </a:r>
          </a:p>
          <a:p>
            <a:pPr marL="0" indent="0">
              <a:buNone/>
            </a:pPr>
            <a:r>
              <a:rPr lang="km-KH" sz="1600" dirty="0" smtClean="0"/>
              <a:t>                                    </a:t>
            </a:r>
            <a:r>
              <a:rPr lang="en-US" sz="1600" dirty="0" smtClean="0">
                <a:solidFill>
                  <a:schemeClr val="accent4"/>
                </a:solidFill>
              </a:rPr>
              <a:t>Storing narrower </a:t>
            </a:r>
            <a:r>
              <a:rPr lang="en-US" sz="1600" dirty="0" err="1" smtClean="0">
                <a:solidFill>
                  <a:schemeClr val="accent4"/>
                </a:solidFill>
              </a:rPr>
              <a:t>int</a:t>
            </a:r>
            <a:r>
              <a:rPr lang="en-US" sz="1600" dirty="0" smtClean="0">
                <a:solidFill>
                  <a:schemeClr val="accent4"/>
                </a:solidFill>
              </a:rPr>
              <a:t> value to a wider </a:t>
            </a:r>
            <a:r>
              <a:rPr lang="en-US" sz="1600" dirty="0" err="1" smtClean="0">
                <a:solidFill>
                  <a:schemeClr val="accent4"/>
                </a:solidFill>
              </a:rPr>
              <a:t>datatype</a:t>
            </a:r>
            <a:r>
              <a:rPr lang="en-US" sz="1600" dirty="0" smtClean="0">
                <a:solidFill>
                  <a:schemeClr val="accent4"/>
                </a:solidFill>
              </a:rPr>
              <a:t> double</a:t>
            </a:r>
          </a:p>
          <a:p>
            <a:pPr marL="0" indent="0">
              <a:buNone/>
            </a:pPr>
            <a:r>
              <a:rPr lang="en-US" dirty="0" smtClean="0"/>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337" y="3846028"/>
            <a:ext cx="1847850" cy="2266950"/>
          </a:xfrm>
          <a:prstGeom prst="rect">
            <a:avLst/>
          </a:prstGeom>
        </p:spPr>
      </p:pic>
    </p:spTree>
    <p:extLst>
      <p:ext uri="{BB962C8B-B14F-4D97-AF65-F5344CB8AC3E}">
        <p14:creationId xmlns:p14="http://schemas.microsoft.com/office/powerpoint/2010/main" val="91275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Promotion Rule</a:t>
            </a:r>
            <a:endParaRPr lang="en-US" b="1" dirty="0">
              <a:solidFill>
                <a:srgbClr val="00B0F0"/>
              </a:solidFill>
            </a:endParaRPr>
          </a:p>
        </p:txBody>
      </p:sp>
      <p:sp>
        <p:nvSpPr>
          <p:cNvPr id="3" name="Vertical Text Placeholder 2"/>
          <p:cNvSpPr>
            <a:spLocks noGrp="1"/>
          </p:cNvSpPr>
          <p:nvPr>
            <p:ph type="body" orient="vert" idx="1"/>
          </p:nvPr>
        </p:nvSpPr>
        <p:spPr/>
        <p:txBody>
          <a:bodyPr vert="horz">
            <a:normAutofit fontScale="92500" lnSpcReduction="20000"/>
          </a:bodyPr>
          <a:lstStyle/>
          <a:p>
            <a:pPr marL="0" indent="0">
              <a:buNone/>
            </a:pPr>
            <a:r>
              <a:rPr lang="en-US" b="1" dirty="0" smtClean="0">
                <a:solidFill>
                  <a:srgbClr val="002060"/>
                </a:solidFill>
              </a:rPr>
              <a:t>1.All byte and short value are promoted to </a:t>
            </a:r>
            <a:r>
              <a:rPr lang="en-US" b="1" dirty="0" err="1" smtClean="0">
                <a:solidFill>
                  <a:srgbClr val="002060"/>
                </a:solidFill>
              </a:rPr>
              <a:t>int</a:t>
            </a:r>
            <a:endParaRPr lang="en-US" b="1" dirty="0" smtClean="0">
              <a:solidFill>
                <a:srgbClr val="002060"/>
              </a:solidFill>
            </a:endParaRPr>
          </a:p>
          <a:p>
            <a:endParaRPr lang="en-US" dirty="0"/>
          </a:p>
          <a:p>
            <a:pPr marL="0" indent="0">
              <a:buNone/>
            </a:pPr>
            <a:r>
              <a:rPr lang="en-US" dirty="0" smtClean="0"/>
              <a:t>        public </a:t>
            </a:r>
            <a:r>
              <a:rPr lang="en-US" dirty="0"/>
              <a:t>class Test {</a:t>
            </a:r>
          </a:p>
          <a:p>
            <a:pPr marL="0" indent="0">
              <a:buNone/>
            </a:pPr>
            <a:r>
              <a:rPr lang="en-US" dirty="0"/>
              <a:t> </a:t>
            </a:r>
            <a:r>
              <a:rPr lang="en-US" dirty="0" smtClean="0"/>
              <a:t>                   public </a:t>
            </a:r>
            <a:r>
              <a:rPr lang="en-US" dirty="0"/>
              <a:t>static void main(String[] </a:t>
            </a:r>
            <a:r>
              <a:rPr lang="en-US" dirty="0" err="1"/>
              <a:t>args</a:t>
            </a:r>
            <a:r>
              <a:rPr lang="en-US" dirty="0"/>
              <a:t>) {</a:t>
            </a:r>
          </a:p>
          <a:p>
            <a:pPr marL="0" indent="0">
              <a:buNone/>
            </a:pPr>
            <a:r>
              <a:rPr lang="en-US" dirty="0"/>
              <a:t>     </a:t>
            </a:r>
            <a:r>
              <a:rPr lang="en-US" dirty="0" smtClean="0"/>
              <a:t>                           Byte </a:t>
            </a:r>
            <a:r>
              <a:rPr lang="en-US" dirty="0"/>
              <a:t>y =65;</a:t>
            </a:r>
          </a:p>
          <a:p>
            <a:pPr marL="0" indent="0">
              <a:buNone/>
            </a:pPr>
            <a:r>
              <a:rPr lang="en-US" dirty="0" smtClean="0"/>
              <a:t>                                </a:t>
            </a:r>
            <a:r>
              <a:rPr lang="en-US" dirty="0" err="1"/>
              <a:t>int</a:t>
            </a:r>
            <a:r>
              <a:rPr lang="en-US" dirty="0"/>
              <a:t> x = y</a:t>
            </a:r>
            <a:r>
              <a:rPr lang="en-US" dirty="0" smtClean="0"/>
              <a:t>;      </a:t>
            </a:r>
            <a:endParaRPr lang="en-US" dirty="0"/>
          </a:p>
          <a:p>
            <a:pPr marL="0" indent="0">
              <a:buNone/>
            </a:pPr>
            <a:r>
              <a:rPr lang="en-US" dirty="0"/>
              <a:t>    </a:t>
            </a:r>
            <a:r>
              <a:rPr lang="en-US" dirty="0" smtClean="0"/>
              <a:t>                            </a:t>
            </a:r>
            <a:r>
              <a:rPr lang="en-US" dirty="0" err="1"/>
              <a:t>System.</a:t>
            </a:r>
            <a:r>
              <a:rPr lang="en-US" i="1" dirty="0" err="1"/>
              <a:t>out.println</a:t>
            </a:r>
            <a:r>
              <a:rPr lang="en-US" i="1" dirty="0"/>
              <a:t>(x</a:t>
            </a:r>
            <a:r>
              <a:rPr lang="en-US" i="1" dirty="0" smtClean="0"/>
              <a:t>);</a:t>
            </a:r>
            <a:r>
              <a:rPr lang="en-US" dirty="0" smtClean="0"/>
              <a:t>     </a:t>
            </a:r>
            <a:endParaRPr lang="en-US" dirty="0"/>
          </a:p>
          <a:p>
            <a:pPr marL="0" indent="0">
              <a:buNone/>
            </a:pPr>
            <a:r>
              <a:rPr lang="en-US" dirty="0" smtClean="0"/>
              <a:t>                               }</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37086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19835" y="1396654"/>
            <a:ext cx="10515600" cy="5461346"/>
          </a:xfrm>
        </p:spPr>
        <p:txBody>
          <a:bodyPr vert="horz">
            <a:normAutofit/>
          </a:bodyPr>
          <a:lstStyle/>
          <a:p>
            <a:pPr marL="0" indent="0">
              <a:buNone/>
            </a:pPr>
            <a:r>
              <a:rPr lang="en-US" dirty="0" smtClean="0"/>
              <a:t>public </a:t>
            </a:r>
            <a:r>
              <a:rPr lang="en-US" dirty="0"/>
              <a:t>class Main </a:t>
            </a:r>
            <a:r>
              <a:rPr lang="en-US" dirty="0" smtClean="0"/>
              <a:t>{</a:t>
            </a:r>
            <a:endParaRPr lang="en-US" dirty="0"/>
          </a:p>
          <a:p>
            <a:pPr marL="0" indent="0">
              <a:buNone/>
            </a:pPr>
            <a:r>
              <a:rPr lang="en-US" dirty="0"/>
              <a:t>  public static void main(String </a:t>
            </a:r>
            <a:r>
              <a:rPr lang="en-US" dirty="0" err="1"/>
              <a:t>args</a:t>
            </a:r>
            <a:r>
              <a:rPr lang="en-US" dirty="0"/>
              <a:t>[]) {</a:t>
            </a:r>
          </a:p>
          <a:p>
            <a:pPr marL="0" indent="0">
              <a:buNone/>
            </a:pPr>
            <a:r>
              <a:rPr lang="en-US" dirty="0"/>
              <a:t>    byte b = 4;</a:t>
            </a:r>
          </a:p>
          <a:p>
            <a:pPr marL="0" indent="0">
              <a:buNone/>
            </a:pPr>
            <a:r>
              <a:rPr lang="en-US" dirty="0"/>
              <a:t>    </a:t>
            </a:r>
            <a:r>
              <a:rPr lang="en-US" dirty="0" smtClean="0"/>
              <a:t>long </a:t>
            </a:r>
            <a:r>
              <a:rPr lang="en-US" dirty="0"/>
              <a:t>f = </a:t>
            </a:r>
            <a:r>
              <a:rPr lang="en-US" dirty="0" smtClean="0"/>
              <a:t>550;</a:t>
            </a:r>
            <a:endParaRPr lang="en-US" dirty="0"/>
          </a:p>
          <a:p>
            <a:pPr marL="0" indent="0">
              <a:buNone/>
            </a:pPr>
            <a:r>
              <a:rPr lang="en-US" dirty="0"/>
              <a:t>    </a:t>
            </a:r>
            <a:r>
              <a:rPr lang="en-US" dirty="0" smtClean="0"/>
              <a:t>long </a:t>
            </a:r>
            <a:r>
              <a:rPr lang="en-US" dirty="0"/>
              <a:t>result = (f * b);</a:t>
            </a:r>
          </a:p>
          <a:p>
            <a:pPr marL="0" indent="0">
              <a:buNone/>
            </a:pPr>
            <a:r>
              <a:rPr lang="en-US" dirty="0"/>
              <a:t>    </a:t>
            </a:r>
            <a:r>
              <a:rPr lang="en-US" dirty="0" err="1"/>
              <a:t>System.out.println</a:t>
            </a:r>
            <a:r>
              <a:rPr lang="en-US" dirty="0"/>
              <a:t>("f * b = " + result);</a:t>
            </a:r>
          </a:p>
          <a:p>
            <a:pPr marL="0" indent="0">
              <a:buNone/>
            </a:pPr>
            <a:r>
              <a:rPr lang="en-US" dirty="0"/>
              <a:t>  }</a:t>
            </a:r>
          </a:p>
          <a:p>
            <a:pPr marL="0" indent="0">
              <a:buNone/>
            </a:pPr>
            <a:r>
              <a:rPr lang="en-US" dirty="0" smtClean="0"/>
              <a:t>}</a:t>
            </a:r>
            <a:endParaRPr lang="en-US" dirty="0"/>
          </a:p>
          <a:p>
            <a:pPr marL="0" indent="0">
              <a:buNone/>
            </a:pPr>
            <a:r>
              <a:rPr lang="en-US" dirty="0"/>
              <a:t> </a:t>
            </a:r>
            <a:r>
              <a:rPr lang="en-US" dirty="0">
                <a:solidFill>
                  <a:schemeClr val="accent4"/>
                </a:solidFill>
              </a:rPr>
              <a:t>The output: f * b = 2200</a:t>
            </a:r>
          </a:p>
        </p:txBody>
      </p:sp>
      <p:sp>
        <p:nvSpPr>
          <p:cNvPr id="2" name="TextBox 1"/>
          <p:cNvSpPr txBox="1"/>
          <p:nvPr/>
        </p:nvSpPr>
        <p:spPr>
          <a:xfrm>
            <a:off x="619835" y="627797"/>
            <a:ext cx="10735102" cy="677108"/>
          </a:xfrm>
          <a:prstGeom prst="rect">
            <a:avLst/>
          </a:prstGeom>
          <a:noFill/>
        </p:spPr>
        <p:txBody>
          <a:bodyPr wrap="square" rtlCol="0">
            <a:spAutoFit/>
          </a:bodyPr>
          <a:lstStyle/>
          <a:p>
            <a:r>
              <a:rPr lang="en-US" sz="2000" b="1" dirty="0">
                <a:solidFill>
                  <a:srgbClr val="00B0F0"/>
                </a:solidFill>
              </a:rPr>
              <a:t>2. If one operand is a long ,the whole expression is promoted to long</a:t>
            </a:r>
          </a:p>
          <a:p>
            <a:endParaRPr lang="en-US" dirty="0"/>
          </a:p>
        </p:txBody>
      </p:sp>
    </p:spTree>
    <p:extLst>
      <p:ext uri="{BB962C8B-B14F-4D97-AF65-F5344CB8AC3E}">
        <p14:creationId xmlns:p14="http://schemas.microsoft.com/office/powerpoint/2010/main" val="376511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963532"/>
            <a:ext cx="10515600" cy="5445443"/>
          </a:xfrm>
        </p:spPr>
        <p:txBody>
          <a:bodyPr vert="horz">
            <a:normAutofit fontScale="92500" lnSpcReduction="10000"/>
          </a:bodyPr>
          <a:lstStyle/>
          <a:p>
            <a:pPr marL="0" indent="0">
              <a:buNone/>
            </a:pPr>
            <a:r>
              <a:rPr lang="en-US" b="1" dirty="0" smtClean="0">
                <a:solidFill>
                  <a:srgbClr val="00B0F0"/>
                </a:solidFill>
              </a:rPr>
              <a:t>3. If </a:t>
            </a:r>
            <a:r>
              <a:rPr lang="en-US" b="1" dirty="0">
                <a:solidFill>
                  <a:srgbClr val="00B0F0"/>
                </a:solidFill>
              </a:rPr>
              <a:t>one operand is a float, the entire expression is promoted to float.</a:t>
            </a:r>
            <a:r>
              <a:rPr lang="en-US" dirty="0">
                <a:solidFill>
                  <a:srgbClr val="00B0F0"/>
                </a:solidFill>
              </a:rPr>
              <a:t> </a:t>
            </a:r>
            <a:r>
              <a:rPr lang="en-US" dirty="0" smtClean="0">
                <a:solidFill>
                  <a:srgbClr val="00B0F0"/>
                </a:solidFill>
              </a:rPr>
              <a:t>  </a:t>
            </a:r>
            <a:endParaRPr lang="en-US" dirty="0">
              <a:solidFill>
                <a:srgbClr val="00B0F0"/>
              </a:solidFill>
            </a:endParaRPr>
          </a:p>
          <a:p>
            <a:pPr marL="0" indent="0">
              <a:buNone/>
            </a:pPr>
            <a:r>
              <a:rPr lang="en-US" dirty="0" smtClean="0"/>
              <a:t>                    public </a:t>
            </a:r>
            <a:r>
              <a:rPr lang="en-US" dirty="0"/>
              <a:t>class Main </a:t>
            </a:r>
            <a:r>
              <a:rPr lang="en-US" dirty="0" smtClean="0"/>
              <a:t>{</a:t>
            </a:r>
            <a:endParaRPr lang="en-US" dirty="0"/>
          </a:p>
          <a:p>
            <a:pPr marL="0" indent="0">
              <a:buNone/>
            </a:pPr>
            <a:r>
              <a:rPr lang="en-US" dirty="0"/>
              <a:t>  </a:t>
            </a:r>
            <a:r>
              <a:rPr lang="en-US" dirty="0" smtClean="0"/>
              <a:t>                              public </a:t>
            </a:r>
            <a:r>
              <a:rPr lang="en-US" dirty="0"/>
              <a:t>static void main(String </a:t>
            </a:r>
            <a:r>
              <a:rPr lang="en-US" dirty="0" err="1"/>
              <a:t>args</a:t>
            </a:r>
            <a:r>
              <a:rPr lang="en-US" dirty="0"/>
              <a:t>[]) {</a:t>
            </a:r>
          </a:p>
          <a:p>
            <a:pPr marL="0" indent="0">
              <a:buNone/>
            </a:pPr>
            <a:r>
              <a:rPr lang="en-US" dirty="0"/>
              <a:t>    </a:t>
            </a:r>
            <a:r>
              <a:rPr lang="en-US" dirty="0" smtClean="0"/>
              <a:t>                                        byte </a:t>
            </a:r>
            <a:r>
              <a:rPr lang="en-US" dirty="0"/>
              <a:t>b = 4;</a:t>
            </a:r>
          </a:p>
          <a:p>
            <a:pPr marL="0" indent="0">
              <a:buNone/>
            </a:pPr>
            <a:r>
              <a:rPr lang="en-US" dirty="0"/>
              <a:t>    </a:t>
            </a:r>
            <a:r>
              <a:rPr lang="en-US" dirty="0" smtClean="0"/>
              <a:t>                                        float </a:t>
            </a:r>
            <a:r>
              <a:rPr lang="en-US" dirty="0"/>
              <a:t>f = 5.5f;</a:t>
            </a:r>
          </a:p>
          <a:p>
            <a:pPr marL="0" indent="0">
              <a:buNone/>
            </a:pPr>
            <a:r>
              <a:rPr lang="en-US" dirty="0"/>
              <a:t>    </a:t>
            </a:r>
            <a:r>
              <a:rPr lang="en-US" dirty="0" smtClean="0"/>
              <a:t>                                        float </a:t>
            </a:r>
            <a:r>
              <a:rPr lang="en-US" dirty="0"/>
              <a:t>result = (f * b);</a:t>
            </a:r>
          </a:p>
          <a:p>
            <a:pPr marL="0" indent="0">
              <a:buNone/>
            </a:pPr>
            <a:r>
              <a:rPr lang="en-US" dirty="0"/>
              <a:t>    </a:t>
            </a:r>
            <a:r>
              <a:rPr lang="en-US" dirty="0" smtClean="0"/>
              <a:t>                                        </a:t>
            </a:r>
            <a:r>
              <a:rPr lang="en-US" dirty="0" err="1" smtClean="0"/>
              <a:t>System.out.println</a:t>
            </a:r>
            <a:r>
              <a:rPr lang="en-US" dirty="0"/>
              <a:t>("f * b = " + result);</a:t>
            </a:r>
          </a:p>
          <a:p>
            <a:pPr marL="0" indent="0">
              <a:buNone/>
            </a:pPr>
            <a:r>
              <a:rPr lang="en-US" dirty="0"/>
              <a:t>  </a:t>
            </a:r>
            <a:r>
              <a:rPr lang="en-US" dirty="0" smtClean="0"/>
              <a:t>                                                      }</a:t>
            </a:r>
            <a:endParaRPr lang="en-US" dirty="0"/>
          </a:p>
          <a:p>
            <a:pPr marL="0" indent="0">
              <a:buNone/>
            </a:pPr>
            <a:r>
              <a:rPr lang="en-US" dirty="0" smtClean="0"/>
              <a:t>                                             }</a:t>
            </a:r>
          </a:p>
          <a:p>
            <a:pPr marL="0" indent="0">
              <a:buNone/>
            </a:pPr>
            <a:r>
              <a:rPr lang="en-US" dirty="0"/>
              <a:t>                     </a:t>
            </a:r>
            <a:r>
              <a:rPr lang="en-US" dirty="0">
                <a:solidFill>
                  <a:schemeClr val="accent4"/>
                </a:solidFill>
              </a:rPr>
              <a:t>The output: f * b = 22.0</a:t>
            </a:r>
          </a:p>
        </p:txBody>
      </p:sp>
    </p:spTree>
    <p:extLst>
      <p:ext uri="{BB962C8B-B14F-4D97-AF65-F5344CB8AC3E}">
        <p14:creationId xmlns:p14="http://schemas.microsoft.com/office/powerpoint/2010/main" val="126670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83609" y="965904"/>
            <a:ext cx="10515600" cy="5589767"/>
          </a:xfrm>
        </p:spPr>
        <p:txBody>
          <a:bodyPr vert="horz">
            <a:normAutofit fontScale="92500" lnSpcReduction="10000"/>
          </a:bodyPr>
          <a:lstStyle/>
          <a:p>
            <a:pPr marL="0" indent="0">
              <a:buNone/>
            </a:pPr>
            <a:r>
              <a:rPr lang="en-US" b="1" dirty="0" smtClean="0">
                <a:solidFill>
                  <a:srgbClr val="00B0F0"/>
                </a:solidFill>
              </a:rPr>
              <a:t>4.If </a:t>
            </a:r>
            <a:r>
              <a:rPr lang="en-US" b="1" dirty="0">
                <a:solidFill>
                  <a:srgbClr val="00B0F0"/>
                </a:solidFill>
              </a:rPr>
              <a:t>any of the operands is double, the result is </a:t>
            </a:r>
            <a:r>
              <a:rPr lang="en-US" b="1" dirty="0" smtClean="0">
                <a:solidFill>
                  <a:srgbClr val="00B0F0"/>
                </a:solidFill>
              </a:rPr>
              <a:t>double</a:t>
            </a:r>
          </a:p>
          <a:p>
            <a:pPr marL="0" indent="0">
              <a:buNone/>
            </a:pPr>
            <a:r>
              <a:rPr lang="en-US" dirty="0" smtClean="0"/>
              <a:t>                       public </a:t>
            </a:r>
            <a:r>
              <a:rPr lang="en-US" dirty="0"/>
              <a:t>class Main {</a:t>
            </a:r>
          </a:p>
          <a:p>
            <a:pPr marL="0" indent="0">
              <a:buNone/>
            </a:pPr>
            <a:r>
              <a:rPr lang="en-US" dirty="0"/>
              <a:t>  </a:t>
            </a:r>
            <a:r>
              <a:rPr lang="en-US" dirty="0" smtClean="0"/>
              <a:t>                               public </a:t>
            </a:r>
            <a:r>
              <a:rPr lang="en-US" dirty="0"/>
              <a:t>static void main(String </a:t>
            </a:r>
            <a:r>
              <a:rPr lang="en-US" dirty="0" err="1"/>
              <a:t>args</a:t>
            </a:r>
            <a:r>
              <a:rPr lang="en-US" dirty="0"/>
              <a:t>[]) {</a:t>
            </a:r>
          </a:p>
          <a:p>
            <a:pPr marL="0" indent="0">
              <a:buNone/>
            </a:pPr>
            <a:r>
              <a:rPr lang="en-US" dirty="0"/>
              <a:t>    </a:t>
            </a:r>
            <a:r>
              <a:rPr lang="en-US" dirty="0" smtClean="0"/>
              <a:t>                                         short </a:t>
            </a:r>
            <a:r>
              <a:rPr lang="en-US" dirty="0"/>
              <a:t>s = 1024;</a:t>
            </a:r>
          </a:p>
          <a:p>
            <a:pPr marL="0" indent="0">
              <a:buNone/>
            </a:pPr>
            <a:r>
              <a:rPr lang="en-US" dirty="0"/>
              <a:t>    </a:t>
            </a:r>
            <a:r>
              <a:rPr lang="en-US" dirty="0" smtClean="0"/>
              <a:t>                                        double </a:t>
            </a:r>
            <a:r>
              <a:rPr lang="en-US" dirty="0"/>
              <a:t>d = .1234;</a:t>
            </a:r>
          </a:p>
          <a:p>
            <a:pPr marL="0" indent="0">
              <a:buNone/>
            </a:pPr>
            <a:r>
              <a:rPr lang="en-US" dirty="0"/>
              <a:t>    </a:t>
            </a:r>
            <a:r>
              <a:rPr lang="en-US" dirty="0" smtClean="0"/>
              <a:t>                                        double </a:t>
            </a:r>
            <a:r>
              <a:rPr lang="en-US" dirty="0"/>
              <a:t>result = d * s;</a:t>
            </a:r>
          </a:p>
          <a:p>
            <a:pPr marL="0" indent="0">
              <a:buNone/>
            </a:pPr>
            <a:r>
              <a:rPr lang="en-US" dirty="0"/>
              <a:t>    </a:t>
            </a:r>
            <a:r>
              <a:rPr lang="en-US" dirty="0" smtClean="0"/>
              <a:t>                                        </a:t>
            </a:r>
            <a:r>
              <a:rPr lang="en-US" dirty="0" err="1" smtClean="0"/>
              <a:t>System.out.println</a:t>
            </a:r>
            <a:r>
              <a:rPr lang="en-US" dirty="0"/>
              <a:t>("d * s is " + result);</a:t>
            </a:r>
          </a:p>
          <a:p>
            <a:pPr marL="0" indent="0">
              <a:buNone/>
            </a:pPr>
            <a:r>
              <a:rPr lang="en-US" dirty="0"/>
              <a:t>  </a:t>
            </a:r>
            <a:r>
              <a:rPr lang="en-US" dirty="0" smtClean="0"/>
              <a:t>                                               }</a:t>
            </a:r>
            <a:endParaRPr lang="en-US" dirty="0"/>
          </a:p>
          <a:p>
            <a:pPr marL="0" indent="0">
              <a:buNone/>
            </a:pPr>
            <a:r>
              <a:rPr lang="en-US" dirty="0" smtClean="0"/>
              <a:t>                                            }</a:t>
            </a:r>
            <a:endParaRPr lang="en-US" dirty="0"/>
          </a:p>
          <a:p>
            <a:pPr marL="0" indent="0">
              <a:buNone/>
            </a:pPr>
            <a:r>
              <a:rPr lang="en-US" dirty="0" smtClean="0">
                <a:solidFill>
                  <a:schemeClr val="accent4"/>
                </a:solidFill>
              </a:rPr>
              <a:t>The output : d </a:t>
            </a:r>
            <a:r>
              <a:rPr lang="en-US" dirty="0">
                <a:solidFill>
                  <a:schemeClr val="accent4"/>
                </a:solidFill>
              </a:rPr>
              <a:t>* s is 126.3616</a:t>
            </a:r>
          </a:p>
          <a:p>
            <a:pPr marL="0" indent="0">
              <a:buNone/>
            </a:pPr>
            <a:endParaRPr lang="en-US" dirty="0"/>
          </a:p>
        </p:txBody>
      </p:sp>
    </p:spTree>
    <p:extLst>
      <p:ext uri="{BB962C8B-B14F-4D97-AF65-F5344CB8AC3E}">
        <p14:creationId xmlns:p14="http://schemas.microsoft.com/office/powerpoint/2010/main" val="106219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Casting</a:t>
            </a:r>
            <a:endParaRPr lang="en-US" dirty="0">
              <a:solidFill>
                <a:srgbClr val="00B0F0"/>
              </a:solidFill>
            </a:endParaRPr>
          </a:p>
        </p:txBody>
      </p:sp>
      <p:sp>
        <p:nvSpPr>
          <p:cNvPr id="3" name="Vertical Text Placeholder 2"/>
          <p:cNvSpPr>
            <a:spLocks noGrp="1"/>
          </p:cNvSpPr>
          <p:nvPr>
            <p:ph type="body" orient="vert" idx="1"/>
          </p:nvPr>
        </p:nvSpPr>
        <p:spPr/>
        <p:txBody>
          <a:bodyPr vert="horz"/>
          <a:lstStyle/>
          <a:p>
            <a:pPr>
              <a:buClr>
                <a:srgbClr val="00B0F0"/>
              </a:buClr>
              <a:buFont typeface="Wingdings" panose="05000000000000000000" pitchFamily="2" charset="2"/>
              <a:buChar char="v"/>
            </a:pPr>
            <a:r>
              <a:rPr lang="en-US" dirty="0" smtClean="0">
                <a:latin typeface="Khmer OS Battambang" panose="02000500000000020004" pitchFamily="2" charset="0"/>
                <a:cs typeface="Khmer OS Battambang" panose="02000500000000020004" pitchFamily="2" charset="0"/>
              </a:rPr>
              <a:t>Casting </a:t>
            </a:r>
            <a:r>
              <a:rPr lang="km-KH" dirty="0" smtClean="0">
                <a:latin typeface="Khmer OS Battambang" panose="02000500000000020004" pitchFamily="2" charset="0"/>
                <a:cs typeface="Khmer OS Battambang" panose="02000500000000020004" pitchFamily="2" charset="0"/>
              </a:rPr>
              <a:t>គឺ</a:t>
            </a:r>
            <a:r>
              <a:rPr lang="km-KH" dirty="0">
                <a:latin typeface="Khmer OS Battambang" panose="02000500000000020004" pitchFamily="2" charset="0"/>
                <a:cs typeface="Khmer OS Battambang" panose="02000500000000020004" pitchFamily="2" charset="0"/>
              </a:rPr>
              <a:t>ជារបៀបនៃការផ្លាស់ប្ដូរតម្លៃឬប្រភេទ</a:t>
            </a:r>
            <a:r>
              <a:rPr lang="km-KH" dirty="0" smtClean="0">
                <a:latin typeface="Khmer OS Battambang" panose="02000500000000020004" pitchFamily="2" charset="0"/>
                <a:cs typeface="Khmer OS Battambang" panose="02000500000000020004" pitchFamily="2" charset="0"/>
              </a:rPr>
              <a:t>ទិន្នន័យដែលអាចបាត់បង់</a:t>
            </a:r>
            <a:r>
              <a:rPr lang="km-KH" dirty="0">
                <a:latin typeface="Khmer OS Battambang" panose="02000500000000020004" pitchFamily="2" charset="0"/>
                <a:cs typeface="Khmer OS Battambang" panose="02000500000000020004" pitchFamily="2" charset="0"/>
              </a:rPr>
              <a:t>តម្លៃឬ</a:t>
            </a:r>
            <a:r>
              <a:rPr lang="en-US" dirty="0">
                <a:latin typeface="Khmer OS Battambang" panose="02000500000000020004" pitchFamily="2" charset="0"/>
                <a:cs typeface="Khmer OS Battambang" panose="02000500000000020004" pitchFamily="2" charset="0"/>
              </a:rPr>
              <a:t>(</a:t>
            </a:r>
            <a:r>
              <a:rPr lang="km-KH" dirty="0" smtClean="0">
                <a:latin typeface="Khmer OS Battambang" panose="02000500000000020004" pitchFamily="2" charset="0"/>
                <a:cs typeface="Khmer OS Battambang" panose="02000500000000020004" pitchFamily="2" charset="0"/>
              </a:rPr>
              <a:t>ពី</a:t>
            </a:r>
            <a:r>
              <a:rPr lang="en-US" dirty="0">
                <a:latin typeface="Khmer OS Battambang" panose="02000500000000020004" pitchFamily="2" charset="0"/>
                <a:cs typeface="Khmer OS Battambang" panose="02000500000000020004" pitchFamily="2" charset="0"/>
              </a:rPr>
              <a:t> </a:t>
            </a:r>
            <a:r>
              <a:rPr lang="en-US" dirty="0" err="1">
                <a:latin typeface="Khmer OS Battambang" panose="02000500000000020004" pitchFamily="2" charset="0"/>
                <a:cs typeface="Khmer OS Battambang" panose="02000500000000020004" pitchFamily="2" charset="0"/>
              </a:rPr>
              <a:t>Datatype</a:t>
            </a:r>
            <a:r>
              <a:rPr lang="km-KH" dirty="0">
                <a:latin typeface="Khmer OS Battambang" panose="02000500000000020004" pitchFamily="2" charset="0"/>
                <a:cs typeface="Khmer OS Battambang" panose="02000500000000020004" pitchFamily="2" charset="0"/>
              </a:rPr>
              <a:t>ធំ </a:t>
            </a:r>
            <a:r>
              <a:rPr lang="km-KH" dirty="0" smtClean="0">
                <a:latin typeface="Khmer OS Battambang" panose="02000500000000020004" pitchFamily="2" charset="0"/>
                <a:cs typeface="Khmer OS Battambang" panose="02000500000000020004" pitchFamily="2" charset="0"/>
              </a:rPr>
              <a:t>ទៅ</a:t>
            </a:r>
            <a:r>
              <a:rPr lang="en-US" dirty="0">
                <a:latin typeface="Khmer OS Battambang" panose="02000500000000020004" pitchFamily="2" charset="0"/>
                <a:cs typeface="Khmer OS Battambang" panose="02000500000000020004" pitchFamily="2" charset="0"/>
              </a:rPr>
              <a:t> </a:t>
            </a:r>
            <a:r>
              <a:rPr lang="en-US" dirty="0" err="1">
                <a:latin typeface="Khmer OS Battambang" panose="02000500000000020004" pitchFamily="2" charset="0"/>
                <a:cs typeface="Khmer OS Battambang" panose="02000500000000020004" pitchFamily="2" charset="0"/>
              </a:rPr>
              <a:t>Datatype</a:t>
            </a:r>
            <a:r>
              <a:rPr lang="en-US" dirty="0">
                <a:latin typeface="Khmer OS Battambang" panose="02000500000000020004" pitchFamily="2" charset="0"/>
                <a:cs typeface="Khmer OS Battambang" panose="02000500000000020004" pitchFamily="2" charset="0"/>
              </a:rPr>
              <a:t> </a:t>
            </a:r>
            <a:r>
              <a:rPr lang="km-KH" dirty="0">
                <a:latin typeface="Khmer OS Battambang" panose="02000500000000020004" pitchFamily="2" charset="0"/>
                <a:cs typeface="Khmer OS Battambang" panose="02000500000000020004" pitchFamily="2" charset="0"/>
              </a:rPr>
              <a:t>តូច </a:t>
            </a:r>
            <a:r>
              <a:rPr lang="en-US" dirty="0" smtClean="0">
                <a:latin typeface="Khmer OS Battambang" panose="02000500000000020004" pitchFamily="2" charset="0"/>
                <a:cs typeface="Khmer OS Battambang" panose="02000500000000020004" pitchFamily="2" charset="0"/>
              </a:rPr>
              <a:t>)</a:t>
            </a:r>
            <a:r>
              <a:rPr lang="km-KH" dirty="0">
                <a:latin typeface="Khmer OS Battambang" panose="02000500000000020004" pitchFamily="2" charset="0"/>
                <a:cs typeface="Khmer OS Battambang" panose="02000500000000020004" pitchFamily="2" charset="0"/>
              </a:rPr>
              <a:t>។  </a:t>
            </a:r>
            <a:endParaRPr lang="km-KH" dirty="0" smtClean="0">
              <a:latin typeface="Khmer OS Battambang" panose="02000500000000020004" pitchFamily="2" charset="0"/>
              <a:cs typeface="Khmer OS Battambang" panose="02000500000000020004" pitchFamily="2" charset="0"/>
            </a:endParaRPr>
          </a:p>
          <a:p>
            <a:endParaRPr lang="en-US" dirty="0"/>
          </a:p>
          <a:p>
            <a:pPr marL="0" indent="0">
              <a:buNone/>
            </a:pPr>
            <a:r>
              <a:rPr lang="km-KH" sz="1200" dirty="0" smtClean="0"/>
              <a:t>​​​​​​​​​​​​​​​​​​​​                                               </a:t>
            </a:r>
            <a:r>
              <a:rPr lang="en-US" sz="2000" dirty="0" smtClean="0">
                <a:solidFill>
                  <a:schemeClr val="accent5"/>
                </a:solidFill>
              </a:rPr>
              <a:t>Storing </a:t>
            </a:r>
            <a:r>
              <a:rPr lang="en-US" sz="2000" dirty="0">
                <a:solidFill>
                  <a:schemeClr val="accent5"/>
                </a:solidFill>
              </a:rPr>
              <a:t>wider double value to a narrower </a:t>
            </a:r>
            <a:r>
              <a:rPr lang="en-US" sz="2000" dirty="0" err="1">
                <a:solidFill>
                  <a:schemeClr val="accent5"/>
                </a:solidFill>
              </a:rPr>
              <a:t>datatype</a:t>
            </a:r>
            <a:r>
              <a:rPr lang="en-US" sz="2000" dirty="0">
                <a:solidFill>
                  <a:schemeClr val="accent5"/>
                </a:solidFill>
              </a:rPr>
              <a:t> </a:t>
            </a:r>
            <a:r>
              <a:rPr lang="en-US" sz="2000" dirty="0" err="1">
                <a:solidFill>
                  <a:schemeClr val="accent5"/>
                </a:solidFill>
              </a:rPr>
              <a:t>int</a:t>
            </a:r>
            <a:endParaRPr lang="en-US" sz="2000" dirty="0">
              <a:solidFill>
                <a:schemeClr val="accent5"/>
              </a:solidFill>
            </a:endParaRPr>
          </a:p>
          <a:p>
            <a:endParaRPr lang="en-US" sz="2000" dirty="0">
              <a:solidFill>
                <a:schemeClr val="accent5"/>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471" y="3709242"/>
            <a:ext cx="1819275" cy="2238375"/>
          </a:xfrm>
          <a:prstGeom prst="rect">
            <a:avLst/>
          </a:prstGeom>
        </p:spPr>
      </p:pic>
    </p:spTree>
    <p:extLst>
      <p:ext uri="{BB962C8B-B14F-4D97-AF65-F5344CB8AC3E}">
        <p14:creationId xmlns:p14="http://schemas.microsoft.com/office/powerpoint/2010/main" val="23686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km-KH" sz="3600" b="1" dirty="0" smtClean="0">
                <a:solidFill>
                  <a:srgbClr val="003399"/>
                </a:solidFill>
                <a:latin typeface="Khmer OS Muol" pitchFamily="2" charset="0"/>
                <a:cs typeface="Khmer OS Muol" pitchFamily="2" charset="0"/>
              </a:rPr>
              <a:t>សមាជិក</a:t>
            </a:r>
            <a:endParaRPr lang="en-US" b="1" dirty="0"/>
          </a:p>
        </p:txBody>
      </p:sp>
      <p:sp>
        <p:nvSpPr>
          <p:cNvPr id="7" name="Content Placeholder 6"/>
          <p:cNvSpPr>
            <a:spLocks noGrp="1"/>
          </p:cNvSpPr>
          <p:nvPr>
            <p:ph sz="quarter" idx="13"/>
          </p:nvPr>
        </p:nvSpPr>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b="1" spc="300" dirty="0" smtClean="0">
                <a:solidFill>
                  <a:schemeClr val="accent6">
                    <a:lumMod val="50000"/>
                  </a:schemeClr>
                </a:solidFill>
                <a:latin typeface="Khmer OS Battambang" pitchFamily="2" charset="0"/>
                <a:cs typeface="Khmer OS Battambang" pitchFamily="2" charset="0"/>
              </a:rPr>
              <a:t>Mr. Touch </a:t>
            </a:r>
            <a:r>
              <a:rPr lang="en-US" b="1" spc="300" dirty="0" err="1" smtClean="0">
                <a:solidFill>
                  <a:schemeClr val="accent6">
                    <a:lumMod val="50000"/>
                  </a:schemeClr>
                </a:solidFill>
                <a:latin typeface="Khmer OS Battambang" pitchFamily="2" charset="0"/>
                <a:cs typeface="Khmer OS Battambang" pitchFamily="2" charset="0"/>
              </a:rPr>
              <a:t>Sophonara</a:t>
            </a:r>
            <a:endParaRPr lang="en-US" b="1" spc="300" dirty="0">
              <a:solidFill>
                <a:schemeClr val="accent6">
                  <a:lumMod val="50000"/>
                </a:schemeClr>
              </a:solidFill>
              <a:latin typeface="Khmer OS Battambang" pitchFamily="2" charset="0"/>
              <a:cs typeface="Khmer OS Battambang" pitchFamily="2" charset="0"/>
            </a:endParaRPr>
          </a:p>
          <a:p>
            <a:pPr>
              <a:buClr>
                <a:schemeClr val="accent1">
                  <a:lumMod val="60000"/>
                  <a:lumOff val="40000"/>
                </a:schemeClr>
              </a:buClr>
              <a:buFont typeface="Wingdings" panose="05000000000000000000" pitchFamily="2" charset="2"/>
              <a:buChar char="v"/>
            </a:pPr>
            <a:r>
              <a:rPr lang="en-US" b="1" spc="300" dirty="0" smtClean="0">
                <a:solidFill>
                  <a:schemeClr val="accent6">
                    <a:lumMod val="50000"/>
                  </a:schemeClr>
                </a:solidFill>
                <a:latin typeface="Khmer OS Battambang" pitchFamily="2" charset="0"/>
                <a:cs typeface="Khmer OS Battambang" pitchFamily="2" charset="0"/>
              </a:rPr>
              <a:t>Mr. Phone </a:t>
            </a:r>
            <a:r>
              <a:rPr lang="en-US" b="1" spc="300" dirty="0" err="1" smtClean="0">
                <a:solidFill>
                  <a:schemeClr val="accent6">
                    <a:lumMod val="50000"/>
                  </a:schemeClr>
                </a:solidFill>
                <a:latin typeface="Khmer OS Battambang" pitchFamily="2" charset="0"/>
                <a:cs typeface="Khmer OS Battambang" pitchFamily="2" charset="0"/>
              </a:rPr>
              <a:t>Kimseak</a:t>
            </a:r>
            <a:endParaRPr lang="en-US" b="1" spc="300" dirty="0">
              <a:solidFill>
                <a:schemeClr val="accent6">
                  <a:lumMod val="50000"/>
                </a:schemeClr>
              </a:solidFill>
              <a:latin typeface="Khmer OS Battambang" pitchFamily="2" charset="0"/>
              <a:cs typeface="Khmer OS Battambang" pitchFamily="2" charset="0"/>
            </a:endParaRPr>
          </a:p>
          <a:p>
            <a:pPr>
              <a:buClr>
                <a:schemeClr val="accent1">
                  <a:lumMod val="60000"/>
                  <a:lumOff val="40000"/>
                </a:schemeClr>
              </a:buClr>
              <a:buFont typeface="Wingdings" panose="05000000000000000000" pitchFamily="2" charset="2"/>
              <a:buChar char="v"/>
            </a:pPr>
            <a:r>
              <a:rPr lang="en-US" b="1" spc="300" dirty="0" smtClean="0">
                <a:solidFill>
                  <a:schemeClr val="accent6">
                    <a:lumMod val="50000"/>
                  </a:schemeClr>
                </a:solidFill>
                <a:latin typeface="Khmer OS Battambang" pitchFamily="2" charset="0"/>
                <a:cs typeface="Khmer OS Battambang" pitchFamily="2" charset="0"/>
              </a:rPr>
              <a:t>Mrs. </a:t>
            </a:r>
            <a:r>
              <a:rPr lang="en-US" b="1" spc="300" dirty="0" err="1" smtClean="0">
                <a:solidFill>
                  <a:schemeClr val="accent6">
                    <a:lumMod val="50000"/>
                  </a:schemeClr>
                </a:solidFill>
                <a:latin typeface="Khmer OS Battambang" pitchFamily="2" charset="0"/>
                <a:cs typeface="Khmer OS Battambang" pitchFamily="2" charset="0"/>
              </a:rPr>
              <a:t>Moeung</a:t>
            </a: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Theara</a:t>
            </a:r>
            <a:endParaRPr lang="en-US" b="1" spc="300" dirty="0">
              <a:solidFill>
                <a:schemeClr val="accent6">
                  <a:lumMod val="50000"/>
                </a:schemeClr>
              </a:solidFill>
              <a:latin typeface="Khmer OS Battambang" pitchFamily="2" charset="0"/>
              <a:cs typeface="Khmer OS Battambang" pitchFamily="2" charset="0"/>
            </a:endParaRPr>
          </a:p>
          <a:p>
            <a:pPr>
              <a:buClr>
                <a:schemeClr val="accent1">
                  <a:lumMod val="60000"/>
                  <a:lumOff val="40000"/>
                </a:schemeClr>
              </a:buClr>
              <a:buFont typeface="Wingdings" panose="05000000000000000000" pitchFamily="2" charset="2"/>
              <a:buChar char="v"/>
            </a:pPr>
            <a:r>
              <a:rPr lang="en-US" b="1" spc="300" dirty="0" smtClean="0">
                <a:solidFill>
                  <a:schemeClr val="accent6">
                    <a:lumMod val="50000"/>
                  </a:schemeClr>
                </a:solidFill>
                <a:latin typeface="Khmer OS Battambang" pitchFamily="2" charset="0"/>
                <a:cs typeface="Khmer OS Battambang" pitchFamily="2" charset="0"/>
              </a:rPr>
              <a:t>Mr. </a:t>
            </a:r>
            <a:r>
              <a:rPr lang="en-US" b="1" spc="300" dirty="0" err="1" smtClean="0">
                <a:solidFill>
                  <a:schemeClr val="accent6">
                    <a:lumMod val="50000"/>
                  </a:schemeClr>
                </a:solidFill>
                <a:latin typeface="Khmer OS Battambang" pitchFamily="2" charset="0"/>
                <a:cs typeface="Khmer OS Battambang" pitchFamily="2" charset="0"/>
              </a:rPr>
              <a:t>Nuon</a:t>
            </a: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Veyo</a:t>
            </a:r>
            <a:endParaRPr lang="en-US" b="1" spc="300" dirty="0">
              <a:solidFill>
                <a:schemeClr val="accent6">
                  <a:lumMod val="50000"/>
                </a:schemeClr>
              </a:solidFill>
              <a:latin typeface="Khmer OS Battambang" pitchFamily="2" charset="0"/>
              <a:cs typeface="Khmer OS Battambang" pitchFamily="2" charset="0"/>
            </a:endParaRPr>
          </a:p>
          <a:p>
            <a:pPr>
              <a:buClr>
                <a:schemeClr val="accent1">
                  <a:lumMod val="60000"/>
                  <a:lumOff val="40000"/>
                </a:schemeClr>
              </a:buClr>
              <a:buFont typeface="Wingdings" panose="05000000000000000000" pitchFamily="2" charset="2"/>
              <a:buChar char="v"/>
            </a:pPr>
            <a:r>
              <a:rPr lang="en-US" b="1" spc="300" dirty="0" smtClean="0">
                <a:solidFill>
                  <a:schemeClr val="accent6">
                    <a:lumMod val="50000"/>
                  </a:schemeClr>
                </a:solidFill>
                <a:latin typeface="Khmer OS Battambang" pitchFamily="2" charset="0"/>
                <a:cs typeface="Khmer OS Battambang" pitchFamily="2" charset="0"/>
              </a:rPr>
              <a:t>Mr. Ly </a:t>
            </a:r>
            <a:r>
              <a:rPr lang="en-US" b="1" spc="300" dirty="0" err="1" smtClean="0">
                <a:solidFill>
                  <a:schemeClr val="accent6">
                    <a:lumMod val="50000"/>
                  </a:schemeClr>
                </a:solidFill>
                <a:latin typeface="Khmer OS Battambang" pitchFamily="2" charset="0"/>
                <a:cs typeface="Khmer OS Battambang" pitchFamily="2" charset="0"/>
              </a:rPr>
              <a:t>Pisith</a:t>
            </a:r>
            <a:endParaRPr lang="km-KH" b="1" spc="300" dirty="0">
              <a:solidFill>
                <a:schemeClr val="accent6">
                  <a:lumMod val="50000"/>
                </a:schemeClr>
              </a:solidFill>
              <a:latin typeface="Khmer OS Battambang" pitchFamily="2" charset="0"/>
              <a:cs typeface="Khmer OS Battambang" pitchFamily="2" charset="0"/>
            </a:endParaRPr>
          </a:p>
        </p:txBody>
      </p:sp>
    </p:spTree>
    <p:extLst>
      <p:ext uri="{BB962C8B-B14F-4D97-AF65-F5344CB8AC3E}">
        <p14:creationId xmlns:p14="http://schemas.microsoft.com/office/powerpoint/2010/main" val="207718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Primitive casting</a:t>
            </a:r>
          </a:p>
        </p:txBody>
      </p:sp>
      <p:sp>
        <p:nvSpPr>
          <p:cNvPr id="3" name="Vertical Text Placeholder 2"/>
          <p:cNvSpPr>
            <a:spLocks noGrp="1"/>
          </p:cNvSpPr>
          <p:nvPr>
            <p:ph type="body" orient="vert" idx="1"/>
          </p:nvPr>
        </p:nvSpPr>
        <p:spPr>
          <a:xfrm>
            <a:off x="615773" y="1475184"/>
            <a:ext cx="10994127" cy="5021150"/>
          </a:xfrm>
        </p:spPr>
        <p:txBody>
          <a:bodyPr vert="horz">
            <a:noAutofit/>
          </a:bodyPr>
          <a:lstStyle/>
          <a:p>
            <a:pPr>
              <a:buClr>
                <a:srgbClr val="00B0F0"/>
              </a:buClr>
              <a:buFont typeface="Wingdings" panose="05000000000000000000" pitchFamily="2" charset="2"/>
              <a:buChar char="v"/>
            </a:pPr>
            <a:r>
              <a:rPr lang="en-US" dirty="0">
                <a:solidFill>
                  <a:schemeClr val="accent4"/>
                </a:solidFill>
                <a:latin typeface="Khmer OS Battambang" panose="02000500000000020004" pitchFamily="2" charset="0"/>
                <a:cs typeface="Khmer OS Battambang" panose="02000500000000020004" pitchFamily="2" charset="0"/>
              </a:rPr>
              <a:t>Primitive </a:t>
            </a:r>
            <a:r>
              <a:rPr lang="en-US" dirty="0" smtClean="0">
                <a:solidFill>
                  <a:schemeClr val="accent4"/>
                </a:solidFill>
                <a:latin typeface="Khmer OS Battambang" panose="02000500000000020004" pitchFamily="2" charset="0"/>
                <a:cs typeface="Khmer OS Battambang" panose="02000500000000020004" pitchFamily="2" charset="0"/>
              </a:rPr>
              <a:t>casting</a:t>
            </a:r>
            <a:r>
              <a:rPr lang="km-KH" dirty="0" smtClean="0">
                <a:solidFill>
                  <a:schemeClr val="accent4"/>
                </a:solidFill>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គឺជាការ</a:t>
            </a:r>
            <a:r>
              <a:rPr lang="en-US" dirty="0" smtClean="0">
                <a:latin typeface="Khmer OS Battambang" panose="02000500000000020004" pitchFamily="2" charset="0"/>
                <a:cs typeface="Khmer OS Battambang" panose="02000500000000020004" pitchFamily="2" charset="0"/>
              </a:rPr>
              <a:t>Conversion</a:t>
            </a:r>
            <a:r>
              <a:rPr lang="km-KH" dirty="0" smtClean="0">
                <a:latin typeface="Khmer OS Battambang" panose="02000500000000020004" pitchFamily="2" charset="0"/>
                <a:cs typeface="Khmer OS Battambang" panose="02000500000000020004" pitchFamily="2" charset="0"/>
              </a:rPr>
              <a:t>ពី</a:t>
            </a:r>
            <a:r>
              <a:rPr lang="en-US" dirty="0" smtClean="0">
                <a:latin typeface="Khmer OS Battambang" panose="02000500000000020004" pitchFamily="2" charset="0"/>
                <a:cs typeface="Khmer OS Battambang" panose="02000500000000020004" pitchFamily="2" charset="0"/>
              </a:rPr>
              <a:t>Primitive </a:t>
            </a:r>
            <a:r>
              <a:rPr lang="en-US" dirty="0" err="1">
                <a:latin typeface="Khmer OS Battambang" panose="02000500000000020004" pitchFamily="2" charset="0"/>
                <a:cs typeface="Khmer OS Battambang" panose="02000500000000020004" pitchFamily="2" charset="0"/>
              </a:rPr>
              <a:t>Datatype</a:t>
            </a:r>
            <a:r>
              <a:rPr lang="km-KH" dirty="0">
                <a:latin typeface="Khmer OS Battambang" panose="02000500000000020004" pitchFamily="2" charset="0"/>
                <a:cs typeface="Khmer OS Battambang" panose="02000500000000020004" pitchFamily="2" charset="0"/>
              </a:rPr>
              <a:t>ធំ ទៅ</a:t>
            </a:r>
            <a:r>
              <a:rPr lang="en-US" dirty="0">
                <a:latin typeface="Khmer OS Battambang" panose="02000500000000020004" pitchFamily="2" charset="0"/>
                <a:cs typeface="Khmer OS Battambang" panose="02000500000000020004" pitchFamily="2" charset="0"/>
              </a:rPr>
              <a:t> Primitive </a:t>
            </a:r>
            <a:r>
              <a:rPr lang="en-US" dirty="0" err="1" smtClean="0">
                <a:latin typeface="Khmer OS Battambang" panose="02000500000000020004" pitchFamily="2" charset="0"/>
                <a:cs typeface="Khmer OS Battambang" panose="02000500000000020004" pitchFamily="2" charset="0"/>
              </a:rPr>
              <a:t>Datatype</a:t>
            </a:r>
            <a:r>
              <a:rPr lang="en-US" dirty="0" smtClean="0">
                <a:latin typeface="Khmer OS Battambang" panose="02000500000000020004" pitchFamily="2" charset="0"/>
                <a:cs typeface="Khmer OS Battambang" panose="02000500000000020004" pitchFamily="2" charset="0"/>
              </a:rPr>
              <a:t> </a:t>
            </a:r>
            <a:r>
              <a:rPr lang="km-KH" dirty="0">
                <a:latin typeface="Khmer OS Battambang" panose="02000500000000020004" pitchFamily="2" charset="0"/>
                <a:cs typeface="Khmer OS Battambang" panose="02000500000000020004" pitchFamily="2" charset="0"/>
              </a:rPr>
              <a:t>តូច ។</a:t>
            </a:r>
            <a:endParaRPr lang="km-KH" dirty="0" smtClean="0">
              <a:latin typeface="Khmer OS Battambang" panose="02000500000000020004" pitchFamily="2" charset="0"/>
              <a:cs typeface="Khmer OS Battambang" panose="02000500000000020004" pitchFamily="2" charset="0"/>
            </a:endParaRP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public </a:t>
            </a:r>
            <a:r>
              <a:rPr lang="en-US" dirty="0">
                <a:latin typeface="Khmer OS Battambang" panose="02000500000000020004" pitchFamily="2" charset="0"/>
                <a:cs typeface="Khmer OS Battambang" panose="02000500000000020004" pitchFamily="2" charset="0"/>
              </a:rPr>
              <a:t>class Test {</a:t>
            </a: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public </a:t>
            </a:r>
            <a:r>
              <a:rPr lang="en-US" dirty="0">
                <a:latin typeface="Khmer OS Battambang" panose="02000500000000020004" pitchFamily="2" charset="0"/>
                <a:cs typeface="Khmer OS Battambang" panose="02000500000000020004" pitchFamily="2" charset="0"/>
              </a:rPr>
              <a:t>static void main(String </a:t>
            </a:r>
            <a:r>
              <a:rPr lang="en-US" dirty="0" err="1">
                <a:latin typeface="Khmer OS Battambang" panose="02000500000000020004" pitchFamily="2" charset="0"/>
                <a:cs typeface="Khmer OS Battambang" panose="02000500000000020004" pitchFamily="2" charset="0"/>
              </a:rPr>
              <a:t>args</a:t>
            </a:r>
            <a:r>
              <a:rPr lang="en-US" dirty="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a:t>
            </a:r>
            <a:endParaRPr lang="en-US" dirty="0">
              <a:latin typeface="Khmer OS Battambang" panose="02000500000000020004" pitchFamily="2" charset="0"/>
              <a:cs typeface="Khmer OS Battambang" panose="02000500000000020004" pitchFamily="2" charset="0"/>
            </a:endParaRP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r>
              <a:rPr lang="en-US" dirty="0">
                <a:latin typeface="Khmer OS Battambang" panose="02000500000000020004" pitchFamily="2" charset="0"/>
                <a:cs typeface="Khmer OS Battambang" panose="02000500000000020004" pitchFamily="2" charset="0"/>
              </a:rPr>
              <a:t>float a=234;</a:t>
            </a: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r>
              <a:rPr lang="en-US" dirty="0">
                <a:latin typeface="Khmer OS Battambang" panose="02000500000000020004" pitchFamily="2" charset="0"/>
                <a:cs typeface="Khmer OS Battambang" panose="02000500000000020004" pitchFamily="2" charset="0"/>
              </a:rPr>
              <a:t>byte b =(byte)a;</a:t>
            </a:r>
          </a:p>
          <a:p>
            <a:pPr marL="0" indent="0">
              <a:buNone/>
            </a:pPr>
            <a:r>
              <a:rPr lang="km-KH" dirty="0" smtClean="0">
                <a:latin typeface="Khmer OS Battambang" panose="02000500000000020004" pitchFamily="2" charset="0"/>
                <a:cs typeface="Khmer OS Battambang" panose="02000500000000020004" pitchFamily="2" charset="0"/>
              </a:rPr>
              <a:t>			</a:t>
            </a:r>
            <a:r>
              <a:rPr lang="en-US" dirty="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r>
              <a:rPr lang="en-US" dirty="0" err="1">
                <a:latin typeface="Khmer OS Battambang" panose="02000500000000020004" pitchFamily="2" charset="0"/>
                <a:cs typeface="Khmer OS Battambang" panose="02000500000000020004" pitchFamily="2" charset="0"/>
              </a:rPr>
              <a:t>System.out.println</a:t>
            </a:r>
            <a:r>
              <a:rPr lang="en-US" dirty="0">
                <a:latin typeface="Khmer OS Battambang" panose="02000500000000020004" pitchFamily="2" charset="0"/>
                <a:cs typeface="Khmer OS Battambang" panose="02000500000000020004" pitchFamily="2" charset="0"/>
              </a:rPr>
              <a:t>("d * s is " + b);</a:t>
            </a: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  }</a:t>
            </a:r>
            <a:endParaRPr lang="en-US" dirty="0">
              <a:latin typeface="Khmer OS Battambang" panose="02000500000000020004" pitchFamily="2" charset="0"/>
              <a:cs typeface="Khmer OS Battambang" panose="02000500000000020004" pitchFamily="2" charset="0"/>
            </a:endParaRPr>
          </a:p>
          <a:p>
            <a:pPr marL="0" indent="0">
              <a:buNone/>
            </a:pPr>
            <a:r>
              <a:rPr lang="km-KH" dirty="0" smtClean="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a:t>
            </a:r>
            <a:endParaRPr lang="en-US" dirty="0">
              <a:latin typeface="Khmer OS Battambang" panose="02000500000000020004" pitchFamily="2" charset="0"/>
              <a:cs typeface="Khmer OS Battambang" panose="02000500000000020004" pitchFamily="2" charset="0"/>
            </a:endParaRPr>
          </a:p>
        </p:txBody>
      </p:sp>
    </p:spTree>
    <p:extLst>
      <p:ext uri="{BB962C8B-B14F-4D97-AF65-F5344CB8AC3E}">
        <p14:creationId xmlns:p14="http://schemas.microsoft.com/office/powerpoint/2010/main" val="33275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Primitive casting rules</a:t>
            </a:r>
          </a:p>
        </p:txBody>
      </p:sp>
      <p:sp>
        <p:nvSpPr>
          <p:cNvPr id="3" name="Vertical Text Placeholder 2"/>
          <p:cNvSpPr>
            <a:spLocks noGrp="1"/>
          </p:cNvSpPr>
          <p:nvPr>
            <p:ph type="body" orient="vert" idx="1"/>
          </p:nvPr>
        </p:nvSpPr>
        <p:spPr>
          <a:xfrm>
            <a:off x="615773" y="1475183"/>
            <a:ext cx="10994127" cy="5212219"/>
          </a:xfrm>
        </p:spPr>
        <p:txBody>
          <a:bodyPr vert="horz">
            <a:noAutofit/>
          </a:bodyPr>
          <a:lstStyle/>
          <a:p>
            <a:pPr marL="0" indent="0">
              <a:buNone/>
            </a:pPr>
            <a:r>
              <a:rPr lang="en-US" sz="1800" b="1" dirty="0" smtClean="0">
                <a:solidFill>
                  <a:schemeClr val="accent4"/>
                </a:solidFill>
              </a:rPr>
              <a:t> 1.Cast </a:t>
            </a:r>
            <a:r>
              <a:rPr lang="en-US" sz="1800" b="1" dirty="0">
                <a:solidFill>
                  <a:schemeClr val="accent4"/>
                </a:solidFill>
              </a:rPr>
              <a:t>any non-</a:t>
            </a:r>
            <a:r>
              <a:rPr lang="en-US" sz="1800" b="1" dirty="0" err="1">
                <a:solidFill>
                  <a:schemeClr val="accent4"/>
                </a:solidFill>
              </a:rPr>
              <a:t>boolean</a:t>
            </a:r>
            <a:r>
              <a:rPr lang="en-US" sz="1800" b="1" dirty="0">
                <a:solidFill>
                  <a:schemeClr val="accent4"/>
                </a:solidFill>
              </a:rPr>
              <a:t> primitive to any non-</a:t>
            </a:r>
            <a:r>
              <a:rPr lang="en-US" sz="1800" b="1" dirty="0" err="1">
                <a:solidFill>
                  <a:schemeClr val="accent4"/>
                </a:solidFill>
              </a:rPr>
              <a:t>boolean</a:t>
            </a:r>
            <a:r>
              <a:rPr lang="en-US" sz="1800" b="1" dirty="0">
                <a:solidFill>
                  <a:schemeClr val="accent4"/>
                </a:solidFill>
              </a:rPr>
              <a:t> primitive </a:t>
            </a:r>
            <a:r>
              <a:rPr lang="en-US" sz="1800" b="1" dirty="0" smtClean="0">
                <a:solidFill>
                  <a:schemeClr val="accent4"/>
                </a:solidFill>
              </a:rPr>
              <a:t>type</a:t>
            </a:r>
          </a:p>
          <a:p>
            <a:pPr marL="0" indent="0">
              <a:buNone/>
            </a:pPr>
            <a:r>
              <a:rPr lang="en-US" sz="1800" dirty="0"/>
              <a:t> </a:t>
            </a:r>
            <a:r>
              <a:rPr lang="en-US" sz="1800" dirty="0" smtClean="0"/>
              <a:t>                         </a:t>
            </a:r>
            <a:r>
              <a:rPr lang="en-US" sz="1800" dirty="0"/>
              <a:t>public class Test </a:t>
            </a:r>
            <a:r>
              <a:rPr lang="en-US" sz="1800" dirty="0" smtClean="0"/>
              <a:t>{</a:t>
            </a:r>
          </a:p>
          <a:p>
            <a:pPr marL="0" indent="0">
              <a:buNone/>
            </a:pPr>
            <a:r>
              <a:rPr lang="en-US" sz="1800" dirty="0"/>
              <a:t> </a:t>
            </a:r>
            <a:r>
              <a:rPr lang="en-US" sz="1800" dirty="0" smtClean="0"/>
              <a:t>                                          </a:t>
            </a:r>
            <a:r>
              <a:rPr lang="en-US" sz="1800" dirty="0"/>
              <a:t>public static void main(String </a:t>
            </a:r>
            <a:r>
              <a:rPr lang="en-US" sz="1800" dirty="0" err="1"/>
              <a:t>args</a:t>
            </a:r>
            <a:r>
              <a:rPr lang="en-US" sz="1800" dirty="0"/>
              <a:t>[]) </a:t>
            </a:r>
            <a:r>
              <a:rPr lang="en-US" sz="1800" dirty="0" smtClean="0"/>
              <a:t>{</a:t>
            </a:r>
          </a:p>
          <a:p>
            <a:pPr marL="0" indent="0">
              <a:buNone/>
            </a:pPr>
            <a:r>
              <a:rPr lang="en-US" sz="1800" dirty="0"/>
              <a:t>	</a:t>
            </a:r>
            <a:r>
              <a:rPr lang="en-US" sz="1800" dirty="0" smtClean="0"/>
              <a:t>		 </a:t>
            </a:r>
            <a:r>
              <a:rPr lang="en-US" sz="1800" dirty="0"/>
              <a:t>double d = 8.5768</a:t>
            </a:r>
            <a:r>
              <a:rPr lang="en-US" sz="1800" dirty="0" smtClean="0"/>
              <a:t>;</a:t>
            </a:r>
            <a:endParaRPr lang="en-US" sz="1800" dirty="0"/>
          </a:p>
          <a:p>
            <a:pPr marL="0" indent="0">
              <a:buNone/>
            </a:pPr>
            <a:r>
              <a:rPr lang="en-US" sz="1800" dirty="0" smtClean="0"/>
              <a:t>		</a:t>
            </a:r>
            <a:r>
              <a:rPr lang="en-US" sz="1800" dirty="0"/>
              <a:t> </a:t>
            </a:r>
            <a:r>
              <a:rPr lang="en-US" sz="1800" dirty="0" smtClean="0"/>
              <a:t>  	  byte </a:t>
            </a:r>
            <a:r>
              <a:rPr lang="en-US" sz="1800" dirty="0"/>
              <a:t>b = (byte) d;      // double to byte casting</a:t>
            </a:r>
          </a:p>
          <a:p>
            <a:pPr marL="0" indent="0">
              <a:buNone/>
            </a:pPr>
            <a:r>
              <a:rPr lang="en-US" sz="1800" dirty="0"/>
              <a:t>	</a:t>
            </a:r>
            <a:r>
              <a:rPr lang="en-US" sz="1800" dirty="0" smtClean="0"/>
              <a:t>		  </a:t>
            </a:r>
            <a:r>
              <a:rPr lang="en-US" sz="1800" dirty="0"/>
              <a:t>char c = (char) d;      // double to char casting</a:t>
            </a:r>
          </a:p>
          <a:p>
            <a:pPr marL="0" indent="0">
              <a:buNone/>
            </a:pPr>
            <a:r>
              <a:rPr lang="en-US" sz="1800" dirty="0" smtClean="0"/>
              <a:t>  			  short </a:t>
            </a:r>
            <a:r>
              <a:rPr lang="en-US" sz="1800" dirty="0"/>
              <a:t>s = (short) c;    // char to short casting</a:t>
            </a:r>
          </a:p>
          <a:p>
            <a:pPr marL="0" indent="0">
              <a:buNone/>
            </a:pPr>
            <a:r>
              <a:rPr lang="en-US" sz="1800" dirty="0" smtClean="0"/>
              <a:t>                                        	  </a:t>
            </a:r>
            <a:r>
              <a:rPr lang="en-US" sz="1800" dirty="0" err="1" smtClean="0"/>
              <a:t>System.</a:t>
            </a:r>
            <a:r>
              <a:rPr lang="en-US" sz="1800" i="1" dirty="0" err="1" smtClean="0"/>
              <a:t>out.println</a:t>
            </a:r>
            <a:r>
              <a:rPr lang="en-US" sz="1800" i="1" dirty="0"/>
              <a:t>("d * s is " + b +c +</a:t>
            </a:r>
            <a:r>
              <a:rPr lang="en-US" sz="1800" i="1" dirty="0" smtClean="0"/>
              <a:t>s +x);</a:t>
            </a:r>
            <a:endParaRPr lang="en-US" sz="1800" i="1" dirty="0"/>
          </a:p>
          <a:p>
            <a:pPr marL="0" indent="0">
              <a:buNone/>
            </a:pPr>
            <a:r>
              <a:rPr lang="en-US" sz="1800" dirty="0" smtClean="0"/>
              <a:t>			}  </a:t>
            </a:r>
            <a:endParaRPr lang="en-US" sz="1800" dirty="0"/>
          </a:p>
          <a:p>
            <a:pPr marL="0" indent="0">
              <a:buNone/>
            </a:pPr>
            <a:r>
              <a:rPr lang="en-US" sz="1800" dirty="0" smtClean="0"/>
              <a:t>                                  }</a:t>
            </a:r>
            <a:endParaRPr lang="en-US" sz="1800" dirty="0"/>
          </a:p>
        </p:txBody>
      </p:sp>
    </p:spTree>
    <p:extLst>
      <p:ext uri="{BB962C8B-B14F-4D97-AF65-F5344CB8AC3E}">
        <p14:creationId xmlns:p14="http://schemas.microsoft.com/office/powerpoint/2010/main" val="428558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4"/>
                </a:solidFill>
              </a:rPr>
              <a:t>2.</a:t>
            </a:r>
            <a:r>
              <a:rPr lang="en-US" sz="2400" b="1" dirty="0" smtClean="0">
                <a:solidFill>
                  <a:schemeClr val="accent4"/>
                </a:solidFill>
              </a:rPr>
              <a:t>Can not </a:t>
            </a:r>
            <a:r>
              <a:rPr lang="en-US" sz="2400" b="1" dirty="0">
                <a:solidFill>
                  <a:schemeClr val="accent4"/>
                </a:solidFill>
              </a:rPr>
              <a:t>cast a </a:t>
            </a:r>
            <a:r>
              <a:rPr lang="en-US" sz="2400" b="1" dirty="0" err="1">
                <a:solidFill>
                  <a:schemeClr val="accent4"/>
                </a:solidFill>
              </a:rPr>
              <a:t>boolean</a:t>
            </a:r>
            <a:r>
              <a:rPr lang="en-US" sz="2400" b="1" dirty="0">
                <a:solidFill>
                  <a:schemeClr val="accent4"/>
                </a:solidFill>
              </a:rPr>
              <a:t> to any other type than </a:t>
            </a:r>
            <a:r>
              <a:rPr lang="en-US" sz="2400" b="1" dirty="0" err="1">
                <a:solidFill>
                  <a:schemeClr val="accent4"/>
                </a:solidFill>
              </a:rPr>
              <a:t>boolean</a:t>
            </a:r>
            <a:endParaRPr lang="en-US" sz="2400" dirty="0">
              <a:solidFill>
                <a:schemeClr val="accent4"/>
              </a:solidFill>
            </a:endParaRPr>
          </a:p>
        </p:txBody>
      </p:sp>
      <p:sp>
        <p:nvSpPr>
          <p:cNvPr id="3" name="Vertical Text Placeholder 2"/>
          <p:cNvSpPr>
            <a:spLocks noGrp="1"/>
          </p:cNvSpPr>
          <p:nvPr>
            <p:ph type="body" orient="vert" idx="1"/>
          </p:nvPr>
        </p:nvSpPr>
        <p:spPr/>
        <p:txBody>
          <a:bodyPr vert="horz">
            <a:normAutofit/>
          </a:bodyPr>
          <a:lstStyle/>
          <a:p>
            <a:pPr marL="0" indent="0">
              <a:buNone/>
            </a:pPr>
            <a:r>
              <a:rPr lang="en-US" b="1" dirty="0" smtClean="0"/>
              <a:t>	</a:t>
            </a:r>
            <a:r>
              <a:rPr lang="en-US" sz="2000" dirty="0" smtClean="0"/>
              <a:t>public </a:t>
            </a:r>
            <a:r>
              <a:rPr lang="en-US" sz="2000" dirty="0"/>
              <a:t>class Test {</a:t>
            </a:r>
          </a:p>
          <a:p>
            <a:pPr marL="0" indent="0">
              <a:buNone/>
            </a:pPr>
            <a:r>
              <a:rPr lang="en-US" sz="2000" dirty="0"/>
              <a:t>  </a:t>
            </a:r>
            <a:r>
              <a:rPr lang="en-US" sz="2000" dirty="0" smtClean="0"/>
              <a:t>		public </a:t>
            </a:r>
            <a:r>
              <a:rPr lang="en-US" sz="2000" dirty="0"/>
              <a:t>static void main(String </a:t>
            </a:r>
            <a:r>
              <a:rPr lang="en-US" sz="2000" dirty="0" err="1"/>
              <a:t>args</a:t>
            </a:r>
            <a:r>
              <a:rPr lang="en-US" sz="2000" dirty="0"/>
              <a:t>[]) </a:t>
            </a:r>
            <a:r>
              <a:rPr lang="en-US" sz="2000" dirty="0" smtClean="0"/>
              <a:t>{</a:t>
            </a:r>
            <a:endParaRPr lang="en-US" sz="2000" dirty="0"/>
          </a:p>
          <a:p>
            <a:pPr marL="0" indent="0">
              <a:buNone/>
            </a:pPr>
            <a:r>
              <a:rPr lang="en-US" sz="2000" dirty="0"/>
              <a:t> </a:t>
            </a:r>
            <a:r>
              <a:rPr lang="en-US" sz="2000" dirty="0" smtClean="0"/>
              <a:t>			double </a:t>
            </a:r>
            <a:r>
              <a:rPr lang="en-US" sz="2000" dirty="0"/>
              <a:t>d = 1.0</a:t>
            </a:r>
            <a:r>
              <a:rPr lang="en-US" sz="2000" dirty="0" smtClean="0"/>
              <a:t>;</a:t>
            </a:r>
            <a:endParaRPr lang="en-US" sz="2000" dirty="0"/>
          </a:p>
          <a:p>
            <a:pPr marL="0" indent="0">
              <a:buNone/>
            </a:pPr>
            <a:r>
              <a:rPr lang="en-US" sz="2000" dirty="0"/>
              <a:t>  </a:t>
            </a:r>
            <a:r>
              <a:rPr lang="en-US" sz="2000" dirty="0" smtClean="0"/>
              <a:t>			</a:t>
            </a:r>
            <a:r>
              <a:rPr lang="en-US" sz="2000" dirty="0" err="1" smtClean="0"/>
              <a:t>boolean</a:t>
            </a:r>
            <a:r>
              <a:rPr lang="en-US" sz="2000" dirty="0" smtClean="0"/>
              <a:t> </a:t>
            </a:r>
            <a:r>
              <a:rPr lang="en-US" sz="2000" dirty="0"/>
              <a:t>b = </a:t>
            </a:r>
            <a:r>
              <a:rPr lang="en-US" sz="2000" u="sng" dirty="0"/>
              <a:t>(</a:t>
            </a:r>
            <a:r>
              <a:rPr lang="en-US" sz="2000" u="sng" dirty="0" err="1"/>
              <a:t>boolean</a:t>
            </a:r>
            <a:r>
              <a:rPr lang="en-US" sz="2000" u="sng" dirty="0"/>
              <a:t>) d;      // Compile time Error!</a:t>
            </a:r>
          </a:p>
          <a:p>
            <a:pPr marL="0" indent="0">
              <a:buNone/>
            </a:pPr>
            <a:r>
              <a:rPr lang="en-US" sz="2000" dirty="0"/>
              <a:t>    </a:t>
            </a:r>
            <a:r>
              <a:rPr lang="en-US" sz="2000" dirty="0" smtClean="0"/>
              <a:t>			</a:t>
            </a:r>
            <a:r>
              <a:rPr lang="en-US" sz="2000" dirty="0" err="1" smtClean="0"/>
              <a:t>System.</a:t>
            </a:r>
            <a:r>
              <a:rPr lang="en-US" sz="2000" i="1" dirty="0" err="1" smtClean="0"/>
              <a:t>out.println</a:t>
            </a:r>
            <a:r>
              <a:rPr lang="en-US" sz="2000" i="1" dirty="0"/>
              <a:t>("d * s is " + b);</a:t>
            </a:r>
          </a:p>
          <a:p>
            <a:pPr marL="0" indent="0">
              <a:buNone/>
            </a:pPr>
            <a:r>
              <a:rPr lang="en-US" sz="2000" dirty="0"/>
              <a:t> </a:t>
            </a:r>
            <a:r>
              <a:rPr lang="en-US" sz="2000" dirty="0" smtClean="0"/>
              <a:t>				 }</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250093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Object reference casting</a:t>
            </a:r>
          </a:p>
        </p:txBody>
      </p:sp>
      <p:sp>
        <p:nvSpPr>
          <p:cNvPr id="3" name="Vertical Text Placeholder 2"/>
          <p:cNvSpPr>
            <a:spLocks noGrp="1"/>
          </p:cNvSpPr>
          <p:nvPr>
            <p:ph type="body" orient="vert" idx="1"/>
          </p:nvPr>
        </p:nvSpPr>
        <p:spPr/>
        <p:txBody>
          <a:bodyPr vert="horz">
            <a:normAutofit/>
          </a:bodyPr>
          <a:lstStyle/>
          <a:p>
            <a:pPr>
              <a:buClr>
                <a:srgbClr val="00B0F0"/>
              </a:buClr>
              <a:buFont typeface="Wingdings" panose="05000000000000000000" pitchFamily="2" charset="2"/>
              <a:buChar char="v"/>
            </a:pPr>
            <a:r>
              <a:rPr lang="en-US" dirty="0">
                <a:latin typeface="Khmer OS Battambang" panose="02000500000000020004" pitchFamily="2" charset="0"/>
                <a:cs typeface="Khmer OS Battambang" panose="02000500000000020004" pitchFamily="2" charset="0"/>
              </a:rPr>
              <a:t>Object reference </a:t>
            </a:r>
            <a:r>
              <a:rPr lang="en-US" dirty="0" smtClean="0">
                <a:latin typeface="Khmer OS Battambang" panose="02000500000000020004" pitchFamily="2" charset="0"/>
                <a:cs typeface="Khmer OS Battambang" panose="02000500000000020004" pitchFamily="2" charset="0"/>
              </a:rPr>
              <a:t>casting</a:t>
            </a:r>
            <a:r>
              <a:rPr lang="km-KH" dirty="0" smtClean="0">
                <a:latin typeface="Khmer OS Battambang" panose="02000500000000020004" pitchFamily="2" charset="0"/>
                <a:cs typeface="Khmer OS Battambang" panose="02000500000000020004" pitchFamily="2" charset="0"/>
              </a:rPr>
              <a:t> គឺជាការផ្លាស់ប្ដូរ</a:t>
            </a:r>
            <a:r>
              <a:rPr lang="en-US" dirty="0" smtClean="0">
                <a:latin typeface="Khmer OS Battambang" panose="02000500000000020004" pitchFamily="2" charset="0"/>
                <a:cs typeface="Khmer OS Battambang" panose="02000500000000020004" pitchFamily="2" charset="0"/>
              </a:rPr>
              <a:t>Type</a:t>
            </a:r>
            <a:r>
              <a:rPr lang="km-KH" dirty="0" smtClean="0">
                <a:latin typeface="Khmer OS Battambang" panose="02000500000000020004" pitchFamily="2" charset="0"/>
                <a:cs typeface="Khmer OS Battambang" panose="02000500000000020004" pitchFamily="2" charset="0"/>
              </a:rPr>
              <a:t>របស់</a:t>
            </a:r>
            <a:r>
              <a:rPr lang="en-US" dirty="0" smtClean="0">
                <a:latin typeface="Khmer OS Battambang" panose="02000500000000020004" pitchFamily="2" charset="0"/>
                <a:cs typeface="Khmer OS Battambang" panose="02000500000000020004" pitchFamily="2" charset="0"/>
              </a:rPr>
              <a:t>Object reference</a:t>
            </a:r>
            <a:r>
              <a:rPr lang="km-KH" dirty="0" smtClean="0">
                <a:latin typeface="Khmer OS Battambang" panose="02000500000000020004" pitchFamily="2" charset="0"/>
                <a:cs typeface="Khmer OS Battambang" panose="02000500000000020004" pitchFamily="2" charset="0"/>
              </a:rPr>
              <a:t>របស់</a:t>
            </a:r>
            <a:r>
              <a:rPr lang="en-US" dirty="0" smtClean="0">
                <a:latin typeface="Khmer OS Battambang" panose="02000500000000020004" pitchFamily="2" charset="0"/>
                <a:cs typeface="Khmer OS Battambang" panose="02000500000000020004" pitchFamily="2" charset="0"/>
              </a:rPr>
              <a:t>Subclass </a:t>
            </a:r>
            <a:r>
              <a:rPr lang="km-KH" dirty="0" smtClean="0">
                <a:latin typeface="Khmer OS Battambang" panose="02000500000000020004" pitchFamily="2" charset="0"/>
                <a:cs typeface="Khmer OS Battambang" panose="02000500000000020004" pitchFamily="2" charset="0"/>
              </a:rPr>
              <a:t>និង​</a:t>
            </a:r>
            <a:r>
              <a:rPr lang="en-US" dirty="0" err="1" smtClean="0">
                <a:latin typeface="Khmer OS Battambang" panose="02000500000000020004" pitchFamily="2" charset="0"/>
                <a:cs typeface="Khmer OS Battambang" panose="02000500000000020004" pitchFamily="2" charset="0"/>
              </a:rPr>
              <a:t>Supperclass</a:t>
            </a:r>
            <a:r>
              <a:rPr lang="km-KH" dirty="0" smtClean="0">
                <a:latin typeface="Khmer OS Battambang" panose="02000500000000020004" pitchFamily="2" charset="0"/>
                <a:cs typeface="Khmer OS Battambang" panose="02000500000000020004" pitchFamily="2" charset="0"/>
              </a:rPr>
              <a:t>។</a:t>
            </a:r>
          </a:p>
          <a:p>
            <a:pPr marL="0" indent="0">
              <a:buNone/>
            </a:pPr>
            <a:endParaRPr lang="km-KH"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44" y="2545734"/>
            <a:ext cx="8015461" cy="4105660"/>
          </a:xfrm>
          <a:prstGeom prst="rect">
            <a:avLst/>
          </a:prstGeom>
        </p:spPr>
      </p:pic>
    </p:spTree>
    <p:extLst>
      <p:ext uri="{BB962C8B-B14F-4D97-AF65-F5344CB8AC3E}">
        <p14:creationId xmlns:p14="http://schemas.microsoft.com/office/powerpoint/2010/main" val="8817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US" sz="3200" b="1" dirty="0" err="1">
                <a:solidFill>
                  <a:srgbClr val="00B0F0"/>
                </a:solidFill>
              </a:rPr>
              <a:t>Upcasting</a:t>
            </a:r>
            <a:endParaRPr lang="en-US" sz="3200" dirty="0">
              <a:solidFill>
                <a:srgbClr val="00B0F0"/>
              </a:solidFill>
            </a:endParaRPr>
          </a:p>
        </p:txBody>
      </p:sp>
      <p:sp>
        <p:nvSpPr>
          <p:cNvPr id="3" name="Vertical Text Placeholder 2"/>
          <p:cNvSpPr>
            <a:spLocks noGrp="1"/>
          </p:cNvSpPr>
          <p:nvPr>
            <p:ph type="body" orient="vert" idx="1"/>
          </p:nvPr>
        </p:nvSpPr>
        <p:spPr>
          <a:xfrm>
            <a:off x="838200" y="1580411"/>
            <a:ext cx="10515600" cy="4896803"/>
          </a:xfrm>
        </p:spPr>
        <p:txBody>
          <a:bodyPr vert="horz"/>
          <a:lstStyle/>
          <a:p>
            <a:pPr>
              <a:buClr>
                <a:srgbClr val="00B0F0"/>
              </a:buClr>
              <a:buFont typeface="Wingdings" panose="05000000000000000000" pitchFamily="2" charset="2"/>
              <a:buChar char="v"/>
            </a:pPr>
            <a:r>
              <a:rPr lang="en-US" dirty="0" err="1" smtClean="0">
                <a:latin typeface="Khmer OS Battambang" panose="02000500000000020004" pitchFamily="2" charset="0"/>
                <a:cs typeface="Khmer OS Battambang" panose="02000500000000020004" pitchFamily="2" charset="0"/>
              </a:rPr>
              <a:t>Upcasting</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គឺជាការបម្លែងប្រភេទ</a:t>
            </a:r>
            <a:r>
              <a:rPr lang="en-US" dirty="0" smtClean="0">
                <a:latin typeface="Khmer OS Battambang" panose="02000500000000020004" pitchFamily="2" charset="0"/>
                <a:cs typeface="Khmer OS Battambang" panose="02000500000000020004" pitchFamily="2" charset="0"/>
              </a:rPr>
              <a:t>Object Type</a:t>
            </a:r>
            <a:r>
              <a:rPr lang="km-KH" dirty="0" smtClean="0">
                <a:latin typeface="Khmer OS Battambang" panose="02000500000000020004" pitchFamily="2" charset="0"/>
                <a:cs typeface="Khmer OS Battambang" panose="02000500000000020004" pitchFamily="2" charset="0"/>
              </a:rPr>
              <a:t>នៃ</a:t>
            </a:r>
            <a:r>
              <a:rPr lang="en-US" dirty="0" smtClean="0">
                <a:latin typeface="Khmer OS Battambang" panose="02000500000000020004" pitchFamily="2" charset="0"/>
                <a:cs typeface="Khmer OS Battambang" panose="02000500000000020004" pitchFamily="2" charset="0"/>
              </a:rPr>
              <a:t>Subclass</a:t>
            </a:r>
            <a:r>
              <a:rPr lang="km-KH" dirty="0" smtClean="0">
                <a:latin typeface="Khmer OS Battambang" panose="02000500000000020004" pitchFamily="2" charset="0"/>
                <a:cs typeface="Khmer OS Battambang" panose="02000500000000020004" pitchFamily="2" charset="0"/>
              </a:rPr>
              <a:t>ទៅជា</a:t>
            </a:r>
            <a:r>
              <a:rPr lang="en-US" dirty="0">
                <a:latin typeface="Khmer OS Battambang" panose="02000500000000020004" pitchFamily="2" charset="0"/>
                <a:cs typeface="Khmer OS Battambang" panose="02000500000000020004" pitchFamily="2" charset="0"/>
              </a:rPr>
              <a:t> Object </a:t>
            </a:r>
            <a:r>
              <a:rPr lang="en-US" dirty="0" smtClean="0">
                <a:latin typeface="Khmer OS Battambang" panose="02000500000000020004" pitchFamily="2" charset="0"/>
                <a:cs typeface="Khmer OS Battambang" panose="02000500000000020004" pitchFamily="2" charset="0"/>
              </a:rPr>
              <a:t>Type</a:t>
            </a:r>
            <a:r>
              <a:rPr lang="km-KH" dirty="0" smtClean="0">
                <a:latin typeface="Khmer OS Battambang" panose="02000500000000020004" pitchFamily="2" charset="0"/>
                <a:cs typeface="Khmer OS Battambang" panose="02000500000000020004" pitchFamily="2" charset="0"/>
              </a:rPr>
              <a:t>របស់</a:t>
            </a:r>
            <a:r>
              <a:rPr lang="en-US" dirty="0" err="1" smtClean="0">
                <a:latin typeface="Khmer OS Battambang" panose="02000500000000020004" pitchFamily="2" charset="0"/>
                <a:cs typeface="Khmer OS Battambang" panose="02000500000000020004" pitchFamily="2" charset="0"/>
              </a:rPr>
              <a:t>Supperclass</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a:t>
            </a:r>
          </a:p>
          <a:p>
            <a:pPr marL="0" indent="0">
              <a:buNone/>
            </a:pPr>
            <a:r>
              <a:rPr lang="km-KH" sz="2000" dirty="0" smtClean="0"/>
              <a:t>​​    </a:t>
            </a:r>
            <a:r>
              <a:rPr lang="en-US" sz="2000" dirty="0" smtClean="0"/>
              <a:t> </a:t>
            </a:r>
            <a:endParaRPr lang="km-KH" sz="2000" dirty="0" smtClean="0"/>
          </a:p>
          <a:p>
            <a:pPr marL="0" indent="0">
              <a:buNone/>
            </a:pPr>
            <a:r>
              <a:rPr lang="km-KH" sz="2000" dirty="0"/>
              <a:t> </a:t>
            </a:r>
            <a:r>
              <a:rPr lang="km-KH" sz="2000" dirty="0" smtClean="0"/>
              <a:t>      </a:t>
            </a:r>
            <a:r>
              <a:rPr lang="en-US" sz="2000" dirty="0" smtClean="0"/>
              <a:t>public </a:t>
            </a:r>
            <a:r>
              <a:rPr lang="en-US" sz="2000" dirty="0"/>
              <a:t>class </a:t>
            </a:r>
            <a:r>
              <a:rPr lang="en-US" sz="2000" dirty="0" smtClean="0"/>
              <a:t>Student extends Person </a:t>
            </a:r>
            <a:r>
              <a:rPr lang="en-US" sz="2000" dirty="0"/>
              <a:t>{</a:t>
            </a:r>
          </a:p>
          <a:p>
            <a:pPr marL="0" indent="0">
              <a:buNone/>
            </a:pPr>
            <a:r>
              <a:rPr lang="en-US" sz="2000" dirty="0"/>
              <a:t>  		​​​​ public static void main(String </a:t>
            </a:r>
            <a:r>
              <a:rPr lang="en-US" sz="2000" dirty="0" err="1"/>
              <a:t>args</a:t>
            </a:r>
            <a:r>
              <a:rPr lang="en-US" sz="2000" dirty="0"/>
              <a:t>[]) </a:t>
            </a:r>
            <a:r>
              <a:rPr lang="en-US" sz="2000" dirty="0" smtClean="0"/>
              <a:t>{</a:t>
            </a:r>
          </a:p>
          <a:p>
            <a:pPr marL="0" indent="0">
              <a:buNone/>
            </a:pPr>
            <a:r>
              <a:rPr lang="en-US" sz="2000" dirty="0"/>
              <a:t>	</a:t>
            </a:r>
            <a:r>
              <a:rPr lang="en-US" sz="2000" dirty="0" smtClean="0"/>
              <a:t>	Person p =new Student();   </a:t>
            </a:r>
            <a:r>
              <a:rPr lang="en-US" sz="2000" dirty="0"/>
              <a:t>//Valid </a:t>
            </a:r>
            <a:r>
              <a:rPr lang="en-US" sz="2000" dirty="0" smtClean="0"/>
              <a:t>casting</a:t>
            </a:r>
          </a:p>
          <a:p>
            <a:pPr marL="0" indent="0">
              <a:buNone/>
            </a:pPr>
            <a:r>
              <a:rPr lang="en-US" sz="2000" dirty="0" smtClean="0"/>
              <a:t>​                   	}  </a:t>
            </a:r>
            <a:endParaRPr lang="en-US" sz="2000" dirty="0"/>
          </a:p>
          <a:p>
            <a:pPr marL="0" indent="0">
              <a:buNone/>
            </a:pPr>
            <a:r>
              <a:rPr lang="en-US" sz="2000" dirty="0"/>
              <a:t>	​​ }</a:t>
            </a:r>
          </a:p>
          <a:p>
            <a:endParaRPr lang="km-KH" dirty="0" smtClean="0"/>
          </a:p>
          <a:p>
            <a:endParaRPr lang="en-US" dirty="0"/>
          </a:p>
        </p:txBody>
      </p:sp>
    </p:spTree>
    <p:extLst>
      <p:ext uri="{BB962C8B-B14F-4D97-AF65-F5344CB8AC3E}">
        <p14:creationId xmlns:p14="http://schemas.microsoft.com/office/powerpoint/2010/main" val="23411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Down casting</a:t>
            </a:r>
            <a:endParaRPr lang="en-US" dirty="0">
              <a:solidFill>
                <a:srgbClr val="00B0F0"/>
              </a:solidFill>
            </a:endParaRPr>
          </a:p>
        </p:txBody>
      </p:sp>
      <p:sp>
        <p:nvSpPr>
          <p:cNvPr id="3" name="Vertical Text Placeholder 2"/>
          <p:cNvSpPr>
            <a:spLocks noGrp="1"/>
          </p:cNvSpPr>
          <p:nvPr>
            <p:ph type="body" orient="vert" idx="1"/>
          </p:nvPr>
        </p:nvSpPr>
        <p:spPr/>
        <p:txBody>
          <a:bodyPr vert="horz">
            <a:normAutofit fontScale="92500" lnSpcReduction="10000"/>
          </a:bodyPr>
          <a:lstStyle/>
          <a:p>
            <a:pPr>
              <a:buClr>
                <a:srgbClr val="00B0F0"/>
              </a:buClr>
              <a:buFont typeface="Wingdings" panose="05000000000000000000" pitchFamily="2" charset="2"/>
              <a:buChar char="v"/>
            </a:pPr>
            <a:r>
              <a:rPr lang="en-US" b="1" dirty="0" smtClean="0">
                <a:solidFill>
                  <a:schemeClr val="accent4"/>
                </a:solidFill>
                <a:latin typeface="Khmer OS Battambang" panose="02000500000000020004" pitchFamily="2" charset="0"/>
                <a:cs typeface="Khmer OS Battambang" panose="02000500000000020004" pitchFamily="2" charset="0"/>
              </a:rPr>
              <a:t>Down casting</a:t>
            </a:r>
            <a:r>
              <a:rPr lang="en-US" b="1"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គឺ</a:t>
            </a:r>
            <a:r>
              <a:rPr lang="km-KH" dirty="0">
                <a:latin typeface="Khmer OS Battambang" panose="02000500000000020004" pitchFamily="2" charset="0"/>
                <a:cs typeface="Khmer OS Battambang" panose="02000500000000020004" pitchFamily="2" charset="0"/>
              </a:rPr>
              <a:t>ជាការបម្លែង</a:t>
            </a:r>
            <a:r>
              <a:rPr lang="km-KH" dirty="0" smtClean="0">
                <a:latin typeface="Khmer OS Battambang" panose="02000500000000020004" pitchFamily="2" charset="0"/>
                <a:cs typeface="Khmer OS Battambang" panose="02000500000000020004" pitchFamily="2" charset="0"/>
              </a:rPr>
              <a:t>ប្រភេទ</a:t>
            </a:r>
            <a:r>
              <a:rPr lang="en-US" dirty="0">
                <a:latin typeface="Khmer OS Battambang" panose="02000500000000020004" pitchFamily="2" charset="0"/>
                <a:cs typeface="Khmer OS Battambang" panose="02000500000000020004" pitchFamily="2" charset="0"/>
              </a:rPr>
              <a:t> Object Type</a:t>
            </a:r>
            <a:r>
              <a:rPr lang="km-KH" dirty="0" smtClean="0">
                <a:latin typeface="Khmer OS Battambang" panose="02000500000000020004" pitchFamily="2" charset="0"/>
                <a:cs typeface="Khmer OS Battambang" panose="02000500000000020004" pitchFamily="2" charset="0"/>
              </a:rPr>
              <a:t>របស់</a:t>
            </a:r>
            <a:r>
              <a:rPr lang="en-US" dirty="0" smtClean="0">
                <a:latin typeface="Khmer OS Battambang" panose="02000500000000020004" pitchFamily="2" charset="0"/>
                <a:cs typeface="Khmer OS Battambang" panose="02000500000000020004" pitchFamily="2" charset="0"/>
              </a:rPr>
              <a:t>Superclass Object </a:t>
            </a:r>
            <a:r>
              <a:rPr lang="en-US" dirty="0">
                <a:latin typeface="Khmer OS Battambang" panose="02000500000000020004" pitchFamily="2" charset="0"/>
                <a:cs typeface="Khmer OS Battambang" panose="02000500000000020004" pitchFamily="2" charset="0"/>
              </a:rPr>
              <a:t>Type</a:t>
            </a:r>
            <a:r>
              <a:rPr lang="km-KH" dirty="0" smtClean="0">
                <a:latin typeface="Khmer OS Battambang" panose="02000500000000020004" pitchFamily="2" charset="0"/>
                <a:cs typeface="Khmer OS Battambang" panose="02000500000000020004" pitchFamily="2" charset="0"/>
              </a:rPr>
              <a:t>នៃ</a:t>
            </a:r>
            <a:r>
              <a:rPr lang="en-US" dirty="0">
                <a:latin typeface="Khmer OS Battambang" panose="02000500000000020004" pitchFamily="2" charset="0"/>
                <a:cs typeface="Khmer OS Battambang" panose="02000500000000020004" pitchFamily="2" charset="0"/>
              </a:rPr>
              <a:t> </a:t>
            </a:r>
            <a:r>
              <a:rPr lang="en-US" dirty="0" smtClean="0">
                <a:latin typeface="Khmer OS Battambang" panose="02000500000000020004" pitchFamily="2" charset="0"/>
                <a:cs typeface="Khmer OS Battambang" panose="02000500000000020004" pitchFamily="2" charset="0"/>
              </a:rPr>
              <a:t>Supper class </a:t>
            </a:r>
            <a:r>
              <a:rPr lang="km-KH" dirty="0" smtClean="0">
                <a:latin typeface="Khmer OS Battambang" panose="02000500000000020004" pitchFamily="2" charset="0"/>
                <a:cs typeface="Khmer OS Battambang" panose="02000500000000020004" pitchFamily="2" charset="0"/>
              </a:rPr>
              <a:t>ទៅ</a:t>
            </a:r>
            <a:r>
              <a:rPr lang="km-KH" dirty="0">
                <a:latin typeface="Khmer OS Battambang" panose="02000500000000020004" pitchFamily="2" charset="0"/>
                <a:cs typeface="Khmer OS Battambang" panose="02000500000000020004" pitchFamily="2" charset="0"/>
              </a:rPr>
              <a:t>ជា</a:t>
            </a:r>
            <a:r>
              <a:rPr lang="en-US" dirty="0">
                <a:latin typeface="Khmer OS Battambang" panose="02000500000000020004" pitchFamily="2" charset="0"/>
                <a:cs typeface="Khmer OS Battambang" panose="02000500000000020004" pitchFamily="2" charset="0"/>
              </a:rPr>
              <a:t> Object Type</a:t>
            </a:r>
            <a:r>
              <a:rPr lang="km-KH" dirty="0" smtClean="0">
                <a:latin typeface="Khmer OS Battambang" panose="02000500000000020004" pitchFamily="2" charset="0"/>
                <a:cs typeface="Khmer OS Battambang" panose="02000500000000020004" pitchFamily="2" charset="0"/>
              </a:rPr>
              <a:t>របស់</a:t>
            </a:r>
            <a:r>
              <a:rPr lang="en-US" dirty="0">
                <a:latin typeface="Khmer OS Battambang" panose="02000500000000020004" pitchFamily="2" charset="0"/>
                <a:cs typeface="Khmer OS Battambang" panose="02000500000000020004" pitchFamily="2" charset="0"/>
              </a:rPr>
              <a:t> Subclass </a:t>
            </a:r>
            <a:r>
              <a:rPr lang="km-KH" dirty="0" smtClean="0">
                <a:latin typeface="Khmer OS Battambang" panose="02000500000000020004" pitchFamily="2" charset="0"/>
                <a:cs typeface="Khmer OS Battambang" panose="02000500000000020004" pitchFamily="2" charset="0"/>
              </a:rPr>
              <a:t>។</a:t>
            </a:r>
            <a:endParaRPr lang="km-KH" dirty="0">
              <a:latin typeface="Khmer OS Battambang" panose="02000500000000020004" pitchFamily="2" charset="0"/>
              <a:cs typeface="Khmer OS Battambang" panose="02000500000000020004" pitchFamily="2" charset="0"/>
            </a:endParaRPr>
          </a:p>
          <a:p>
            <a:pPr marL="0" indent="0">
              <a:buNone/>
            </a:pPr>
            <a:r>
              <a:rPr lang="en-US" dirty="0"/>
              <a:t> </a:t>
            </a:r>
            <a:r>
              <a:rPr lang="en-US" dirty="0" smtClean="0"/>
              <a:t> </a:t>
            </a:r>
          </a:p>
          <a:p>
            <a:pPr marL="0" indent="0">
              <a:buNone/>
            </a:pPr>
            <a:r>
              <a:rPr lang="en-US" dirty="0"/>
              <a:t> </a:t>
            </a:r>
            <a:r>
              <a:rPr lang="en-US" dirty="0" smtClean="0"/>
              <a:t>   public </a:t>
            </a:r>
            <a:r>
              <a:rPr lang="en-US" dirty="0"/>
              <a:t>class Student extends Person {</a:t>
            </a:r>
          </a:p>
          <a:p>
            <a:pPr marL="0" indent="0">
              <a:buNone/>
            </a:pPr>
            <a:r>
              <a:rPr lang="en-US" dirty="0"/>
              <a:t>  </a:t>
            </a:r>
            <a:r>
              <a:rPr lang="en-US" dirty="0" smtClean="0"/>
              <a:t>	</a:t>
            </a:r>
            <a:r>
              <a:rPr lang="en-US" dirty="0"/>
              <a:t> </a:t>
            </a:r>
            <a:r>
              <a:rPr lang="en-US" dirty="0" smtClean="0"/>
              <a:t>  public </a:t>
            </a:r>
            <a:r>
              <a:rPr lang="en-US" dirty="0"/>
              <a:t>static void main(String </a:t>
            </a:r>
            <a:r>
              <a:rPr lang="en-US" dirty="0" err="1"/>
              <a:t>args</a:t>
            </a:r>
            <a:r>
              <a:rPr lang="en-US" dirty="0"/>
              <a:t>[]) </a:t>
            </a:r>
            <a:r>
              <a:rPr lang="en-US" dirty="0" smtClean="0"/>
              <a:t>{</a:t>
            </a:r>
          </a:p>
          <a:p>
            <a:pPr marL="0" indent="0">
              <a:buNone/>
            </a:pPr>
            <a:r>
              <a:rPr lang="en-US" dirty="0" smtClean="0"/>
              <a:t>		</a:t>
            </a:r>
            <a:r>
              <a:rPr lang="en-US" dirty="0"/>
              <a:t> Person p =new Person</a:t>
            </a:r>
            <a:r>
              <a:rPr lang="en-US" dirty="0" smtClean="0"/>
              <a:t>(); </a:t>
            </a:r>
          </a:p>
          <a:p>
            <a:pPr marL="0" indent="0">
              <a:buNone/>
            </a:pPr>
            <a:r>
              <a:rPr lang="en-US" dirty="0" smtClean="0"/>
              <a:t>		 Student s =(Student) p; </a:t>
            </a:r>
            <a:r>
              <a:rPr lang="en-US" dirty="0"/>
              <a:t>//Valid casting</a:t>
            </a:r>
            <a:endParaRPr lang="en-US" dirty="0" smtClean="0"/>
          </a:p>
          <a:p>
            <a:pPr marL="0" indent="0">
              <a:buNone/>
            </a:pPr>
            <a:r>
              <a:rPr lang="en-US" dirty="0" smtClean="0"/>
              <a:t>		​ }  </a:t>
            </a:r>
            <a:endParaRPr lang="en-US" dirty="0"/>
          </a:p>
          <a:p>
            <a:pPr marL="0" indent="0">
              <a:buNone/>
            </a:pPr>
            <a:r>
              <a:rPr lang="en-US" dirty="0"/>
              <a:t>	​​ }</a:t>
            </a:r>
          </a:p>
        </p:txBody>
      </p:sp>
    </p:spTree>
    <p:extLst>
      <p:ext uri="{BB962C8B-B14F-4D97-AF65-F5344CB8AC3E}">
        <p14:creationId xmlns:p14="http://schemas.microsoft.com/office/powerpoint/2010/main" val="243812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Operators </a:t>
            </a:r>
            <a:r>
              <a:rPr lang="en-US" sz="3000" b="1" dirty="0">
                <a:solidFill>
                  <a:srgbClr val="003399"/>
                </a:solidFill>
                <a:latin typeface="Khmer OS Battambang" panose="02000500000000020004" pitchFamily="2" charset="0"/>
                <a:cs typeface="Khmer OS Battambang" panose="02000500000000020004" pitchFamily="2" charset="0"/>
              </a:rPr>
              <a:t>in Java</a:t>
            </a:r>
            <a:br>
              <a:rPr lang="en-US" sz="3000" b="1" dirty="0">
                <a:solidFill>
                  <a:srgbClr val="003399"/>
                </a:solidFill>
                <a:latin typeface="Khmer OS Battambang" panose="02000500000000020004" pitchFamily="2" charset="0"/>
                <a:cs typeface="Khmer OS Battambang" panose="02000500000000020004" pitchFamily="2" charset="0"/>
              </a:rPr>
            </a:b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771048"/>
            <a:ext cx="11020926" cy="4623402"/>
          </a:xfrm>
        </p:spPr>
        <p:txBody>
          <a:bodyPr>
            <a:normAutofit/>
          </a:bodyPr>
          <a:lstStyle/>
          <a:p>
            <a:pPr marL="342900" lvl="1" indent="-342900">
              <a:lnSpc>
                <a:spcPct val="150000"/>
              </a:lnSpc>
              <a:buClr>
                <a:schemeClr val="accent1">
                  <a:lumMod val="75000"/>
                </a:schemeClr>
              </a:buClr>
              <a:buFont typeface="Wingdings" panose="05000000000000000000" pitchFamily="2" charset="2"/>
              <a:buChar char="Ø"/>
            </a:pPr>
            <a:r>
              <a:rPr lang="en-US" sz="2200" dirty="0" smtClean="0">
                <a:latin typeface="Khmer OS Battambang" panose="02000500000000020004" pitchFamily="2" charset="0"/>
                <a:cs typeface="Khmer OS Battambang" panose="02000500000000020004" pitchFamily="2" charset="0"/>
              </a:rPr>
              <a:t>Java </a:t>
            </a:r>
            <a:r>
              <a:rPr lang="km-KH" sz="2200" dirty="0">
                <a:latin typeface="Khmer OS Battambang" panose="02000500000000020004" pitchFamily="2" charset="0"/>
                <a:cs typeface="Khmer OS Battambang" panose="02000500000000020004" pitchFamily="2" charset="0"/>
              </a:rPr>
              <a:t>បានផ្ដល់នូវប្រភេទនៃ​ </a:t>
            </a:r>
            <a:r>
              <a:rPr lang="en-US" sz="2200" dirty="0">
                <a:latin typeface="Khmer OS Battambang" panose="02000500000000020004" pitchFamily="2" charset="0"/>
                <a:cs typeface="Khmer OS Battambang" panose="02000500000000020004" pitchFamily="2" charset="0"/>
              </a:rPr>
              <a:t>Operator </a:t>
            </a:r>
            <a:r>
              <a:rPr lang="km-KH" sz="2200" dirty="0">
                <a:latin typeface="Khmer OS Battambang" panose="02000500000000020004" pitchFamily="2" charset="0"/>
                <a:cs typeface="Khmer OS Battambang" panose="02000500000000020004" pitchFamily="2" charset="0"/>
              </a:rPr>
              <a:t>ជាច្រើនសំរាប់ឲ្យយើងធ្វើការប្រើប្រាស់ជាមួយនឹង </a:t>
            </a:r>
            <a:r>
              <a:rPr lang="en-US" sz="2200" dirty="0">
                <a:latin typeface="Khmer OS Battambang" panose="02000500000000020004" pitchFamily="2" charset="0"/>
                <a:cs typeface="Khmer OS Battambang" panose="02000500000000020004" pitchFamily="2" charset="0"/>
              </a:rPr>
              <a:t>variables</a:t>
            </a:r>
            <a:r>
              <a:rPr lang="km-KH" sz="2200" dirty="0">
                <a:latin typeface="Khmer OS Battambang" panose="02000500000000020004" pitchFamily="2" charset="0"/>
                <a:cs typeface="Khmer OS Battambang" panose="02000500000000020004" pitchFamily="2" charset="0"/>
              </a:rPr>
              <a:t>​ មានដូចជា៖</a:t>
            </a:r>
          </a:p>
          <a:p>
            <a:pPr marL="617220" lvl="2" indent="-342900">
              <a:buClr>
                <a:schemeClr val="accent1">
                  <a:lumMod val="75000"/>
                </a:schemeClr>
              </a:buClr>
            </a:pPr>
            <a:r>
              <a:rPr lang="en-US" sz="2000" dirty="0">
                <a:latin typeface="Khmer OS Battambang" panose="02000500000000020004" pitchFamily="2" charset="0"/>
                <a:cs typeface="Khmer OS Battambang" panose="02000500000000020004" pitchFamily="2" charset="0"/>
              </a:rPr>
              <a:t>Arithmetic Operators</a:t>
            </a:r>
          </a:p>
          <a:p>
            <a:pPr marL="617220" lvl="2" indent="-342900">
              <a:buClr>
                <a:schemeClr val="accent1">
                  <a:lumMod val="75000"/>
                </a:schemeClr>
              </a:buClr>
            </a:pPr>
            <a:r>
              <a:rPr lang="en-US" sz="2000" dirty="0">
                <a:latin typeface="Khmer OS Battambang" panose="02000500000000020004" pitchFamily="2" charset="0"/>
                <a:cs typeface="Khmer OS Battambang" panose="02000500000000020004" pitchFamily="2" charset="0"/>
              </a:rPr>
              <a:t>Relational Operators</a:t>
            </a:r>
          </a:p>
          <a:p>
            <a:pPr marL="617220" lvl="2" indent="-342900">
              <a:buClr>
                <a:schemeClr val="accent1">
                  <a:lumMod val="75000"/>
                </a:schemeClr>
              </a:buClr>
            </a:pPr>
            <a:r>
              <a:rPr lang="en-US" sz="2000" dirty="0">
                <a:latin typeface="Khmer OS Battambang" panose="02000500000000020004" pitchFamily="2" charset="0"/>
                <a:cs typeface="Khmer OS Battambang" panose="02000500000000020004" pitchFamily="2" charset="0"/>
              </a:rPr>
              <a:t>Bitwise Operators</a:t>
            </a:r>
          </a:p>
          <a:p>
            <a:pPr marL="617220" lvl="2" indent="-342900">
              <a:buClr>
                <a:schemeClr val="accent1">
                  <a:lumMod val="75000"/>
                </a:schemeClr>
              </a:buClr>
            </a:pPr>
            <a:r>
              <a:rPr lang="en-US" sz="2000" dirty="0">
                <a:latin typeface="Khmer OS Battambang" panose="02000500000000020004" pitchFamily="2" charset="0"/>
                <a:cs typeface="Khmer OS Battambang" panose="02000500000000020004" pitchFamily="2" charset="0"/>
              </a:rPr>
              <a:t>Logical Operators</a:t>
            </a:r>
          </a:p>
          <a:p>
            <a:pPr marL="617220" lvl="2" indent="-342900">
              <a:buClr>
                <a:schemeClr val="accent1">
                  <a:lumMod val="75000"/>
                </a:schemeClr>
              </a:buClr>
            </a:pPr>
            <a:r>
              <a:rPr lang="en-US" sz="2000" dirty="0">
                <a:latin typeface="Khmer OS Battambang" panose="02000500000000020004" pitchFamily="2" charset="0"/>
                <a:cs typeface="Khmer OS Battambang" panose="02000500000000020004" pitchFamily="2" charset="0"/>
              </a:rPr>
              <a:t>Assignment Operators</a:t>
            </a:r>
          </a:p>
          <a:p>
            <a:pPr marL="617220" lvl="2" indent="-342900">
              <a:buClr>
                <a:schemeClr val="accent1">
                  <a:lumMod val="75000"/>
                </a:schemeClr>
              </a:buClr>
            </a:pPr>
            <a:r>
              <a:rPr lang="en-US" sz="2000" dirty="0" smtClean="0"/>
              <a:t>Miscellaneous</a:t>
            </a:r>
            <a:r>
              <a:rPr lang="en-US" sz="2000" dirty="0" smtClean="0">
                <a:latin typeface="Khmer OS Battambang" panose="02000500000000020004" pitchFamily="2" charset="0"/>
                <a:cs typeface="Khmer OS Battambang" panose="02000500000000020004" pitchFamily="2" charset="0"/>
              </a:rPr>
              <a:t> </a:t>
            </a:r>
            <a:r>
              <a:rPr lang="en-US" sz="2000" dirty="0">
                <a:latin typeface="Khmer OS Battambang" panose="02000500000000020004" pitchFamily="2" charset="0"/>
                <a:cs typeface="Khmer OS Battambang" panose="02000500000000020004" pitchFamily="2" charset="0"/>
              </a:rPr>
              <a:t>Operators</a:t>
            </a:r>
          </a:p>
          <a:p>
            <a:pPr marL="0" lvl="1" indent="0">
              <a:buClr>
                <a:schemeClr val="accent1">
                  <a:lumMod val="75000"/>
                </a:schemeClr>
              </a:buClr>
              <a:buNone/>
            </a:pPr>
            <a:endParaRPr lang="en-US" dirty="0">
              <a:latin typeface="Khmer OS Battambang" panose="02000500000000020004" pitchFamily="2" charset="0"/>
              <a:cs typeface="Khmer OS Battambang" panose="02000500000000020004" pitchFamily="2" charset="0"/>
            </a:endParaRPr>
          </a:p>
        </p:txBody>
      </p:sp>
    </p:spTree>
    <p:extLst>
      <p:ext uri="{BB962C8B-B14F-4D97-AF65-F5344CB8AC3E}">
        <p14:creationId xmlns:p14="http://schemas.microsoft.com/office/powerpoint/2010/main" val="267695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Arithmetic </a:t>
            </a:r>
            <a:r>
              <a:rPr lang="en-US" sz="3000" b="1" dirty="0">
                <a:solidFill>
                  <a:srgbClr val="003399"/>
                </a:solidFill>
                <a:latin typeface="Khmer OS Battambang" panose="02000500000000020004" pitchFamily="2" charset="0"/>
                <a:cs typeface="Khmer OS Battambang" panose="02000500000000020004" pitchFamily="2" charset="0"/>
              </a:rPr>
              <a:t>Operators</a:t>
            </a:r>
            <a:br>
              <a:rPr lang="en-US" sz="3000" b="1" dirty="0">
                <a:solidFill>
                  <a:srgbClr val="003399"/>
                </a:solidFill>
                <a:latin typeface="Khmer OS Battambang" panose="02000500000000020004" pitchFamily="2" charset="0"/>
                <a:cs typeface="Khmer OS Battambang" panose="02000500000000020004" pitchFamily="2" charset="0"/>
              </a:rPr>
            </a:b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771048"/>
            <a:ext cx="11020926" cy="4623402"/>
          </a:xfrm>
        </p:spPr>
        <p:txBody>
          <a:bodyPr>
            <a:normAutofit/>
          </a:bodyPr>
          <a:lstStyle/>
          <a:p>
            <a:pPr marL="342900" lvl="1" indent="-342900">
              <a:lnSpc>
                <a:spcPct val="150000"/>
              </a:lnSpc>
              <a:buClr>
                <a:schemeClr val="accent1">
                  <a:lumMod val="75000"/>
                </a:schemeClr>
              </a:buClr>
              <a:buFont typeface="Wingdings" panose="05000000000000000000" pitchFamily="2" charset="2"/>
              <a:buChar char="Ø"/>
            </a:pPr>
            <a:r>
              <a:rPr lang="km-KH" sz="2200" dirty="0" smtClean="0">
                <a:latin typeface="Khmer OS Battambang" panose="02000500000000020004" pitchFamily="2" charset="0"/>
                <a:cs typeface="Khmer OS Battambang" panose="02000500000000020004" pitchFamily="2" charset="0"/>
              </a:rPr>
              <a:t>នៅ</a:t>
            </a:r>
            <a:r>
              <a:rPr lang="km-KH" sz="2200" dirty="0">
                <a:latin typeface="Khmer OS Battambang" panose="02000500000000020004" pitchFamily="2" charset="0"/>
                <a:cs typeface="Khmer OS Battambang" panose="02000500000000020004" pitchFamily="2" charset="0"/>
              </a:rPr>
              <a:t>ក្នុង </a:t>
            </a:r>
            <a:r>
              <a:rPr lang="en-US" sz="2200" dirty="0">
                <a:latin typeface="Khmer OS Battambang" panose="02000500000000020004" pitchFamily="2" charset="0"/>
                <a:cs typeface="Khmer OS Battambang" panose="02000500000000020004" pitchFamily="2" charset="0"/>
              </a:rPr>
              <a:t>Java Arithmetic Operators </a:t>
            </a:r>
            <a:r>
              <a:rPr lang="km-KH" sz="2200" dirty="0">
                <a:latin typeface="Khmer OS Battambang" panose="02000500000000020004" pitchFamily="2" charset="0"/>
                <a:cs typeface="Khmer OS Battambang" panose="02000500000000020004" pitchFamily="2" charset="0"/>
              </a:rPr>
              <a:t>ត្រូវបានប្រើប្រាស់សំរាប់គណនាតំលៃណាមួយ។ </a:t>
            </a:r>
            <a:r>
              <a:rPr lang="en-US" sz="2200" dirty="0">
                <a:latin typeface="Khmer OS Battambang" panose="02000500000000020004" pitchFamily="2" charset="0"/>
                <a:cs typeface="Khmer OS Battambang" panose="02000500000000020004" pitchFamily="2" charset="0"/>
              </a:rPr>
              <a:t>Operator </a:t>
            </a:r>
            <a:r>
              <a:rPr lang="km-KH" sz="2200" dirty="0">
                <a:latin typeface="Khmer OS Battambang" panose="02000500000000020004" pitchFamily="2" charset="0"/>
                <a:cs typeface="Khmer OS Battambang" panose="02000500000000020004" pitchFamily="2" charset="0"/>
              </a:rPr>
              <a:t>ទាំងនោះមានដូចជា៖</a:t>
            </a:r>
          </a:p>
          <a:p>
            <a:pPr marL="573644" lvl="1" indent="0">
              <a:buClr>
                <a:schemeClr val="accent1">
                  <a:lumMod val="75000"/>
                </a:schemeClr>
              </a:buClr>
              <a:buNone/>
            </a:pPr>
            <a:endParaRPr lang="en-US" dirty="0" smtClean="0">
              <a:latin typeface="Khmer OS Battambang" panose="02000500000000020004" pitchFamily="2" charset="0"/>
              <a:cs typeface="Khmer OS Battambang" panose="02000500000000020004" pitchFamily="2" charset="0"/>
            </a:endParaRPr>
          </a:p>
        </p:txBody>
      </p:sp>
      <p:pic>
        <p:nvPicPr>
          <p:cNvPr id="4" name="Picture 3"/>
          <p:cNvPicPr>
            <a:picLocks noChangeAspect="1"/>
          </p:cNvPicPr>
          <p:nvPr/>
        </p:nvPicPr>
        <p:blipFill>
          <a:blip r:embed="rId3"/>
          <a:stretch>
            <a:fillRect/>
          </a:stretch>
        </p:blipFill>
        <p:spPr>
          <a:xfrm>
            <a:off x="2035229" y="2969046"/>
            <a:ext cx="8163252" cy="3249450"/>
          </a:xfrm>
          <a:prstGeom prst="rect">
            <a:avLst/>
          </a:prstGeom>
        </p:spPr>
      </p:pic>
    </p:spTree>
    <p:extLst>
      <p:ext uri="{BB962C8B-B14F-4D97-AF65-F5344CB8AC3E}">
        <p14:creationId xmlns:p14="http://schemas.microsoft.com/office/powerpoint/2010/main" val="333439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Relational Operators</a:t>
            </a:r>
            <a:r>
              <a:rPr lang="en-US" sz="3000" b="1" dirty="0">
                <a:solidFill>
                  <a:srgbClr val="003399"/>
                </a:solidFill>
                <a:latin typeface="Khmer OS Battambang" panose="02000500000000020004" pitchFamily="2" charset="0"/>
                <a:cs typeface="Khmer OS Battambang" panose="02000500000000020004" pitchFamily="2" charset="0"/>
              </a:rPr>
              <a:t/>
            </a:r>
            <a:br>
              <a:rPr lang="en-US" sz="3000" b="1" dirty="0">
                <a:solidFill>
                  <a:srgbClr val="003399"/>
                </a:solidFill>
                <a:latin typeface="Khmer OS Battambang" panose="02000500000000020004" pitchFamily="2" charset="0"/>
                <a:cs typeface="Khmer OS Battambang" panose="02000500000000020004" pitchFamily="2" charset="0"/>
              </a:rPr>
            </a:b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771048"/>
            <a:ext cx="11020926" cy="2268689"/>
          </a:xfrm>
        </p:spPr>
        <p:txBody>
          <a:bodyPr>
            <a:normAutofit/>
          </a:bodyPr>
          <a:lstStyle/>
          <a:p>
            <a:pPr marL="342900" lvl="1" indent="-342900">
              <a:buClr>
                <a:schemeClr val="accent1">
                  <a:lumMod val="75000"/>
                </a:schemeClr>
              </a:buClr>
              <a:buFont typeface="Wingdings" panose="05000000000000000000" pitchFamily="2" charset="2"/>
              <a:buChar char="Ø"/>
            </a:pPr>
            <a:r>
              <a:rPr lang="en-US" sz="2200" dirty="0" smtClean="0">
                <a:latin typeface="Khmer OS Battambang" panose="02000500000000020004" pitchFamily="2" charset="0"/>
                <a:cs typeface="Khmer OS Battambang" panose="02000500000000020004" pitchFamily="2" charset="0"/>
              </a:rPr>
              <a:t>Relational Operator </a:t>
            </a:r>
            <a:r>
              <a:rPr lang="km-KH" sz="2200" dirty="0" smtClean="0">
                <a:latin typeface="Khmer OS Battambang" panose="02000500000000020004" pitchFamily="2" charset="0"/>
                <a:cs typeface="Khmer OS Battambang" panose="02000500000000020004" pitchFamily="2" charset="0"/>
              </a:rPr>
              <a:t>ប្រើសំរាប់ធ្វើការប្រៀបធៀបតំលៃពីរដែលមានទំនាក់ទំនងគ្នារវាងតំលៃពីរនោះ</a:t>
            </a:r>
          </a:p>
          <a:p>
            <a:pPr marL="342900" lvl="1" indent="-342900">
              <a:buClr>
                <a:schemeClr val="accent1">
                  <a:lumMod val="75000"/>
                </a:schemeClr>
              </a:buClr>
              <a:buFont typeface="Wingdings" panose="05000000000000000000" pitchFamily="2" charset="2"/>
              <a:buChar char="Ø"/>
            </a:pPr>
            <a:r>
              <a:rPr lang="en-US" sz="2200" dirty="0" smtClean="0">
                <a:latin typeface="Khmer OS Battambang" panose="02000500000000020004" pitchFamily="2" charset="0"/>
                <a:cs typeface="Khmer OS Battambang" panose="02000500000000020004" pitchFamily="2" charset="0"/>
              </a:rPr>
              <a:t>Relational Operator </a:t>
            </a:r>
            <a:r>
              <a:rPr lang="km-KH" sz="2200" dirty="0" smtClean="0">
                <a:latin typeface="Khmer OS Battambang" panose="02000500000000020004" pitchFamily="2" charset="0"/>
                <a:cs typeface="Khmer OS Battambang" panose="02000500000000020004" pitchFamily="2" charset="0"/>
              </a:rPr>
              <a:t>ត្រូវបានប្រើដើម្បី </a:t>
            </a:r>
            <a:r>
              <a:rPr lang="en-US" sz="2200" dirty="0" smtClean="0">
                <a:latin typeface="Khmer OS Battambang" panose="02000500000000020004" pitchFamily="2" charset="0"/>
                <a:cs typeface="Khmer OS Battambang" panose="02000500000000020004" pitchFamily="2" charset="0"/>
              </a:rPr>
              <a:t>Test </a:t>
            </a:r>
            <a:r>
              <a:rPr lang="km-KH" sz="2200" dirty="0" smtClean="0">
                <a:latin typeface="Khmer OS Battambang" panose="02000500000000020004" pitchFamily="2" charset="0"/>
                <a:cs typeface="Khmer OS Battambang" panose="02000500000000020004" pitchFamily="2" charset="0"/>
              </a:rPr>
              <a:t>មើលថាតើតំលៃពីរស្មើរគ្នាឬតំលៃមួយធំជាងតំលៃផ្សេងទៀត។</a:t>
            </a:r>
          </a:p>
          <a:p>
            <a:pPr marL="342900" lvl="1" indent="-342900">
              <a:buClr>
                <a:schemeClr val="accent1">
                  <a:lumMod val="75000"/>
                </a:schemeClr>
              </a:buClr>
              <a:buFont typeface="Wingdings" panose="05000000000000000000" pitchFamily="2" charset="2"/>
              <a:buChar char="Ø"/>
            </a:pPr>
            <a:r>
              <a:rPr lang="km-KH" sz="2200" dirty="0" smtClean="0">
                <a:latin typeface="Khmer OS Battambang" panose="02000500000000020004" pitchFamily="2" charset="0"/>
                <a:cs typeface="Khmer OS Battambang" panose="02000500000000020004" pitchFamily="2" charset="0"/>
              </a:rPr>
              <a:t> </a:t>
            </a:r>
            <a:r>
              <a:rPr lang="en-US" sz="2200" dirty="0" smtClean="0">
                <a:latin typeface="Khmer OS Battambang" panose="02000500000000020004" pitchFamily="2" charset="0"/>
                <a:cs typeface="Khmer OS Battambang" panose="02000500000000020004" pitchFamily="2" charset="0"/>
              </a:rPr>
              <a:t>Relational Operator </a:t>
            </a:r>
            <a:r>
              <a:rPr lang="km-KH" sz="2200" dirty="0" smtClean="0">
                <a:latin typeface="Khmer OS Battambang" panose="02000500000000020004" pitchFamily="2" charset="0"/>
                <a:cs typeface="Khmer OS Battambang" panose="02000500000000020004" pitchFamily="2" charset="0"/>
              </a:rPr>
              <a:t>នៅក្នុង </a:t>
            </a:r>
            <a:r>
              <a:rPr lang="en-US" sz="2200" dirty="0" smtClean="0">
                <a:latin typeface="Khmer OS Battambang" panose="02000500000000020004" pitchFamily="2" charset="0"/>
                <a:cs typeface="Khmer OS Battambang" panose="02000500000000020004" pitchFamily="2" charset="0"/>
              </a:rPr>
              <a:t>Java </a:t>
            </a:r>
            <a:r>
              <a:rPr lang="km-KH" sz="2200" dirty="0" smtClean="0">
                <a:latin typeface="Khmer OS Battambang" panose="02000500000000020004" pitchFamily="2" charset="0"/>
                <a:cs typeface="Khmer OS Battambang" panose="02000500000000020004" pitchFamily="2" charset="0"/>
              </a:rPr>
              <a:t>មានដូចជា៖​ </a:t>
            </a:r>
            <a:r>
              <a:rPr lang="en-US" sz="2200" dirty="0" smtClean="0"/>
              <a:t>==,</a:t>
            </a:r>
            <a:r>
              <a:rPr lang="en-US" sz="2200" dirty="0"/>
              <a:t> !=, </a:t>
            </a:r>
            <a:r>
              <a:rPr lang="en-US" sz="2200" dirty="0" smtClean="0"/>
              <a:t>&lt;,</a:t>
            </a:r>
            <a:r>
              <a:rPr lang="en-US" sz="2200" dirty="0"/>
              <a:t> &gt;, &lt;=, and</a:t>
            </a:r>
            <a:r>
              <a:rPr lang="en-US" sz="2200" dirty="0" smtClean="0"/>
              <a:t>&gt;=</a:t>
            </a:r>
            <a:endParaRPr lang="km-KH" sz="2200" dirty="0" smtClean="0"/>
          </a:p>
        </p:txBody>
      </p:sp>
      <p:graphicFrame>
        <p:nvGraphicFramePr>
          <p:cNvPr id="3" name="Table 2"/>
          <p:cNvGraphicFramePr>
            <a:graphicFrameLocks noGrp="1"/>
          </p:cNvGraphicFramePr>
          <p:nvPr>
            <p:extLst>
              <p:ext uri="{D42A27DB-BD31-4B8C-83A1-F6EECF244321}">
                <p14:modId xmlns:p14="http://schemas.microsoft.com/office/powerpoint/2010/main" val="3272898514"/>
              </p:ext>
            </p:extLst>
          </p:nvPr>
        </p:nvGraphicFramePr>
        <p:xfrm>
          <a:off x="1143379" y="4039737"/>
          <a:ext cx="10020490" cy="2590800"/>
        </p:xfrm>
        <a:graphic>
          <a:graphicData uri="http://schemas.openxmlformats.org/drawingml/2006/table">
            <a:tbl>
              <a:tblPr firstRow="1" bandRow="1">
                <a:tableStyleId>{69012ECD-51FC-41F1-AA8D-1B2483CD663E}</a:tableStyleId>
              </a:tblPr>
              <a:tblGrid>
                <a:gridCol w="5010245"/>
                <a:gridCol w="5010245"/>
              </a:tblGrid>
              <a:tr h="138006">
                <a:tc>
                  <a:txBody>
                    <a:bodyPr/>
                    <a:lstStyle/>
                    <a:p>
                      <a:r>
                        <a:rPr lang="en-US" dirty="0" smtClean="0"/>
                        <a:t>use</a:t>
                      </a:r>
                      <a:endParaRPr lang="en-US" dirty="0"/>
                    </a:p>
                  </a:txBody>
                  <a:tcPr/>
                </a:tc>
                <a:tc>
                  <a:txBody>
                    <a:bodyPr/>
                    <a:lstStyle/>
                    <a:p>
                      <a:r>
                        <a:rPr lang="en-US" dirty="0" smtClean="0"/>
                        <a:t>Return if true</a:t>
                      </a:r>
                      <a:endParaRPr lang="en-US" dirty="0"/>
                    </a:p>
                  </a:txBody>
                  <a:tcPr/>
                </a:tc>
              </a:tr>
              <a:tr h="370840">
                <a:tc>
                  <a:txBody>
                    <a:bodyPr/>
                    <a:lstStyle/>
                    <a:p>
                      <a:r>
                        <a:rPr lang="en-US" dirty="0" smtClean="0"/>
                        <a:t>n1</a:t>
                      </a:r>
                      <a:r>
                        <a:rPr lang="en-US" baseline="0" dirty="0" smtClean="0"/>
                        <a:t> &gt; n2</a:t>
                      </a:r>
                      <a:endParaRPr lang="en-US" dirty="0"/>
                    </a:p>
                  </a:txBody>
                  <a:tcPr/>
                </a:tc>
                <a:tc>
                  <a:txBody>
                    <a:bodyPr/>
                    <a:lstStyle/>
                    <a:p>
                      <a:r>
                        <a:rPr lang="en-US" dirty="0" smtClean="0"/>
                        <a:t>n1</a:t>
                      </a:r>
                      <a:r>
                        <a:rPr lang="en-US" baseline="0" dirty="0" smtClean="0"/>
                        <a:t> is greater than n2</a:t>
                      </a:r>
                      <a:endParaRPr lang="en-US" dirty="0"/>
                    </a:p>
                  </a:txBody>
                  <a:tcPr/>
                </a:tc>
              </a:tr>
              <a:tr h="370840">
                <a:tc>
                  <a:txBody>
                    <a:bodyPr/>
                    <a:lstStyle/>
                    <a:p>
                      <a:r>
                        <a:rPr lang="en-US" dirty="0" smtClean="0"/>
                        <a:t>n1</a:t>
                      </a:r>
                      <a:r>
                        <a:rPr lang="en-US" baseline="0" dirty="0" smtClean="0"/>
                        <a:t> &gt;= n2</a:t>
                      </a:r>
                      <a:endParaRPr lang="en-US" dirty="0"/>
                    </a:p>
                  </a:txBody>
                  <a:tcPr/>
                </a:tc>
                <a:tc>
                  <a:txBody>
                    <a:bodyPr/>
                    <a:lstStyle/>
                    <a:p>
                      <a:r>
                        <a:rPr lang="en-US" dirty="0" smtClean="0"/>
                        <a:t>n1 is greater</a:t>
                      </a:r>
                      <a:r>
                        <a:rPr lang="en-US" baseline="0" dirty="0" smtClean="0"/>
                        <a:t> than or equal to n2</a:t>
                      </a:r>
                      <a:endParaRPr lang="en-US" dirty="0"/>
                    </a:p>
                  </a:txBody>
                  <a:tcPr/>
                </a:tc>
              </a:tr>
              <a:tr h="370840">
                <a:tc>
                  <a:txBody>
                    <a:bodyPr/>
                    <a:lstStyle/>
                    <a:p>
                      <a:r>
                        <a:rPr lang="en-US" dirty="0" smtClean="0"/>
                        <a:t>n1</a:t>
                      </a:r>
                      <a:r>
                        <a:rPr lang="en-US" baseline="0" dirty="0" smtClean="0"/>
                        <a:t> &lt; n2</a:t>
                      </a:r>
                      <a:endParaRPr lang="en-US" dirty="0"/>
                    </a:p>
                  </a:txBody>
                  <a:tcPr/>
                </a:tc>
                <a:tc>
                  <a:txBody>
                    <a:bodyPr/>
                    <a:lstStyle/>
                    <a:p>
                      <a:r>
                        <a:rPr lang="en-US" dirty="0" smtClean="0"/>
                        <a:t>n1 is less than to n2</a:t>
                      </a:r>
                      <a:endParaRPr lang="en-US" dirty="0"/>
                    </a:p>
                  </a:txBody>
                  <a:tcPr/>
                </a:tc>
              </a:tr>
              <a:tr h="370840">
                <a:tc>
                  <a:txBody>
                    <a:bodyPr/>
                    <a:lstStyle/>
                    <a:p>
                      <a:r>
                        <a:rPr lang="en-US" dirty="0" smtClean="0"/>
                        <a:t>n1</a:t>
                      </a:r>
                      <a:r>
                        <a:rPr lang="en-US" baseline="0" dirty="0" smtClean="0"/>
                        <a:t> &lt;= n2</a:t>
                      </a:r>
                      <a:endParaRPr lang="en-US" dirty="0"/>
                    </a:p>
                  </a:txBody>
                  <a:tcPr/>
                </a:tc>
                <a:tc>
                  <a:txBody>
                    <a:bodyPr/>
                    <a:lstStyle/>
                    <a:p>
                      <a:r>
                        <a:rPr lang="en-US" dirty="0" smtClean="0"/>
                        <a:t>n1 is less than or equal</a:t>
                      </a:r>
                      <a:r>
                        <a:rPr lang="en-US" baseline="0" dirty="0" smtClean="0"/>
                        <a:t> to n2</a:t>
                      </a:r>
                      <a:endParaRPr lang="en-US" dirty="0"/>
                    </a:p>
                  </a:txBody>
                  <a:tcPr/>
                </a:tc>
              </a:tr>
              <a:tr h="370840">
                <a:tc>
                  <a:txBody>
                    <a:bodyPr/>
                    <a:lstStyle/>
                    <a:p>
                      <a:r>
                        <a:rPr lang="en-US" dirty="0" smtClean="0"/>
                        <a:t>n1</a:t>
                      </a:r>
                      <a:r>
                        <a:rPr lang="en-US" baseline="0" dirty="0" smtClean="0"/>
                        <a:t> == n2</a:t>
                      </a:r>
                      <a:endParaRPr lang="en-US" dirty="0"/>
                    </a:p>
                  </a:txBody>
                  <a:tcPr/>
                </a:tc>
                <a:tc>
                  <a:txBody>
                    <a:bodyPr/>
                    <a:lstStyle/>
                    <a:p>
                      <a:r>
                        <a:rPr lang="en-US" dirty="0" smtClean="0"/>
                        <a:t>n1 and n2 a</a:t>
                      </a:r>
                      <a:r>
                        <a:rPr lang="en-US" baseline="0" dirty="0" smtClean="0"/>
                        <a:t>re equal </a:t>
                      </a:r>
                      <a:endParaRPr lang="en-US" dirty="0"/>
                    </a:p>
                  </a:txBody>
                  <a:tcPr/>
                </a:tc>
              </a:tr>
              <a:tr h="370840">
                <a:tc>
                  <a:txBody>
                    <a:bodyPr/>
                    <a:lstStyle/>
                    <a:p>
                      <a:r>
                        <a:rPr lang="en-US" dirty="0" smtClean="0"/>
                        <a:t>n1</a:t>
                      </a:r>
                      <a:r>
                        <a:rPr lang="en-US" baseline="0" dirty="0" smtClean="0"/>
                        <a:t> != n2</a:t>
                      </a:r>
                      <a:endParaRPr lang="en-US" dirty="0"/>
                    </a:p>
                  </a:txBody>
                  <a:tcPr/>
                </a:tc>
                <a:tc>
                  <a:txBody>
                    <a:bodyPr/>
                    <a:lstStyle/>
                    <a:p>
                      <a:r>
                        <a:rPr lang="en-US" dirty="0" smtClean="0"/>
                        <a:t>n1 and n2 are not equal</a:t>
                      </a:r>
                      <a:endParaRPr lang="en-US" dirty="0"/>
                    </a:p>
                  </a:txBody>
                  <a:tcPr/>
                </a:tc>
              </a:tr>
            </a:tbl>
          </a:graphicData>
        </a:graphic>
      </p:graphicFrame>
    </p:spTree>
    <p:extLst>
      <p:ext uri="{BB962C8B-B14F-4D97-AF65-F5344CB8AC3E}">
        <p14:creationId xmlns:p14="http://schemas.microsoft.com/office/powerpoint/2010/main" val="390356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Bitwise Operators</a:t>
            </a:r>
            <a:r>
              <a:rPr lang="en-US" sz="3000" b="1" dirty="0">
                <a:solidFill>
                  <a:srgbClr val="003399"/>
                </a:solidFill>
                <a:latin typeface="Khmer OS Battambang" panose="02000500000000020004" pitchFamily="2" charset="0"/>
                <a:cs typeface="Khmer OS Battambang" panose="02000500000000020004" pitchFamily="2" charset="0"/>
              </a:rPr>
              <a:t/>
            </a:r>
            <a:br>
              <a:rPr lang="en-US" sz="3000" b="1" dirty="0">
                <a:solidFill>
                  <a:srgbClr val="003399"/>
                </a:solidFill>
                <a:latin typeface="Khmer OS Battambang" panose="02000500000000020004" pitchFamily="2" charset="0"/>
                <a:cs typeface="Khmer OS Battambang" panose="02000500000000020004" pitchFamily="2" charset="0"/>
              </a:rPr>
            </a:b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468191"/>
            <a:ext cx="11020926" cy="797337"/>
          </a:xfrm>
        </p:spPr>
        <p:txBody>
          <a:bodyPr>
            <a:normAutofit/>
          </a:bodyPr>
          <a:lstStyle/>
          <a:p>
            <a:pPr marL="342900" lvl="1" indent="-342900">
              <a:buClr>
                <a:schemeClr val="accent1">
                  <a:lumMod val="75000"/>
                </a:schemeClr>
              </a:buClr>
              <a:buFont typeface="Wingdings" panose="05000000000000000000" pitchFamily="2" charset="2"/>
              <a:buChar char="Ø"/>
            </a:pPr>
            <a:r>
              <a:rPr lang="en-US" sz="2200" dirty="0" smtClean="0"/>
              <a:t>Java </a:t>
            </a:r>
            <a:r>
              <a:rPr lang="km-KH" sz="2200" dirty="0" smtClean="0"/>
              <a:t>បានផ្ដល់នូវ </a:t>
            </a:r>
            <a:r>
              <a:rPr lang="en-US" sz="2200" dirty="0" smtClean="0"/>
              <a:t>Bitwise Operators </a:t>
            </a:r>
            <a:r>
              <a:rPr lang="km-KH" sz="2200" dirty="0" smtClean="0"/>
              <a:t>មួយចំនួនដែលត្រូវបានប្រើប្រាស់ជាមួយ </a:t>
            </a:r>
            <a:r>
              <a:rPr lang="en-US" sz="2200" dirty="0" smtClean="0"/>
              <a:t>Integer Type, long, </a:t>
            </a:r>
            <a:r>
              <a:rPr lang="en-US" sz="2200" dirty="0" err="1" smtClean="0"/>
              <a:t>int</a:t>
            </a:r>
            <a:r>
              <a:rPr lang="en-US" sz="2200" dirty="0" smtClean="0"/>
              <a:t>, short, char and byte.</a:t>
            </a:r>
          </a:p>
          <a:p>
            <a:pPr marL="0" lvl="1" indent="0">
              <a:buClr>
                <a:schemeClr val="accent1">
                  <a:lumMod val="75000"/>
                </a:schemeClr>
              </a:buClr>
              <a:buNone/>
            </a:pPr>
            <a:endParaRPr lang="km-KH" dirty="0" smtClean="0"/>
          </a:p>
        </p:txBody>
      </p:sp>
      <p:graphicFrame>
        <p:nvGraphicFramePr>
          <p:cNvPr id="3" name="Table 2"/>
          <p:cNvGraphicFramePr>
            <a:graphicFrameLocks noGrp="1"/>
          </p:cNvGraphicFramePr>
          <p:nvPr>
            <p:extLst>
              <p:ext uri="{D42A27DB-BD31-4B8C-83A1-F6EECF244321}">
                <p14:modId xmlns:p14="http://schemas.microsoft.com/office/powerpoint/2010/main" val="970161971"/>
              </p:ext>
            </p:extLst>
          </p:nvPr>
        </p:nvGraphicFramePr>
        <p:xfrm>
          <a:off x="437514" y="2347414"/>
          <a:ext cx="11320898" cy="4180840"/>
        </p:xfrm>
        <a:graphic>
          <a:graphicData uri="http://schemas.openxmlformats.org/drawingml/2006/table">
            <a:tbl>
              <a:tblPr firstRow="1" bandRow="1">
                <a:tableStyleId>{69012ECD-51FC-41F1-AA8D-1B2483CD663E}</a:tableStyleId>
              </a:tblPr>
              <a:tblGrid>
                <a:gridCol w="3297360"/>
                <a:gridCol w="8023538"/>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dirty="0" smtClean="0"/>
                        <a:t>&amp; (bitwise and)</a:t>
                      </a:r>
                      <a:endParaRPr lang="en-US" dirty="0"/>
                    </a:p>
                  </a:txBody>
                  <a:tcPr/>
                </a:tc>
                <a:tc>
                  <a:txBody>
                    <a:bodyPr/>
                    <a:lstStyle/>
                    <a:p>
                      <a:r>
                        <a:rPr lang="en-US" sz="1200" b="0" i="0" kern="1200" dirty="0" smtClean="0">
                          <a:solidFill>
                            <a:schemeClr val="tx1"/>
                          </a:solidFill>
                          <a:effectLst/>
                          <a:latin typeface="+mn-lt"/>
                          <a:ea typeface="+mn-ea"/>
                          <a:cs typeface="+mn-cs"/>
                        </a:rPr>
                        <a:t>Binary AND Operator copies a bit to the result if it exists in both operands.</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&amp; B) will give 12 which is 0000 1100</a:t>
                      </a:r>
                      <a:endParaRPr lang="en-US" sz="1200" dirty="0"/>
                    </a:p>
                  </a:txBody>
                  <a:tcPr/>
                </a:tc>
              </a:tr>
              <a:tr h="370840">
                <a:tc>
                  <a:txBody>
                    <a:bodyPr/>
                    <a:lstStyle/>
                    <a:p>
                      <a:r>
                        <a:rPr lang="en-US" dirty="0" smtClean="0"/>
                        <a:t>|</a:t>
                      </a:r>
                      <a:r>
                        <a:rPr lang="en-US" baseline="0" dirty="0" smtClean="0"/>
                        <a:t> (bitwise or)</a:t>
                      </a:r>
                      <a:endParaRPr lang="en-US" dirty="0"/>
                    </a:p>
                  </a:txBody>
                  <a:tcPr/>
                </a:tc>
                <a:tc>
                  <a:txBody>
                    <a:bodyPr/>
                    <a:lstStyle/>
                    <a:p>
                      <a:r>
                        <a:rPr lang="en-US" sz="1200" b="0" i="0" kern="1200" dirty="0" smtClean="0">
                          <a:solidFill>
                            <a:schemeClr val="tx1"/>
                          </a:solidFill>
                          <a:effectLst/>
                          <a:latin typeface="+mn-lt"/>
                          <a:ea typeface="+mn-ea"/>
                          <a:cs typeface="+mn-cs"/>
                        </a:rPr>
                        <a:t>Binary OR Operator copies a bit if it exists in either operand.</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 B) will give 61 which is 0011 1101</a:t>
                      </a:r>
                      <a:endParaRPr lang="en-US" sz="1200" dirty="0"/>
                    </a:p>
                  </a:txBody>
                  <a:tcPr/>
                </a:tc>
              </a:tr>
              <a:tr h="370840">
                <a:tc>
                  <a:txBody>
                    <a:bodyPr/>
                    <a:lstStyle/>
                    <a:p>
                      <a:r>
                        <a:rPr lang="en-US" dirty="0" smtClean="0"/>
                        <a:t>^</a:t>
                      </a:r>
                      <a:r>
                        <a:rPr lang="en-US" baseline="0" dirty="0" smtClean="0"/>
                        <a:t> (bitwise XOR)</a:t>
                      </a:r>
                      <a:endParaRPr lang="en-US" dirty="0"/>
                    </a:p>
                  </a:txBody>
                  <a:tcPr/>
                </a:tc>
                <a:tc>
                  <a:txBody>
                    <a:bodyPr/>
                    <a:lstStyle/>
                    <a:p>
                      <a:r>
                        <a:rPr lang="en-US" sz="1200" b="0" i="0" kern="1200" dirty="0" smtClean="0">
                          <a:solidFill>
                            <a:schemeClr val="tx1"/>
                          </a:solidFill>
                          <a:effectLst/>
                          <a:latin typeface="+mn-lt"/>
                          <a:ea typeface="+mn-ea"/>
                          <a:cs typeface="+mn-cs"/>
                        </a:rPr>
                        <a:t>Binary XOR Operator copies the bit if it is set in one operand but not both.</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 B) will give 49 which is 0011 0001</a:t>
                      </a:r>
                      <a:endParaRPr lang="en-US" sz="1200" dirty="0"/>
                    </a:p>
                  </a:txBody>
                  <a:tcPr/>
                </a:tc>
              </a:tr>
              <a:tr h="370840">
                <a:tc>
                  <a:txBody>
                    <a:bodyPr/>
                    <a:lstStyle/>
                    <a:p>
                      <a:pPr marL="0" algn="l" defTabSz="914400" rtl="0" eaLnBrk="1" fontAlgn="t" latinLnBrk="0" hangingPunct="1"/>
                      <a:endParaRPr lang="en-US" sz="1800" kern="1200" baseline="0" dirty="0" smtClean="0">
                        <a:solidFill>
                          <a:schemeClr val="tx1"/>
                        </a:solidFill>
                        <a:latin typeface="+mn-lt"/>
                        <a:ea typeface="+mn-ea"/>
                        <a:cs typeface="+mn-cs"/>
                      </a:endParaRPr>
                    </a:p>
                    <a:p>
                      <a:pPr marL="0" algn="l" defTabSz="914400" rtl="0" eaLnBrk="1" fontAlgn="t" latinLnBrk="0" hangingPunct="1"/>
                      <a:r>
                        <a:rPr lang="en-US" sz="1800" kern="1200" baseline="0" dirty="0" smtClean="0">
                          <a:solidFill>
                            <a:schemeClr val="tx1"/>
                          </a:solidFill>
                          <a:latin typeface="+mn-lt"/>
                          <a:ea typeface="+mn-ea"/>
                          <a:cs typeface="+mn-cs"/>
                        </a:rPr>
                        <a:t>~ </a:t>
                      </a:r>
                      <a:r>
                        <a:rPr lang="en-US" sz="1800" kern="1200" baseline="0" dirty="0">
                          <a:solidFill>
                            <a:schemeClr val="tx1"/>
                          </a:solidFill>
                          <a:latin typeface="+mn-lt"/>
                          <a:ea typeface="+mn-ea"/>
                          <a:cs typeface="+mn-cs"/>
                        </a:rPr>
                        <a:t>(bitwise compliment)</a:t>
                      </a:r>
                    </a:p>
                  </a:txBody>
                  <a:tcPr marL="76200" marR="76200" marT="76200" marB="76200"/>
                </a:tc>
                <a:tc>
                  <a:txBody>
                    <a:bodyPr/>
                    <a:lstStyle/>
                    <a:p>
                      <a:r>
                        <a:rPr lang="en-US" sz="1200" b="0" i="0" kern="1200" dirty="0" smtClean="0">
                          <a:solidFill>
                            <a:schemeClr val="tx1"/>
                          </a:solidFill>
                          <a:effectLst/>
                          <a:latin typeface="+mn-lt"/>
                          <a:ea typeface="+mn-ea"/>
                          <a:cs typeface="+mn-cs"/>
                        </a:rPr>
                        <a:t>Binary Ones Complement Operator is unary and has the effect of 'flipping' bits.</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 will give -61 which is 1100 0011 in 2's complement form due to a signed binary number.</a:t>
                      </a:r>
                      <a:endParaRPr lang="en-US" sz="1200" dirty="0"/>
                    </a:p>
                  </a:txBody>
                  <a:tcPr/>
                </a:tc>
              </a:tr>
              <a:tr h="370840">
                <a:tc>
                  <a:txBody>
                    <a:bodyPr/>
                    <a:lstStyle/>
                    <a:p>
                      <a:pPr marL="0" algn="l" defTabSz="914400" rtl="0" eaLnBrk="1" fontAlgn="t" latinLnBrk="0" hangingPunct="1"/>
                      <a:r>
                        <a:rPr lang="en-US" sz="1800" kern="1200" baseline="0" dirty="0" smtClean="0">
                          <a:solidFill>
                            <a:schemeClr val="tx1"/>
                          </a:solidFill>
                          <a:latin typeface="+mn-lt"/>
                          <a:ea typeface="+mn-ea"/>
                          <a:cs typeface="+mn-cs"/>
                        </a:rPr>
                        <a:t>&lt;&lt; </a:t>
                      </a:r>
                      <a:r>
                        <a:rPr lang="en-US" sz="1800" kern="1200" baseline="0" dirty="0">
                          <a:solidFill>
                            <a:schemeClr val="tx1"/>
                          </a:solidFill>
                          <a:latin typeface="+mn-lt"/>
                          <a:ea typeface="+mn-ea"/>
                          <a:cs typeface="+mn-cs"/>
                        </a:rPr>
                        <a:t>(left shift)</a:t>
                      </a:r>
                    </a:p>
                  </a:txBody>
                  <a:tcPr marL="76200" marR="76200" marT="76200" marB="76200"/>
                </a:tc>
                <a:tc>
                  <a:txBody>
                    <a:bodyPr/>
                    <a:lstStyle/>
                    <a:p>
                      <a:r>
                        <a:rPr lang="en-US" sz="1200" b="0" i="0" kern="1200" dirty="0" smtClean="0">
                          <a:solidFill>
                            <a:schemeClr val="tx1"/>
                          </a:solidFill>
                          <a:effectLst/>
                          <a:latin typeface="+mn-lt"/>
                          <a:ea typeface="+mn-ea"/>
                          <a:cs typeface="+mn-cs"/>
                        </a:rPr>
                        <a:t>Binary Left Shift Operator. The left operands value is moved left by the number of bits specified by the right operand</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&lt;&lt; 2 will give 240 which is 1111 0000</a:t>
                      </a:r>
                      <a:endParaRPr lang="en-US" sz="1200" dirty="0"/>
                    </a:p>
                  </a:txBody>
                  <a:tcPr/>
                </a:tc>
              </a:tr>
              <a:tr h="370840">
                <a:tc>
                  <a:txBody>
                    <a:bodyPr/>
                    <a:lstStyle/>
                    <a:p>
                      <a:pPr marL="0" algn="l" defTabSz="914400" rtl="0" eaLnBrk="1" latinLnBrk="0" hangingPunct="1"/>
                      <a:r>
                        <a:rPr lang="en-US" sz="1800" kern="1200" baseline="0" dirty="0" smtClean="0">
                          <a:solidFill>
                            <a:schemeClr val="tx1"/>
                          </a:solidFill>
                          <a:latin typeface="+mn-lt"/>
                          <a:ea typeface="+mn-ea"/>
                          <a:cs typeface="+mn-cs"/>
                        </a:rPr>
                        <a:t>&gt;&gt; (right shift)</a:t>
                      </a:r>
                      <a:endParaRPr lang="en-US" sz="1800" kern="1200" baseline="0" dirty="0">
                        <a:solidFill>
                          <a:schemeClr val="tx1"/>
                        </a:solidFill>
                        <a:latin typeface="+mn-lt"/>
                        <a:ea typeface="+mn-ea"/>
                        <a:cs typeface="+mn-cs"/>
                      </a:endParaRPr>
                    </a:p>
                  </a:txBody>
                  <a:tcPr/>
                </a:tc>
                <a:tc>
                  <a:txBody>
                    <a:bodyPr/>
                    <a:lstStyle/>
                    <a:p>
                      <a:r>
                        <a:rPr lang="en-US" sz="1200" b="0" i="0" kern="1200" dirty="0" smtClean="0">
                          <a:solidFill>
                            <a:schemeClr val="tx1"/>
                          </a:solidFill>
                          <a:effectLst/>
                          <a:latin typeface="+mn-lt"/>
                          <a:ea typeface="+mn-ea"/>
                          <a:cs typeface="+mn-cs"/>
                        </a:rPr>
                        <a:t>Binary Right Shift Operator. The left operands value is moved right by the number of bits specified by the right operand.</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&gt;&gt; 2 will give 15 which is 1111</a:t>
                      </a:r>
                      <a:endParaRPr lang="en-US" sz="1200" dirty="0"/>
                    </a:p>
                  </a:txBody>
                  <a:tcPr/>
                </a:tc>
              </a:tr>
              <a:tr h="370840">
                <a:tc>
                  <a:txBody>
                    <a:bodyPr/>
                    <a:lstStyle/>
                    <a:p>
                      <a:pPr marL="0" algn="l" defTabSz="914400" rtl="0" eaLnBrk="1" latinLnBrk="0" hangingPunct="1"/>
                      <a:r>
                        <a:rPr lang="en-US" sz="1800" kern="1200" baseline="0" dirty="0" smtClean="0">
                          <a:solidFill>
                            <a:schemeClr val="tx1"/>
                          </a:solidFill>
                          <a:latin typeface="+mn-lt"/>
                          <a:ea typeface="+mn-ea"/>
                          <a:cs typeface="+mn-cs"/>
                        </a:rPr>
                        <a:t>&gt;&gt;&gt; (zero fill right shift)</a:t>
                      </a:r>
                      <a:endParaRPr lang="en-US" sz="1800" kern="1200" baseline="0" dirty="0">
                        <a:solidFill>
                          <a:schemeClr val="tx1"/>
                        </a:solidFill>
                        <a:latin typeface="+mn-lt"/>
                        <a:ea typeface="+mn-ea"/>
                        <a:cs typeface="+mn-cs"/>
                      </a:endParaRPr>
                    </a:p>
                  </a:txBody>
                  <a:tcPr/>
                </a:tc>
                <a:tc>
                  <a:txBody>
                    <a:bodyPr/>
                    <a:lstStyle/>
                    <a:p>
                      <a:r>
                        <a:rPr lang="en-US" sz="1200" b="0" i="0" kern="1200" dirty="0" smtClean="0">
                          <a:solidFill>
                            <a:schemeClr val="tx1"/>
                          </a:solidFill>
                          <a:effectLst/>
                          <a:latin typeface="+mn-lt"/>
                          <a:ea typeface="+mn-ea"/>
                          <a:cs typeface="+mn-cs"/>
                        </a:rPr>
                        <a:t>Shift right zero fill operator. The left operands value is moved right by the number of bits specified by the right operand and shifted values are filled up with zeros.</a:t>
                      </a:r>
                    </a:p>
                    <a:p>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&gt;&gt;&gt;2 will give 15 which is 0000 1111</a:t>
                      </a:r>
                      <a:endParaRPr lang="en-US" sz="1200" dirty="0"/>
                    </a:p>
                  </a:txBody>
                  <a:tcPr/>
                </a:tc>
              </a:tr>
            </a:tbl>
          </a:graphicData>
        </a:graphic>
      </p:graphicFrame>
    </p:spTree>
    <p:extLst>
      <p:ext uri="{BB962C8B-B14F-4D97-AF65-F5344CB8AC3E}">
        <p14:creationId xmlns:p14="http://schemas.microsoft.com/office/powerpoint/2010/main" val="29342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km-KH" sz="3600" b="1" dirty="0" smtClean="0">
                <a:solidFill>
                  <a:srgbClr val="003399"/>
                </a:solidFill>
                <a:latin typeface="Khmer OS Muol" pitchFamily="2" charset="0"/>
                <a:cs typeface="Khmer OS Muol" pitchFamily="2" charset="0"/>
              </a:rPr>
              <a:t>មាតិកា</a:t>
            </a:r>
            <a:endParaRPr lang="en-US" b="1" dirty="0"/>
          </a:p>
        </p:txBody>
      </p:sp>
      <p:sp>
        <p:nvSpPr>
          <p:cNvPr id="7" name="Content Placeholder 6"/>
          <p:cNvSpPr>
            <a:spLocks noGrp="1"/>
          </p:cNvSpPr>
          <p:nvPr>
            <p:ph sz="quarter" idx="13"/>
          </p:nvPr>
        </p:nvSpPr>
        <p:spPr/>
        <p:txBody>
          <a:bodyPr vert="horz" lIns="91440" tIns="45720" rIns="91440" bIns="45720" rtlCol="0">
            <a:normAutofit/>
          </a:bodyPr>
          <a:lstStyle/>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Primitive Data Type / Wrapper Class</a:t>
            </a:r>
            <a:endParaRPr lang="en-US" b="1" spc="300" dirty="0">
              <a:solidFill>
                <a:schemeClr val="accent6">
                  <a:lumMod val="50000"/>
                </a:schemeClr>
              </a:solidFill>
              <a:latin typeface="Khmer OS Battambang" pitchFamily="2" charset="0"/>
              <a:cs typeface="Khmer OS Battambang" pitchFamily="2" charset="0"/>
            </a:endParaRPr>
          </a:p>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Auto Boxing </a:t>
            </a:r>
          </a:p>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Promotion and Casting</a:t>
            </a:r>
          </a:p>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Operator</a:t>
            </a:r>
          </a:p>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System Class input / output</a:t>
            </a:r>
          </a:p>
          <a:p>
            <a:pPr marL="457200" indent="-457200">
              <a:buClr>
                <a:schemeClr val="accent1">
                  <a:lumMod val="60000"/>
                  <a:lumOff val="40000"/>
                </a:schemeClr>
              </a:buClr>
              <a:buFont typeface="+mj-lt"/>
              <a:buAutoNum type="arabicParenR"/>
            </a:pPr>
            <a:r>
              <a:rPr lang="en-US" b="1" spc="300" dirty="0" smtClean="0">
                <a:solidFill>
                  <a:schemeClr val="accent6">
                    <a:lumMod val="50000"/>
                  </a:schemeClr>
                </a:solidFill>
                <a:latin typeface="Khmer OS Battambang" pitchFamily="2" charset="0"/>
                <a:cs typeface="Khmer OS Battambang" pitchFamily="2" charset="0"/>
              </a:rPr>
              <a:t>Scanner Class</a:t>
            </a:r>
          </a:p>
          <a:p>
            <a:pPr marL="457200" indent="-457200">
              <a:buClr>
                <a:schemeClr val="accent1">
                  <a:lumMod val="60000"/>
                  <a:lumOff val="40000"/>
                </a:schemeClr>
              </a:buClr>
              <a:buFont typeface="+mj-lt"/>
              <a:buAutoNum type="arabicParenR"/>
            </a:pPr>
            <a:r>
              <a:rPr lang="en-US" b="1" spc="300" dirty="0" err="1" smtClean="0">
                <a:solidFill>
                  <a:schemeClr val="accent6">
                    <a:lumMod val="50000"/>
                  </a:schemeClr>
                </a:solidFill>
                <a:latin typeface="Khmer OS Battambang" pitchFamily="2" charset="0"/>
                <a:cs typeface="Khmer OS Battambang" pitchFamily="2" charset="0"/>
              </a:rPr>
              <a:t>BufferedReader</a:t>
            </a:r>
            <a:r>
              <a:rPr lang="en-US" b="1" spc="300" dirty="0" smtClean="0">
                <a:solidFill>
                  <a:schemeClr val="accent6">
                    <a:lumMod val="50000"/>
                  </a:schemeClr>
                </a:solidFill>
                <a:latin typeface="Khmer OS Battambang" pitchFamily="2" charset="0"/>
                <a:cs typeface="Khmer OS Battambang" pitchFamily="2" charset="0"/>
              </a:rPr>
              <a:t> / </a:t>
            </a:r>
            <a:r>
              <a:rPr lang="en-US" b="1" spc="300" dirty="0" err="1" smtClean="0">
                <a:solidFill>
                  <a:schemeClr val="accent6">
                    <a:lumMod val="50000"/>
                  </a:schemeClr>
                </a:solidFill>
                <a:latin typeface="Khmer OS Battambang" pitchFamily="2" charset="0"/>
                <a:cs typeface="Khmer OS Battambang" pitchFamily="2" charset="0"/>
              </a:rPr>
              <a:t>InputStreamReader</a:t>
            </a:r>
            <a:endParaRPr lang="en-US" b="1" spc="300" dirty="0">
              <a:solidFill>
                <a:schemeClr val="accent6">
                  <a:lumMod val="50000"/>
                </a:schemeClr>
              </a:solidFill>
              <a:latin typeface="Khmer OS Battambang" pitchFamily="2" charset="0"/>
              <a:cs typeface="Khmer OS Battambang" pitchFamily="2" charset="0"/>
            </a:endParaRPr>
          </a:p>
        </p:txBody>
      </p:sp>
    </p:spTree>
    <p:extLst>
      <p:ext uri="{BB962C8B-B14F-4D97-AF65-F5344CB8AC3E}">
        <p14:creationId xmlns:p14="http://schemas.microsoft.com/office/powerpoint/2010/main" val="121918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Logical Operators</a:t>
            </a: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468192"/>
            <a:ext cx="11020926" cy="510733"/>
          </a:xfrm>
        </p:spPr>
        <p:txBody>
          <a:bodyPr>
            <a:normAutofit/>
          </a:bodyPr>
          <a:lstStyle/>
          <a:p>
            <a:pPr marL="342900" lvl="1" indent="-342900">
              <a:buClr>
                <a:schemeClr val="accent1">
                  <a:lumMod val="75000"/>
                </a:schemeClr>
              </a:buClr>
              <a:buFont typeface="Wingdings" panose="05000000000000000000" pitchFamily="2" charset="2"/>
              <a:buChar char="Ø"/>
            </a:pPr>
            <a:r>
              <a:rPr lang="km-KH" sz="2200" dirty="0" smtClean="0">
                <a:latin typeface="Khmer OS Battambang" panose="02000500000000020004" pitchFamily="2" charset="0"/>
                <a:cs typeface="Khmer OS Battambang" panose="02000500000000020004" pitchFamily="2" charset="0"/>
              </a:rPr>
              <a:t>ខាងក្រោមនេះជាប្រភេទនៃ </a:t>
            </a:r>
            <a:r>
              <a:rPr lang="en-US" sz="2200" dirty="0" smtClean="0">
                <a:latin typeface="Khmer OS Battambang" panose="02000500000000020004" pitchFamily="2" charset="0"/>
                <a:cs typeface="Khmer OS Battambang" panose="02000500000000020004" pitchFamily="2" charset="0"/>
              </a:rPr>
              <a:t>Logical Operators: </a:t>
            </a:r>
          </a:p>
        </p:txBody>
      </p:sp>
      <p:sp>
        <p:nvSpPr>
          <p:cNvPr id="2" name="Slide Number Placeholder 1"/>
          <p:cNvSpPr>
            <a:spLocks noGrp="1"/>
          </p:cNvSpPr>
          <p:nvPr>
            <p:ph type="sldNum" sz="quarter" idx="12"/>
          </p:nvPr>
        </p:nvSpPr>
        <p:spPr/>
        <p:txBody>
          <a:bodyPr/>
          <a:lstStyle/>
          <a:p>
            <a:fld id="{5F4C9F40-B079-4B71-A627-7266DFEA7F03}" type="slidenum">
              <a:rPr lang="en-US" smtClean="0"/>
              <a:pPr/>
              <a:t>30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92700333"/>
              </p:ext>
            </p:extLst>
          </p:nvPr>
        </p:nvGraphicFramePr>
        <p:xfrm>
          <a:off x="893275" y="2573071"/>
          <a:ext cx="10570844" cy="3388360"/>
        </p:xfrm>
        <a:graphic>
          <a:graphicData uri="http://schemas.openxmlformats.org/drawingml/2006/table">
            <a:tbl>
              <a:tblPr firstRow="1" bandRow="1">
                <a:tableStyleId>{69012ECD-51FC-41F1-AA8D-1B2483CD663E}</a:tableStyleId>
              </a:tblPr>
              <a:tblGrid>
                <a:gridCol w="3336891"/>
                <a:gridCol w="7233953"/>
              </a:tblGrid>
              <a:tr h="370840">
                <a:tc>
                  <a:txBody>
                    <a:bodyPr/>
                    <a:lstStyle/>
                    <a:p>
                      <a:r>
                        <a:rPr lang="en-US" dirty="0" smtClean="0"/>
                        <a:t>Operator</a:t>
                      </a:r>
                      <a:r>
                        <a:rPr lang="en-US" baseline="0" dirty="0" smtClean="0"/>
                        <a:t> </a:t>
                      </a:r>
                      <a:endParaRPr lang="en-US" dirty="0"/>
                    </a:p>
                  </a:txBody>
                  <a:tcPr/>
                </a:tc>
                <a:tc>
                  <a:txBody>
                    <a:bodyPr/>
                    <a:lstStyle/>
                    <a:p>
                      <a:r>
                        <a:rPr lang="en-US" dirty="0" smtClean="0"/>
                        <a:t>Description</a:t>
                      </a:r>
                      <a:endParaRPr lang="en-US" dirty="0"/>
                    </a:p>
                  </a:txBody>
                  <a:tcPr/>
                </a:tc>
              </a:tr>
              <a:tr h="370840">
                <a:tc>
                  <a:txBody>
                    <a:bodyPr/>
                    <a:lstStyle/>
                    <a:p>
                      <a:r>
                        <a:rPr lang="en-US" sz="1800" b="1" i="0" kern="1200" dirty="0" smtClean="0">
                          <a:solidFill>
                            <a:schemeClr val="tx1"/>
                          </a:solidFill>
                          <a:effectLst/>
                          <a:latin typeface="+mn-lt"/>
                          <a:ea typeface="+mn-ea"/>
                          <a:cs typeface="+mn-cs"/>
                        </a:rPr>
                        <a:t>&amp;&amp; (logical and)</a:t>
                      </a:r>
                      <a:endParaRPr lang="en-US" dirty="0"/>
                    </a:p>
                  </a:txBody>
                  <a:tcPr/>
                </a:tc>
                <a:tc>
                  <a:txBody>
                    <a:bodyPr/>
                    <a:lstStyle/>
                    <a:p>
                      <a:r>
                        <a:rPr lang="en-US" sz="1800" b="0" i="0" kern="1200" dirty="0" smtClean="0">
                          <a:solidFill>
                            <a:schemeClr val="tx1"/>
                          </a:solidFill>
                          <a:effectLst/>
                          <a:latin typeface="+mn-lt"/>
                          <a:ea typeface="+mn-ea"/>
                          <a:cs typeface="+mn-cs"/>
                        </a:rPr>
                        <a:t>Called Logical AND operator. If both the operands are non-zero, then the condition becomes true.</a:t>
                      </a:r>
                    </a:p>
                    <a:p>
                      <a:r>
                        <a:rPr lang="en-US" sz="1800" b="1" i="0" kern="1200" dirty="0" smtClean="0">
                          <a:solidFill>
                            <a:schemeClr val="tx1"/>
                          </a:solidFill>
                          <a:effectLst/>
                          <a:latin typeface="+mn-lt"/>
                          <a:ea typeface="+mn-ea"/>
                          <a:cs typeface="+mn-cs"/>
                        </a:rPr>
                        <a:t>Example</a:t>
                      </a:r>
                      <a:r>
                        <a:rPr lang="en-US" sz="1800" b="0" i="0" kern="1200" dirty="0" smtClean="0">
                          <a:solidFill>
                            <a:schemeClr val="tx1"/>
                          </a:solidFill>
                          <a:effectLst/>
                          <a:latin typeface="+mn-lt"/>
                          <a:ea typeface="+mn-ea"/>
                          <a:cs typeface="+mn-cs"/>
                        </a:rPr>
                        <a:t> (A &amp;&amp; B) is false.</a:t>
                      </a:r>
                      <a:endParaRPr lang="en-US" dirty="0"/>
                    </a:p>
                  </a:txBody>
                  <a:tcPr/>
                </a:tc>
              </a:tr>
              <a:tr h="370840">
                <a:tc>
                  <a:txBody>
                    <a:bodyPr/>
                    <a:lstStyle/>
                    <a:p>
                      <a:r>
                        <a:rPr lang="en-US" sz="1800" b="1" i="0" kern="1200" dirty="0" smtClean="0">
                          <a:solidFill>
                            <a:schemeClr val="tx1"/>
                          </a:solidFill>
                          <a:effectLst/>
                          <a:latin typeface="+mn-lt"/>
                          <a:ea typeface="+mn-ea"/>
                          <a:cs typeface="+mn-cs"/>
                        </a:rPr>
                        <a:t>|| (logical or)</a:t>
                      </a:r>
                      <a:endParaRPr lang="en-US" dirty="0"/>
                    </a:p>
                  </a:txBody>
                  <a:tcPr/>
                </a:tc>
                <a:tc>
                  <a:txBody>
                    <a:bodyPr/>
                    <a:lstStyle/>
                    <a:p>
                      <a:r>
                        <a:rPr lang="en-US" sz="1800" b="0" i="0" kern="1200" dirty="0" smtClean="0">
                          <a:solidFill>
                            <a:schemeClr val="tx1"/>
                          </a:solidFill>
                          <a:effectLst/>
                          <a:latin typeface="+mn-lt"/>
                          <a:ea typeface="+mn-ea"/>
                          <a:cs typeface="+mn-cs"/>
                        </a:rPr>
                        <a:t>Called Logical OR Operator. If any of the two operands are non-zero, then the condition becomes true.</a:t>
                      </a:r>
                    </a:p>
                    <a:p>
                      <a:r>
                        <a:rPr lang="en-US" sz="1800" b="1" i="0" kern="1200" dirty="0" smtClean="0">
                          <a:solidFill>
                            <a:schemeClr val="tx1"/>
                          </a:solidFill>
                          <a:effectLst/>
                          <a:latin typeface="+mn-lt"/>
                          <a:ea typeface="+mn-ea"/>
                          <a:cs typeface="+mn-cs"/>
                        </a:rPr>
                        <a:t>Example</a:t>
                      </a:r>
                      <a:r>
                        <a:rPr lang="en-US" sz="1800" b="0" i="0" kern="1200" dirty="0" smtClean="0">
                          <a:solidFill>
                            <a:schemeClr val="tx1"/>
                          </a:solidFill>
                          <a:effectLst/>
                          <a:latin typeface="+mn-lt"/>
                          <a:ea typeface="+mn-ea"/>
                          <a:cs typeface="+mn-cs"/>
                        </a:rPr>
                        <a:t> (A || B) is true.</a:t>
                      </a:r>
                      <a:endParaRPr lang="en-US" dirty="0"/>
                    </a:p>
                  </a:txBody>
                  <a:tcPr/>
                </a:tc>
              </a:tr>
              <a:tr h="370840">
                <a:tc>
                  <a:txBody>
                    <a:bodyPr/>
                    <a:lstStyle/>
                    <a:p>
                      <a:r>
                        <a:rPr lang="en-US" sz="1800" b="1" i="0" kern="1200" dirty="0" smtClean="0">
                          <a:solidFill>
                            <a:schemeClr val="tx1"/>
                          </a:solidFill>
                          <a:effectLst/>
                          <a:latin typeface="+mn-lt"/>
                          <a:ea typeface="+mn-ea"/>
                          <a:cs typeface="+mn-cs"/>
                        </a:rPr>
                        <a:t>! (logical not)</a:t>
                      </a:r>
                      <a:endParaRPr lang="en-US" dirty="0"/>
                    </a:p>
                  </a:txBody>
                  <a:tcPr/>
                </a:tc>
                <a:tc>
                  <a:txBody>
                    <a:bodyPr/>
                    <a:lstStyle/>
                    <a:p>
                      <a:r>
                        <a:rPr lang="en-US" sz="1800" b="0" i="0" kern="1200" dirty="0" smtClean="0">
                          <a:solidFill>
                            <a:schemeClr val="tx1"/>
                          </a:solidFill>
                          <a:effectLst/>
                          <a:latin typeface="+mn-lt"/>
                          <a:ea typeface="+mn-ea"/>
                          <a:cs typeface="+mn-cs"/>
                        </a:rPr>
                        <a:t>Called Logical NOT Operator. Use to reverses the logical state of its operand. If a condition is true then Logical NOT operator will make false.</a:t>
                      </a:r>
                    </a:p>
                    <a:p>
                      <a:r>
                        <a:rPr lang="en-US" sz="1800" b="1" i="0" kern="1200" dirty="0" smtClean="0">
                          <a:solidFill>
                            <a:schemeClr val="tx1"/>
                          </a:solidFill>
                          <a:effectLst/>
                          <a:latin typeface="+mn-lt"/>
                          <a:ea typeface="+mn-ea"/>
                          <a:cs typeface="+mn-cs"/>
                        </a:rPr>
                        <a:t>Example</a:t>
                      </a:r>
                      <a:r>
                        <a:rPr lang="en-US" sz="1800" b="0" i="0" kern="1200" dirty="0" smtClean="0">
                          <a:solidFill>
                            <a:schemeClr val="tx1"/>
                          </a:solidFill>
                          <a:effectLst/>
                          <a:latin typeface="+mn-lt"/>
                          <a:ea typeface="+mn-ea"/>
                          <a:cs typeface="+mn-cs"/>
                        </a:rPr>
                        <a:t> !(A &amp;&amp; B) is true.</a:t>
                      </a:r>
                      <a:endParaRPr lang="en-US" dirty="0"/>
                    </a:p>
                  </a:txBody>
                  <a:tcPr/>
                </a:tc>
              </a:tr>
            </a:tbl>
          </a:graphicData>
        </a:graphic>
      </p:graphicFrame>
    </p:spTree>
    <p:extLst>
      <p:ext uri="{BB962C8B-B14F-4D97-AF65-F5344CB8AC3E}">
        <p14:creationId xmlns:p14="http://schemas.microsoft.com/office/powerpoint/2010/main" val="16915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Assignment Operators</a:t>
            </a: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468191"/>
            <a:ext cx="11020926" cy="4874743"/>
          </a:xfrm>
        </p:spPr>
        <p:txBody>
          <a:bodyPr>
            <a:normAutofit/>
          </a:bodyPr>
          <a:lstStyle/>
          <a:p>
            <a:pPr marL="342900" lvl="1" indent="-342900">
              <a:buClr>
                <a:schemeClr val="accent1">
                  <a:lumMod val="75000"/>
                </a:schemeClr>
              </a:buClr>
              <a:buFont typeface="Wingdings" panose="05000000000000000000" pitchFamily="2" charset="2"/>
              <a:buChar char="Ø"/>
            </a:pPr>
            <a:r>
              <a:rPr lang="km-KH" sz="2200" dirty="0">
                <a:latin typeface="Khmer OS Battambang" panose="02000500000000020004" pitchFamily="2" charset="0"/>
                <a:cs typeface="Khmer OS Battambang" panose="02000500000000020004" pitchFamily="2" charset="0"/>
              </a:rPr>
              <a:t>ខាងក្រោមនេះជាប្រភេទនៃ </a:t>
            </a:r>
            <a:r>
              <a:rPr lang="en-US" sz="2200" dirty="0" smtClean="0">
                <a:latin typeface="Khmer OS Battambang" panose="02000500000000020004" pitchFamily="2" charset="0"/>
                <a:cs typeface="Khmer OS Battambang" panose="02000500000000020004" pitchFamily="2" charset="0"/>
              </a:rPr>
              <a:t>Assignment Operators</a:t>
            </a:r>
            <a:r>
              <a:rPr lang="en-US" sz="2200" dirty="0">
                <a:latin typeface="Khmer OS Battambang" panose="02000500000000020004" pitchFamily="2" charset="0"/>
                <a:cs typeface="Khmer OS Battambang" panose="02000500000000020004" pitchFamily="2" charset="0"/>
              </a:rPr>
              <a:t>: </a:t>
            </a:r>
          </a:p>
          <a:p>
            <a:pPr marL="0" lvl="1" indent="0">
              <a:buClr>
                <a:schemeClr val="accent1">
                  <a:lumMod val="75000"/>
                </a:schemeClr>
              </a:buClr>
              <a:buNone/>
            </a:pPr>
            <a:endParaRPr lang="en-US" dirty="0" smtClean="0"/>
          </a:p>
        </p:txBody>
      </p:sp>
      <p:sp>
        <p:nvSpPr>
          <p:cNvPr id="2" name="Slide Number Placeholder 1"/>
          <p:cNvSpPr>
            <a:spLocks noGrp="1"/>
          </p:cNvSpPr>
          <p:nvPr>
            <p:ph type="sldNum" sz="quarter" idx="12"/>
          </p:nvPr>
        </p:nvSpPr>
        <p:spPr/>
        <p:txBody>
          <a:bodyPr/>
          <a:lstStyle/>
          <a:p>
            <a:fld id="{5F4C9F40-B079-4B71-A627-7266DFEA7F03}" type="slidenum">
              <a:rPr lang="en-US" smtClean="0"/>
              <a:pPr/>
              <a:t>31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36537064"/>
              </p:ext>
            </p:extLst>
          </p:nvPr>
        </p:nvGraphicFramePr>
        <p:xfrm>
          <a:off x="606392" y="1962431"/>
          <a:ext cx="10855804" cy="4895569"/>
        </p:xfrm>
        <a:graphic>
          <a:graphicData uri="http://schemas.openxmlformats.org/drawingml/2006/table">
            <a:tbl>
              <a:tblPr firstRow="1" bandRow="1">
                <a:tableStyleId>{69012ECD-51FC-41F1-AA8D-1B2483CD663E}</a:tableStyleId>
              </a:tblPr>
              <a:tblGrid>
                <a:gridCol w="1261045"/>
                <a:gridCol w="9594759"/>
              </a:tblGrid>
              <a:tr h="369289">
                <a:tc>
                  <a:txBody>
                    <a:bodyPr/>
                    <a:lstStyle/>
                    <a:p>
                      <a:r>
                        <a:rPr lang="en-US" sz="1050" dirty="0" smtClean="0"/>
                        <a:t>Operator</a:t>
                      </a:r>
                      <a:r>
                        <a:rPr lang="en-US" sz="1050" baseline="0" dirty="0" smtClean="0"/>
                        <a:t> </a:t>
                      </a:r>
                      <a:endParaRPr lang="en-US" sz="1050" dirty="0"/>
                    </a:p>
                  </a:txBody>
                  <a:tcPr/>
                </a:tc>
                <a:tc>
                  <a:txBody>
                    <a:bodyPr/>
                    <a:lstStyle/>
                    <a:p>
                      <a:r>
                        <a:rPr lang="en-US" sz="1050" dirty="0" smtClean="0"/>
                        <a:t>Description</a:t>
                      </a:r>
                      <a:endParaRPr lang="en-US" sz="1050" dirty="0"/>
                    </a:p>
                  </a:txBody>
                  <a:tcPr/>
                </a:tc>
              </a:tr>
              <a:tr h="370840">
                <a:tc>
                  <a:txBody>
                    <a:bodyPr/>
                    <a:lstStyle/>
                    <a:p>
                      <a:r>
                        <a:rPr lang="en-US" sz="1050" dirty="0" smtClean="0"/>
                        <a:t>=</a:t>
                      </a:r>
                      <a:endParaRPr lang="en-US" sz="1050" dirty="0"/>
                    </a:p>
                  </a:txBody>
                  <a:tcPr/>
                </a:tc>
                <a:tc>
                  <a:txBody>
                    <a:bodyPr/>
                    <a:lstStyle/>
                    <a:p>
                      <a:r>
                        <a:rPr lang="en-US" sz="1050" b="0" i="0" kern="1200" dirty="0" smtClean="0">
                          <a:solidFill>
                            <a:schemeClr val="tx1"/>
                          </a:solidFill>
                          <a:effectLst/>
                          <a:latin typeface="+mn-lt"/>
                          <a:ea typeface="+mn-ea"/>
                          <a:cs typeface="+mn-cs"/>
                        </a:rPr>
                        <a:t>Simple assignment operator, Assigns values from right side operands to left side operand.</a:t>
                      </a:r>
                    </a:p>
                    <a:p>
                      <a:r>
                        <a:rPr lang="en-US" sz="1050" b="1" i="0" kern="1200" dirty="0" smtClean="0">
                          <a:solidFill>
                            <a:schemeClr val="tx1"/>
                          </a:solidFill>
                          <a:effectLst/>
                          <a:latin typeface="+mn-lt"/>
                          <a:ea typeface="+mn-ea"/>
                          <a:cs typeface="+mn-cs"/>
                        </a:rPr>
                        <a:t>Example:</a:t>
                      </a:r>
                      <a:r>
                        <a:rPr lang="en-US" sz="1050" b="0" i="0" kern="1200" dirty="0" smtClean="0">
                          <a:solidFill>
                            <a:schemeClr val="tx1"/>
                          </a:solidFill>
                          <a:effectLst/>
                          <a:latin typeface="+mn-lt"/>
                          <a:ea typeface="+mn-ea"/>
                          <a:cs typeface="+mn-cs"/>
                        </a:rPr>
                        <a:t> C = A + B will assign value of A + B into C</a:t>
                      </a:r>
                      <a:endParaRPr lang="en-US" sz="1050" dirty="0"/>
                    </a:p>
                  </a:txBody>
                  <a:tcPr/>
                </a:tc>
              </a:tr>
              <a:tr h="370840">
                <a:tc>
                  <a:txBody>
                    <a:bodyPr/>
                    <a:lstStyle/>
                    <a:p>
                      <a:pPr fontAlgn="t"/>
                      <a:r>
                        <a:rPr lang="en-US" sz="1050" dirty="0" smtClean="0">
                          <a:effectLst/>
                        </a:rPr>
                        <a:t>+=</a:t>
                      </a:r>
                      <a:endParaRPr lang="en-US" sz="1050" dirty="0">
                        <a:effectLst/>
                      </a:endParaRPr>
                    </a:p>
                  </a:txBody>
                  <a:tcPr marL="76200" marR="76200" marT="76200" marB="76200"/>
                </a:tc>
                <a:tc>
                  <a:txBody>
                    <a:bodyPr/>
                    <a:lstStyle/>
                    <a:p>
                      <a:r>
                        <a:rPr lang="en-US" sz="1050" b="0" i="0" kern="1200" dirty="0" smtClean="0">
                          <a:solidFill>
                            <a:schemeClr val="tx1"/>
                          </a:solidFill>
                          <a:effectLst/>
                          <a:latin typeface="+mn-lt"/>
                          <a:ea typeface="+mn-ea"/>
                          <a:cs typeface="+mn-cs"/>
                        </a:rPr>
                        <a:t>Add AND assignment operator, It adds right operand to the left operand and assign the result to left operand.</a:t>
                      </a:r>
                    </a:p>
                    <a:p>
                      <a:r>
                        <a:rPr lang="en-US" sz="1050" b="1" i="0" kern="1200" dirty="0" smtClean="0">
                          <a:solidFill>
                            <a:schemeClr val="tx1"/>
                          </a:solidFill>
                          <a:effectLst/>
                          <a:latin typeface="+mn-lt"/>
                          <a:ea typeface="+mn-ea"/>
                          <a:cs typeface="+mn-cs"/>
                        </a:rPr>
                        <a:t>Example:</a:t>
                      </a:r>
                      <a:r>
                        <a:rPr lang="en-US" sz="1050" b="0" i="0" kern="1200" dirty="0" smtClean="0">
                          <a:solidFill>
                            <a:schemeClr val="tx1"/>
                          </a:solidFill>
                          <a:effectLst/>
                          <a:latin typeface="+mn-lt"/>
                          <a:ea typeface="+mn-ea"/>
                          <a:cs typeface="+mn-cs"/>
                        </a:rPr>
                        <a:t> C += A is equivalent to C = C + A</a:t>
                      </a:r>
                      <a:endParaRPr lang="en-US" sz="1050" dirty="0"/>
                    </a:p>
                  </a:txBody>
                  <a:tcPr/>
                </a:tc>
              </a:tr>
              <a:tr h="370840">
                <a:tc>
                  <a:txBody>
                    <a:bodyPr/>
                    <a:lstStyle/>
                    <a:p>
                      <a:r>
                        <a:rPr lang="en-US" sz="1050" dirty="0" smtClean="0"/>
                        <a:t>-=</a:t>
                      </a:r>
                      <a:endParaRPr lang="en-US" sz="1050" dirty="0"/>
                    </a:p>
                  </a:txBody>
                  <a:tcPr/>
                </a:tc>
                <a:tc>
                  <a:txBody>
                    <a:bodyPr/>
                    <a:lstStyle/>
                    <a:p>
                      <a:r>
                        <a:rPr lang="en-US" sz="1050" b="0" i="0" kern="1200" dirty="0" smtClean="0">
                          <a:solidFill>
                            <a:schemeClr val="tx1"/>
                          </a:solidFill>
                          <a:effectLst/>
                          <a:latin typeface="+mn-lt"/>
                          <a:ea typeface="+mn-ea"/>
                          <a:cs typeface="+mn-cs"/>
                        </a:rPr>
                        <a:t>Subtract AND assignment operator, It subtracts right operand from the left operand and assign the result to left operand.</a:t>
                      </a:r>
                    </a:p>
                    <a:p>
                      <a:r>
                        <a:rPr lang="en-US" sz="1050" b="1" i="0" kern="1200" dirty="0" err="1" smtClean="0">
                          <a:solidFill>
                            <a:schemeClr val="tx1"/>
                          </a:solidFill>
                          <a:effectLst/>
                          <a:latin typeface="+mn-lt"/>
                          <a:ea typeface="+mn-ea"/>
                          <a:cs typeface="+mn-cs"/>
                        </a:rPr>
                        <a:t>Example:</a:t>
                      </a:r>
                      <a:r>
                        <a:rPr lang="en-US" sz="1050" b="0" i="0" kern="1200" dirty="0" err="1" smtClean="0">
                          <a:solidFill>
                            <a:schemeClr val="tx1"/>
                          </a:solidFill>
                          <a:effectLst/>
                          <a:latin typeface="+mn-lt"/>
                          <a:ea typeface="+mn-ea"/>
                          <a:cs typeface="+mn-cs"/>
                        </a:rPr>
                        <a:t>C</a:t>
                      </a:r>
                      <a:r>
                        <a:rPr lang="en-US" sz="1050" b="0" i="0" kern="1200" dirty="0" smtClean="0">
                          <a:solidFill>
                            <a:schemeClr val="tx1"/>
                          </a:solidFill>
                          <a:effectLst/>
                          <a:latin typeface="+mn-lt"/>
                          <a:ea typeface="+mn-ea"/>
                          <a:cs typeface="+mn-cs"/>
                        </a:rPr>
                        <a:t> -= A is equivalent to C = C - A</a:t>
                      </a:r>
                      <a:endParaRPr lang="en-US" sz="1050" dirty="0"/>
                    </a:p>
                  </a:txBody>
                  <a:tcPr/>
                </a:tc>
              </a:tr>
              <a:tr h="370840">
                <a:tc>
                  <a:txBody>
                    <a:bodyPr/>
                    <a:lstStyle/>
                    <a:p>
                      <a:r>
                        <a:rPr lang="en-US" sz="1050" dirty="0" smtClean="0"/>
                        <a:t>*=</a:t>
                      </a:r>
                      <a:endParaRPr lang="en-US" sz="1050" dirty="0"/>
                    </a:p>
                  </a:txBody>
                  <a:tcPr/>
                </a:tc>
                <a:tc>
                  <a:txBody>
                    <a:bodyPr/>
                    <a:lstStyle/>
                    <a:p>
                      <a:r>
                        <a:rPr lang="en-US" sz="1050" b="0" i="0" kern="1200" dirty="0" smtClean="0">
                          <a:solidFill>
                            <a:schemeClr val="tx1"/>
                          </a:solidFill>
                          <a:effectLst/>
                          <a:latin typeface="+mn-lt"/>
                          <a:ea typeface="+mn-ea"/>
                          <a:cs typeface="+mn-cs"/>
                        </a:rPr>
                        <a:t>Multiply AND assignment operator, It multiplies right operand with the left operand and assign the result to left operand.</a:t>
                      </a:r>
                    </a:p>
                    <a:p>
                      <a:r>
                        <a:rPr lang="en-US" sz="1050" b="1" i="0" kern="1200" dirty="0" smtClean="0">
                          <a:solidFill>
                            <a:schemeClr val="tx1"/>
                          </a:solidFill>
                          <a:effectLst/>
                          <a:latin typeface="+mn-lt"/>
                          <a:ea typeface="+mn-ea"/>
                          <a:cs typeface="+mn-cs"/>
                        </a:rPr>
                        <a:t>Example:</a:t>
                      </a:r>
                      <a:r>
                        <a:rPr lang="en-US" sz="1050" b="0" i="0" kern="1200" dirty="0" smtClean="0">
                          <a:solidFill>
                            <a:schemeClr val="tx1"/>
                          </a:solidFill>
                          <a:effectLst/>
                          <a:latin typeface="+mn-lt"/>
                          <a:ea typeface="+mn-ea"/>
                          <a:cs typeface="+mn-cs"/>
                        </a:rPr>
                        <a:t> C *= A is equivalent to C = C * A</a:t>
                      </a:r>
                      <a:endParaRPr lang="en-US" sz="1050" dirty="0"/>
                    </a:p>
                  </a:txBody>
                  <a:tcPr/>
                </a:tc>
              </a:tr>
              <a:tr h="370840">
                <a:tc>
                  <a:txBody>
                    <a:bodyPr/>
                    <a:lstStyle/>
                    <a:p>
                      <a:r>
                        <a:rPr lang="en-US" sz="1050" dirty="0" smtClean="0"/>
                        <a:t>/=</a:t>
                      </a:r>
                      <a:endParaRPr lang="en-US" sz="1050" dirty="0"/>
                    </a:p>
                  </a:txBody>
                  <a:tcPr/>
                </a:tc>
                <a:tc>
                  <a:txBody>
                    <a:bodyPr/>
                    <a:lstStyle/>
                    <a:p>
                      <a:r>
                        <a:rPr lang="en-US" sz="1050" b="0" i="0" kern="1200" dirty="0" smtClean="0">
                          <a:solidFill>
                            <a:schemeClr val="tx1"/>
                          </a:solidFill>
                          <a:effectLst/>
                          <a:latin typeface="+mn-lt"/>
                          <a:ea typeface="+mn-ea"/>
                          <a:cs typeface="+mn-cs"/>
                        </a:rPr>
                        <a:t>Divide AND assignment operator, It divides left operand with the right operand and assign the result to left operand</a:t>
                      </a:r>
                    </a:p>
                    <a:p>
                      <a:r>
                        <a:rPr lang="en-US" sz="1050" b="1" i="0" kern="1200" dirty="0" err="1" smtClean="0">
                          <a:solidFill>
                            <a:schemeClr val="tx1"/>
                          </a:solidFill>
                          <a:effectLst/>
                          <a:latin typeface="+mn-lt"/>
                          <a:ea typeface="+mn-ea"/>
                          <a:cs typeface="+mn-cs"/>
                        </a:rPr>
                        <a:t>Example</a:t>
                      </a:r>
                      <a:r>
                        <a:rPr lang="en-US" sz="1050" b="0" i="0" kern="1200" dirty="0" err="1" smtClean="0">
                          <a:solidFill>
                            <a:schemeClr val="tx1"/>
                          </a:solidFill>
                          <a:effectLst/>
                          <a:latin typeface="+mn-lt"/>
                          <a:ea typeface="+mn-ea"/>
                          <a:cs typeface="+mn-cs"/>
                        </a:rPr>
                        <a:t>C</a:t>
                      </a:r>
                      <a:r>
                        <a:rPr lang="en-US" sz="1050" b="0" i="0" kern="1200" dirty="0" smtClean="0">
                          <a:solidFill>
                            <a:schemeClr val="tx1"/>
                          </a:solidFill>
                          <a:effectLst/>
                          <a:latin typeface="+mn-lt"/>
                          <a:ea typeface="+mn-ea"/>
                          <a:cs typeface="+mn-cs"/>
                        </a:rPr>
                        <a:t> /= A is equivalent to C = C / A</a:t>
                      </a:r>
                      <a:endParaRPr lang="en-US" sz="1050" dirty="0"/>
                    </a:p>
                  </a:txBody>
                  <a:tcPr/>
                </a:tc>
              </a:tr>
              <a:tr h="370840">
                <a:tc>
                  <a:txBody>
                    <a:bodyPr/>
                    <a:lstStyle/>
                    <a:p>
                      <a:r>
                        <a:rPr lang="en-US" sz="1050" dirty="0" smtClean="0"/>
                        <a:t>%=</a:t>
                      </a:r>
                      <a:endParaRPr lang="en-US" sz="1050" dirty="0"/>
                    </a:p>
                  </a:txBody>
                  <a:tcPr/>
                </a:tc>
                <a:tc>
                  <a:txBody>
                    <a:bodyPr/>
                    <a:lstStyle/>
                    <a:p>
                      <a:r>
                        <a:rPr lang="en-US" sz="1050" b="0" i="0" kern="1200" dirty="0" smtClean="0">
                          <a:solidFill>
                            <a:schemeClr val="tx1"/>
                          </a:solidFill>
                          <a:effectLst/>
                          <a:latin typeface="+mn-lt"/>
                          <a:ea typeface="+mn-ea"/>
                          <a:cs typeface="+mn-cs"/>
                        </a:rPr>
                        <a:t>Modulus AND assignment operator, It takes modulus using two operands and assign the result to left operand.</a:t>
                      </a:r>
                    </a:p>
                    <a:p>
                      <a:r>
                        <a:rPr lang="en-US" sz="1050" b="1" i="0" kern="1200" dirty="0" smtClean="0">
                          <a:solidFill>
                            <a:schemeClr val="tx1"/>
                          </a:solidFill>
                          <a:effectLst/>
                          <a:latin typeface="+mn-lt"/>
                          <a:ea typeface="+mn-ea"/>
                          <a:cs typeface="+mn-cs"/>
                        </a:rPr>
                        <a:t>Example:</a:t>
                      </a:r>
                      <a:r>
                        <a:rPr lang="en-US" sz="1050" b="0" i="0" kern="1200" dirty="0" smtClean="0">
                          <a:solidFill>
                            <a:schemeClr val="tx1"/>
                          </a:solidFill>
                          <a:effectLst/>
                          <a:latin typeface="+mn-lt"/>
                          <a:ea typeface="+mn-ea"/>
                          <a:cs typeface="+mn-cs"/>
                        </a:rPr>
                        <a:t> C %= A is equivalent to C = C % A</a:t>
                      </a:r>
                      <a:endParaRPr lang="en-US" sz="1050" dirty="0"/>
                    </a:p>
                  </a:txBody>
                  <a:tcPr/>
                </a:tc>
              </a:tr>
              <a:tr h="370840">
                <a:tc>
                  <a:txBody>
                    <a:bodyPr/>
                    <a:lstStyle/>
                    <a:p>
                      <a:r>
                        <a:rPr lang="en-US" sz="1050" b="1" i="0" kern="1200" dirty="0" smtClean="0">
                          <a:solidFill>
                            <a:schemeClr val="tx1"/>
                          </a:solidFill>
                          <a:effectLst/>
                          <a:latin typeface="+mn-lt"/>
                          <a:ea typeface="+mn-ea"/>
                          <a:cs typeface="+mn-cs"/>
                        </a:rPr>
                        <a:t>&lt;&lt;=</a:t>
                      </a:r>
                      <a:endParaRPr lang="en-US" sz="1050" dirty="0"/>
                    </a:p>
                  </a:txBody>
                  <a:tcPr/>
                </a:tc>
                <a:tc>
                  <a:txBody>
                    <a:bodyPr/>
                    <a:lstStyle/>
                    <a:p>
                      <a:r>
                        <a:rPr lang="en-US" sz="1050" b="0" i="0" kern="1200" dirty="0" smtClean="0">
                          <a:solidFill>
                            <a:schemeClr val="tx1"/>
                          </a:solidFill>
                          <a:effectLst/>
                          <a:latin typeface="+mn-lt"/>
                          <a:ea typeface="+mn-ea"/>
                          <a:cs typeface="+mn-cs"/>
                        </a:rPr>
                        <a:t>Left shift AND assignment operator.</a:t>
                      </a:r>
                    </a:p>
                    <a:p>
                      <a:r>
                        <a:rPr lang="en-US" sz="1050" b="1" i="0" kern="1200" dirty="0" err="1" smtClean="0">
                          <a:solidFill>
                            <a:schemeClr val="tx1"/>
                          </a:solidFill>
                          <a:effectLst/>
                          <a:latin typeface="+mn-lt"/>
                          <a:ea typeface="+mn-ea"/>
                          <a:cs typeface="+mn-cs"/>
                        </a:rPr>
                        <a:t>Example</a:t>
                      </a:r>
                      <a:r>
                        <a:rPr lang="en-US" sz="1050" b="0" i="0" kern="1200" dirty="0" err="1" smtClean="0">
                          <a:solidFill>
                            <a:schemeClr val="tx1"/>
                          </a:solidFill>
                          <a:effectLst/>
                          <a:latin typeface="+mn-lt"/>
                          <a:ea typeface="+mn-ea"/>
                          <a:cs typeface="+mn-cs"/>
                        </a:rPr>
                        <a:t>C</a:t>
                      </a:r>
                      <a:r>
                        <a:rPr lang="en-US" sz="1050" b="0" i="0" kern="1200" dirty="0" smtClean="0">
                          <a:solidFill>
                            <a:schemeClr val="tx1"/>
                          </a:solidFill>
                          <a:effectLst/>
                          <a:latin typeface="+mn-lt"/>
                          <a:ea typeface="+mn-ea"/>
                          <a:cs typeface="+mn-cs"/>
                        </a:rPr>
                        <a:t> &lt;&lt;= 2 is same as C = C &lt;&lt; 2</a:t>
                      </a:r>
                      <a:endParaRPr lang="en-US" sz="1050" dirty="0"/>
                    </a:p>
                  </a:txBody>
                  <a:tcPr/>
                </a:tc>
              </a:tr>
              <a:tr h="370840">
                <a:tc>
                  <a:txBody>
                    <a:bodyPr/>
                    <a:lstStyle/>
                    <a:p>
                      <a:pPr marL="0" algn="l" defTabSz="914400" rtl="0" eaLnBrk="1" fontAlgn="t" latinLnBrk="0" hangingPunct="1"/>
                      <a:r>
                        <a:rPr lang="en-US" sz="1050" b="0" i="0" kern="1200" dirty="0" smtClean="0">
                          <a:solidFill>
                            <a:schemeClr val="tx1"/>
                          </a:solidFill>
                          <a:effectLst/>
                          <a:latin typeface="+mn-lt"/>
                          <a:ea typeface="+mn-ea"/>
                          <a:cs typeface="+mn-cs"/>
                        </a:rPr>
                        <a:t>&gt;&gt;=</a:t>
                      </a:r>
                      <a:endParaRPr lang="en-US" sz="1050" b="0" i="0" kern="1200" dirty="0">
                        <a:solidFill>
                          <a:schemeClr val="tx1"/>
                        </a:solidFill>
                        <a:effectLst/>
                        <a:latin typeface="+mn-lt"/>
                        <a:ea typeface="+mn-ea"/>
                        <a:cs typeface="+mn-cs"/>
                      </a:endParaRPr>
                    </a:p>
                  </a:txBody>
                  <a:tcPr marL="76200" marR="76200" marT="76200" marB="76200"/>
                </a:tc>
                <a:tc>
                  <a:txBody>
                    <a:bodyPr/>
                    <a:lstStyle/>
                    <a:p>
                      <a:pPr marL="0" algn="l" defTabSz="914400" rtl="0" eaLnBrk="1" latinLnBrk="0" hangingPunct="1"/>
                      <a:r>
                        <a:rPr lang="en-US" sz="1050" b="0" i="0" kern="1200" dirty="0" smtClean="0">
                          <a:solidFill>
                            <a:schemeClr val="tx1"/>
                          </a:solidFill>
                          <a:effectLst/>
                          <a:latin typeface="+mn-lt"/>
                          <a:ea typeface="+mn-ea"/>
                          <a:cs typeface="+mn-cs"/>
                        </a:rPr>
                        <a:t>Right shift AND assignment operator</a:t>
                      </a:r>
                    </a:p>
                    <a:p>
                      <a:pPr marL="0" algn="l" defTabSz="914400" rtl="0" eaLnBrk="1" latinLnBrk="0" hangingPunct="1"/>
                      <a:r>
                        <a:rPr lang="en-US" sz="1050" b="0" i="0" kern="1200" dirty="0" smtClean="0">
                          <a:solidFill>
                            <a:schemeClr val="tx1"/>
                          </a:solidFill>
                          <a:effectLst/>
                          <a:latin typeface="+mn-lt"/>
                          <a:ea typeface="+mn-ea"/>
                          <a:cs typeface="+mn-cs"/>
                        </a:rPr>
                        <a:t>Example C &gt;&gt;= 2 is same as C = C &gt;&gt; 2</a:t>
                      </a:r>
                      <a:endParaRPr lang="en-US" sz="1050" b="0" i="0" kern="1200" dirty="0">
                        <a:solidFill>
                          <a:schemeClr val="tx1"/>
                        </a:solidFill>
                        <a:effectLst/>
                        <a:latin typeface="+mn-lt"/>
                        <a:ea typeface="+mn-ea"/>
                        <a:cs typeface="+mn-cs"/>
                      </a:endParaRPr>
                    </a:p>
                  </a:txBody>
                  <a:tcPr/>
                </a:tc>
              </a:tr>
              <a:tr h="370840">
                <a:tc>
                  <a:txBody>
                    <a:bodyPr/>
                    <a:lstStyle/>
                    <a:p>
                      <a:r>
                        <a:rPr lang="en-US" sz="1050" dirty="0" smtClean="0"/>
                        <a:t>&amp;=</a:t>
                      </a:r>
                      <a:endParaRPr lang="en-US" sz="1050" dirty="0"/>
                    </a:p>
                  </a:txBody>
                  <a:tcPr/>
                </a:tc>
                <a:tc>
                  <a:txBody>
                    <a:bodyPr/>
                    <a:lstStyle/>
                    <a:p>
                      <a:pPr marL="0" algn="l" defTabSz="914400" rtl="0" eaLnBrk="1" latinLnBrk="0" hangingPunct="1"/>
                      <a:r>
                        <a:rPr lang="en-US" sz="1050" b="0" i="0" kern="1200" dirty="0" smtClean="0">
                          <a:solidFill>
                            <a:schemeClr val="tx1"/>
                          </a:solidFill>
                          <a:effectLst/>
                          <a:latin typeface="+mn-lt"/>
                          <a:ea typeface="+mn-ea"/>
                          <a:cs typeface="+mn-cs"/>
                        </a:rPr>
                        <a:t>Bitwise AND assignment operator.</a:t>
                      </a:r>
                    </a:p>
                    <a:p>
                      <a:pPr marL="0" algn="l" defTabSz="914400" rtl="0" eaLnBrk="1" latinLnBrk="0" hangingPunct="1"/>
                      <a:r>
                        <a:rPr lang="en-US" sz="1050" b="0" i="0" kern="1200" dirty="0" smtClean="0">
                          <a:solidFill>
                            <a:schemeClr val="tx1"/>
                          </a:solidFill>
                          <a:effectLst/>
                          <a:latin typeface="+mn-lt"/>
                          <a:ea typeface="+mn-ea"/>
                          <a:cs typeface="+mn-cs"/>
                        </a:rPr>
                        <a:t>Example: C &amp;= 2 is same as C = C &amp; 2</a:t>
                      </a:r>
                      <a:endParaRPr lang="en-US" sz="1050" b="0" i="0" kern="1200" dirty="0">
                        <a:solidFill>
                          <a:schemeClr val="tx1"/>
                        </a:solidFill>
                        <a:effectLst/>
                        <a:latin typeface="+mn-lt"/>
                        <a:ea typeface="+mn-ea"/>
                        <a:cs typeface="+mn-cs"/>
                      </a:endParaRPr>
                    </a:p>
                  </a:txBody>
                  <a:tcPr/>
                </a:tc>
              </a:tr>
              <a:tr h="370840">
                <a:tc>
                  <a:txBody>
                    <a:bodyPr/>
                    <a:lstStyle/>
                    <a:p>
                      <a:r>
                        <a:rPr lang="en-US" sz="1050" dirty="0" smtClean="0"/>
                        <a:t>^=</a:t>
                      </a:r>
                      <a:endParaRPr lang="en-US" sz="1050" dirty="0"/>
                    </a:p>
                  </a:txBody>
                  <a:tcPr/>
                </a:tc>
                <a:tc>
                  <a:txBody>
                    <a:bodyPr/>
                    <a:lstStyle/>
                    <a:p>
                      <a:pPr marL="0" algn="l" defTabSz="914400" rtl="0" eaLnBrk="1" latinLnBrk="0" hangingPunct="1"/>
                      <a:r>
                        <a:rPr lang="en-US" sz="1050" b="0" i="0" kern="1200" dirty="0" smtClean="0">
                          <a:solidFill>
                            <a:schemeClr val="tx1"/>
                          </a:solidFill>
                          <a:effectLst/>
                          <a:latin typeface="+mn-lt"/>
                          <a:ea typeface="+mn-ea"/>
                          <a:cs typeface="+mn-cs"/>
                        </a:rPr>
                        <a:t>bitwise exclusive OR and assignment operator.</a:t>
                      </a:r>
                    </a:p>
                    <a:p>
                      <a:pPr marL="0" algn="l" defTabSz="914400" rtl="0" eaLnBrk="1" latinLnBrk="0" hangingPunct="1"/>
                      <a:r>
                        <a:rPr lang="en-US" sz="1050" b="0" i="0" kern="1200" dirty="0" smtClean="0">
                          <a:solidFill>
                            <a:schemeClr val="tx1"/>
                          </a:solidFill>
                          <a:effectLst/>
                          <a:latin typeface="+mn-lt"/>
                          <a:ea typeface="+mn-ea"/>
                          <a:cs typeface="+mn-cs"/>
                        </a:rPr>
                        <a:t>Example: C ^= 2 is same as C = C ^ 2</a:t>
                      </a:r>
                      <a:endParaRPr lang="en-US" sz="1050" b="0" i="0" kern="1200" dirty="0">
                        <a:solidFill>
                          <a:schemeClr val="tx1"/>
                        </a:solidFill>
                        <a:effectLst/>
                        <a:latin typeface="+mn-lt"/>
                        <a:ea typeface="+mn-ea"/>
                        <a:cs typeface="+mn-cs"/>
                      </a:endParaRPr>
                    </a:p>
                  </a:txBody>
                  <a:tcPr/>
                </a:tc>
              </a:tr>
              <a:tr h="370840">
                <a:tc>
                  <a:txBody>
                    <a:bodyPr/>
                    <a:lstStyle/>
                    <a:p>
                      <a:r>
                        <a:rPr lang="en-US" sz="1050" dirty="0" smtClean="0"/>
                        <a:t>| =</a:t>
                      </a:r>
                      <a:endParaRPr lang="en-US" sz="1050" dirty="0"/>
                    </a:p>
                  </a:txBody>
                  <a:tcPr/>
                </a:tc>
                <a:tc>
                  <a:txBody>
                    <a:bodyPr/>
                    <a:lstStyle/>
                    <a:p>
                      <a:pPr marL="0" algn="l" defTabSz="914400" rtl="0" eaLnBrk="1" latinLnBrk="0" hangingPunct="1"/>
                      <a:r>
                        <a:rPr lang="en-US" sz="1050" b="0" i="0" kern="1200" dirty="0" smtClean="0">
                          <a:solidFill>
                            <a:schemeClr val="tx1"/>
                          </a:solidFill>
                          <a:effectLst/>
                          <a:latin typeface="+mn-lt"/>
                          <a:ea typeface="+mn-ea"/>
                          <a:cs typeface="+mn-cs"/>
                        </a:rPr>
                        <a:t>bitwise inclusive OR and assignment operator.</a:t>
                      </a:r>
                    </a:p>
                    <a:p>
                      <a:pPr marL="0" algn="l" defTabSz="914400" rtl="0" eaLnBrk="1" latinLnBrk="0" hangingPunct="1"/>
                      <a:r>
                        <a:rPr lang="en-US" sz="1050" b="0" i="0" kern="1200" dirty="0" smtClean="0">
                          <a:solidFill>
                            <a:schemeClr val="tx1"/>
                          </a:solidFill>
                          <a:effectLst/>
                          <a:latin typeface="+mn-lt"/>
                          <a:ea typeface="+mn-ea"/>
                          <a:cs typeface="+mn-cs"/>
                        </a:rPr>
                        <a:t>Example: C |= 2 is same as C = C | 2</a:t>
                      </a:r>
                      <a:endParaRPr lang="en-US" sz="105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46552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Miscellaneous</a:t>
            </a:r>
            <a:r>
              <a:rPr lang="en-US" sz="3200" dirty="0"/>
              <a:t> </a:t>
            </a:r>
            <a:r>
              <a:rPr lang="en-US" sz="3000" b="1" dirty="0" smtClean="0">
                <a:solidFill>
                  <a:srgbClr val="003399"/>
                </a:solidFill>
                <a:latin typeface="Khmer OS Battambang" panose="02000500000000020004" pitchFamily="2" charset="0"/>
                <a:cs typeface="Khmer OS Battambang" panose="02000500000000020004" pitchFamily="2" charset="0"/>
              </a:rPr>
              <a:t>Operators</a:t>
            </a: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7" name="Content Placeholder 6"/>
          <p:cNvSpPr>
            <a:spLocks noGrp="1"/>
          </p:cNvSpPr>
          <p:nvPr>
            <p:ph sz="quarter" idx="13"/>
          </p:nvPr>
        </p:nvSpPr>
        <p:spPr>
          <a:xfrm>
            <a:off x="606392" y="1468191"/>
            <a:ext cx="11020926" cy="4874743"/>
          </a:xfrm>
        </p:spPr>
        <p:txBody>
          <a:bodyPr>
            <a:normAutofit/>
          </a:bodyPr>
          <a:lstStyle/>
          <a:p>
            <a:pPr marL="342900" lvl="1" indent="-342900">
              <a:buClr>
                <a:schemeClr val="accent1">
                  <a:lumMod val="75000"/>
                </a:schemeClr>
              </a:buClr>
              <a:buFont typeface="Wingdings" panose="05000000000000000000" pitchFamily="2" charset="2"/>
              <a:buChar char="Ø"/>
            </a:pPr>
            <a:r>
              <a:rPr lang="en-US" sz="2200" dirty="0" smtClean="0">
                <a:latin typeface="Khmer OS Battambang" panose="02000500000000020004" pitchFamily="2" charset="0"/>
                <a:cs typeface="Khmer OS Battambang" panose="02000500000000020004" pitchFamily="2" charset="0"/>
              </a:rPr>
              <a:t>Condition Operator ( ? : ) </a:t>
            </a:r>
            <a:r>
              <a:rPr lang="km-KH" sz="2200" dirty="0" smtClean="0">
                <a:latin typeface="Khmer OS Battambang" panose="02000500000000020004" pitchFamily="2" charset="0"/>
                <a:cs typeface="Khmer OS Battambang" panose="02000500000000020004" pitchFamily="2" charset="0"/>
              </a:rPr>
              <a:t>ដែលគេដឹងថាជា </a:t>
            </a:r>
            <a:r>
              <a:rPr lang="en-US" sz="2200" dirty="0" smtClean="0">
                <a:latin typeface="Khmer OS Battambang" panose="02000500000000020004" pitchFamily="2" charset="0"/>
                <a:cs typeface="Khmer OS Battambang" panose="02000500000000020004" pitchFamily="2" charset="0"/>
              </a:rPr>
              <a:t>ternary operator</a:t>
            </a:r>
            <a:r>
              <a:rPr lang="km-KH" sz="2200" dirty="0">
                <a:latin typeface="Khmer OS Battambang" panose="02000500000000020004" pitchFamily="2" charset="0"/>
                <a:cs typeface="Khmer OS Battambang" panose="02000500000000020004" pitchFamily="2" charset="0"/>
              </a:rPr>
              <a:t> </a:t>
            </a:r>
            <a:endParaRPr lang="en-US" sz="2200" dirty="0" smtClean="0">
              <a:latin typeface="Khmer OS Battambang" panose="02000500000000020004" pitchFamily="2" charset="0"/>
              <a:cs typeface="Khmer OS Battambang" panose="02000500000000020004" pitchFamily="2" charset="0"/>
            </a:endParaRPr>
          </a:p>
          <a:p>
            <a:pPr marL="0" lvl="1" indent="0">
              <a:buClr>
                <a:schemeClr val="accent1">
                  <a:lumMod val="75000"/>
                </a:schemeClr>
              </a:buClr>
              <a:buNone/>
            </a:pPr>
            <a:r>
              <a:rPr lang="en-US" sz="2200" dirty="0">
                <a:latin typeface="Khmer OS Battambang" panose="02000500000000020004" pitchFamily="2" charset="0"/>
                <a:cs typeface="Khmer OS Battambang" panose="02000500000000020004" pitchFamily="2" charset="0"/>
              </a:rPr>
              <a:t>v</a:t>
            </a:r>
            <a:r>
              <a:rPr lang="en-US" sz="2200" dirty="0" smtClean="0">
                <a:latin typeface="Khmer OS Battambang" panose="02000500000000020004" pitchFamily="2" charset="0"/>
                <a:cs typeface="Khmer OS Battambang" panose="02000500000000020004" pitchFamily="2" charset="0"/>
              </a:rPr>
              <a:t>ariable x = (expression) ? Value if true : value if false</a:t>
            </a:r>
          </a:p>
          <a:p>
            <a:pPr marL="342900" lvl="1" indent="-342900">
              <a:buClr>
                <a:schemeClr val="accent1">
                  <a:lumMod val="75000"/>
                </a:schemeClr>
              </a:buClr>
              <a:buFont typeface="Wingdings" panose="05000000000000000000" pitchFamily="2" charset="2"/>
              <a:buChar char="Ø"/>
            </a:pPr>
            <a:r>
              <a:rPr lang="en-US" sz="2200" dirty="0" smtClean="0">
                <a:latin typeface="Khmer OS Battambang" panose="02000500000000020004" pitchFamily="2" charset="0"/>
                <a:cs typeface="Khmer OS Battambang" panose="02000500000000020004" pitchFamily="2" charset="0"/>
              </a:rPr>
              <a:t> instance </a:t>
            </a:r>
            <a:r>
              <a:rPr lang="en-US" sz="2200" dirty="0">
                <a:latin typeface="Khmer OS Battambang" panose="02000500000000020004" pitchFamily="2" charset="0"/>
                <a:cs typeface="Khmer OS Battambang" panose="02000500000000020004" pitchFamily="2" charset="0"/>
              </a:rPr>
              <a:t>of </a:t>
            </a:r>
            <a:r>
              <a:rPr lang="en-US" sz="2200" dirty="0" smtClean="0">
                <a:latin typeface="Khmer OS Battambang" panose="02000500000000020004" pitchFamily="2" charset="0"/>
                <a:cs typeface="Khmer OS Battambang" panose="02000500000000020004" pitchFamily="2" charset="0"/>
              </a:rPr>
              <a:t>Operator </a:t>
            </a:r>
            <a:r>
              <a:rPr lang="km-KH" sz="2200" dirty="0" smtClean="0">
                <a:latin typeface="Khmer OS Battambang" panose="02000500000000020004" pitchFamily="2" charset="0"/>
                <a:cs typeface="Khmer OS Battambang" panose="02000500000000020004" pitchFamily="2" charset="0"/>
              </a:rPr>
              <a:t>ត្រូវបានប្រើសំរាប់តែ </a:t>
            </a:r>
            <a:r>
              <a:rPr lang="en-US" sz="2200" dirty="0" smtClean="0">
                <a:latin typeface="Khmer OS Battambang" panose="02000500000000020004" pitchFamily="2" charset="0"/>
                <a:cs typeface="Khmer OS Battambang" panose="02000500000000020004" pitchFamily="2" charset="0"/>
              </a:rPr>
              <a:t>object reference variables </a:t>
            </a:r>
            <a:r>
              <a:rPr lang="km-KH" sz="2200" dirty="0" smtClean="0">
                <a:latin typeface="Khmer OS Battambang" panose="02000500000000020004" pitchFamily="2" charset="0"/>
                <a:cs typeface="Khmer OS Battambang" panose="02000500000000020004" pitchFamily="2" charset="0"/>
              </a:rPr>
              <a:t>ប៉ុន្នោះ។ វាធ្វើការពិនិត្យ មើលប្រភេទនៃ </a:t>
            </a:r>
            <a:r>
              <a:rPr lang="en-US" sz="2200" dirty="0" smtClean="0">
                <a:latin typeface="Khmer OS Battambang" panose="02000500000000020004" pitchFamily="2" charset="0"/>
                <a:cs typeface="Khmer OS Battambang" panose="02000500000000020004" pitchFamily="2" charset="0"/>
              </a:rPr>
              <a:t>Object ( class type </a:t>
            </a:r>
            <a:r>
              <a:rPr lang="km-KH" sz="2200" dirty="0" smtClean="0">
                <a:latin typeface="Khmer OS Battambang" panose="02000500000000020004" pitchFamily="2" charset="0"/>
                <a:cs typeface="Khmer OS Battambang" panose="02000500000000020004" pitchFamily="2" charset="0"/>
              </a:rPr>
              <a:t>ឬ </a:t>
            </a:r>
            <a:r>
              <a:rPr lang="en-US" sz="2200" dirty="0" smtClean="0">
                <a:latin typeface="Khmer OS Battambang" panose="02000500000000020004" pitchFamily="2" charset="0"/>
                <a:cs typeface="Khmer OS Battambang" panose="02000500000000020004" pitchFamily="2" charset="0"/>
              </a:rPr>
              <a:t>interface type)</a:t>
            </a:r>
            <a:endParaRPr lang="en-US" sz="2200" dirty="0">
              <a:latin typeface="Khmer OS Battambang" panose="02000500000000020004" pitchFamily="2" charset="0"/>
              <a:cs typeface="Khmer OS Battambang" panose="02000500000000020004" pitchFamily="2" charset="0"/>
            </a:endParaRPr>
          </a:p>
          <a:p>
            <a:pPr marL="0" lvl="1" indent="0">
              <a:buClr>
                <a:schemeClr val="accent1">
                  <a:lumMod val="75000"/>
                </a:schemeClr>
              </a:buClr>
              <a:buNone/>
            </a:pPr>
            <a:endParaRPr lang="en-US" dirty="0"/>
          </a:p>
          <a:p>
            <a:pPr marL="0" lvl="1" indent="0">
              <a:buClr>
                <a:schemeClr val="accent1">
                  <a:lumMod val="75000"/>
                </a:schemeClr>
              </a:buClr>
              <a:buNone/>
            </a:pPr>
            <a:endParaRPr lang="en-US" dirty="0" smtClean="0"/>
          </a:p>
        </p:txBody>
      </p:sp>
      <p:sp>
        <p:nvSpPr>
          <p:cNvPr id="2" name="Slide Number Placeholder 1"/>
          <p:cNvSpPr>
            <a:spLocks noGrp="1"/>
          </p:cNvSpPr>
          <p:nvPr>
            <p:ph type="sldNum" sz="quarter" idx="12"/>
          </p:nvPr>
        </p:nvSpPr>
        <p:spPr/>
        <p:txBody>
          <a:bodyPr/>
          <a:lstStyle/>
          <a:p>
            <a:fld id="{5F4C9F40-B079-4B71-A627-7266DFEA7F03}" type="slidenum">
              <a:rPr lang="en-US" smtClean="0"/>
              <a:pPr/>
              <a:t>32</a:t>
            </a:fld>
            <a:endParaRPr lang="en-US"/>
          </a:p>
        </p:txBody>
      </p:sp>
    </p:spTree>
    <p:extLst>
      <p:ext uri="{BB962C8B-B14F-4D97-AF65-F5344CB8AC3E}">
        <p14:creationId xmlns:p14="http://schemas.microsoft.com/office/powerpoint/2010/main" val="16858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Java System Class Input and Output</a:t>
            </a:r>
            <a:endParaRPr lang="en-US" b="1" dirty="0"/>
          </a:p>
        </p:txBody>
      </p:sp>
      <p:sp>
        <p:nvSpPr>
          <p:cNvPr id="7" name="Content Placeholder 6"/>
          <p:cNvSpPr>
            <a:spLocks noGrp="1"/>
          </p:cNvSpPr>
          <p:nvPr>
            <p:ph sz="quarter" idx="13"/>
          </p:nvPr>
        </p:nvSpPr>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System class </a:t>
            </a:r>
            <a:r>
              <a:rPr lang="km-KH" dirty="0" smtClean="0">
                <a:latin typeface="Khmer OS Battambang" pitchFamily="2" charset="0"/>
                <a:cs typeface="Khmer OS Battambang" pitchFamily="2" charset="0"/>
              </a:rPr>
              <a:t>គឺជា</a:t>
            </a:r>
            <a:r>
              <a:rPr lang="en-US" dirty="0" smtClean="0">
                <a:latin typeface="Khmer OS Battambang" pitchFamily="2" charset="0"/>
                <a:cs typeface="Khmer OS Battambang" pitchFamily="2" charset="0"/>
              </a:rPr>
              <a:t>system class </a:t>
            </a:r>
            <a:r>
              <a:rPr lang="km-KH" dirty="0" smtClean="0">
                <a:latin typeface="Khmer OS Battambang" pitchFamily="2" charset="0"/>
                <a:cs typeface="Khmer OS Battambang" pitchFamily="2" charset="0"/>
              </a:rPr>
              <a:t>ផ្ទុកនូវ​</a:t>
            </a:r>
            <a:r>
              <a:rPr lang="en-US" dirty="0" smtClean="0">
                <a:latin typeface="Khmer OS Battambang" pitchFamily="2" charset="0"/>
                <a:cs typeface="Khmer OS Battambang" pitchFamily="2" charset="0"/>
              </a:rPr>
              <a:t>class fields </a:t>
            </a:r>
            <a:r>
              <a:rPr lang="km-KH" dirty="0" smtClean="0">
                <a:latin typeface="Khmer OS Battambang" pitchFamily="2" charset="0"/>
                <a:cs typeface="Khmer OS Battambang" pitchFamily="2" charset="0"/>
              </a:rPr>
              <a:t>និង</a:t>
            </a:r>
            <a:r>
              <a:rPr lang="en-US" dirty="0" smtClean="0">
                <a:latin typeface="Khmer OS Battambang" pitchFamily="2" charset="0"/>
                <a:cs typeface="Khmer OS Battambang" pitchFamily="2" charset="0"/>
              </a:rPr>
              <a:t> methods </a:t>
            </a:r>
            <a:r>
              <a:rPr lang="km-KH" dirty="0" smtClean="0">
                <a:latin typeface="Khmer OS Battambang" pitchFamily="2" charset="0"/>
                <a:cs typeface="Khmer OS Battambang" pitchFamily="2" charset="0"/>
              </a:rPr>
              <a:t>សំខាន់ៗជាច្រើនជាពិសេសមុខងារសំរាប់</a:t>
            </a:r>
            <a:r>
              <a:rPr lang="en-US" dirty="0" smtClean="0">
                <a:latin typeface="Khmer OS Battambang" pitchFamily="2" charset="0"/>
                <a:cs typeface="Khmer OS Battambang" pitchFamily="2" charset="0"/>
              </a:rPr>
              <a:t> Input </a:t>
            </a:r>
            <a:r>
              <a:rPr lang="km-KH" dirty="0" smtClean="0">
                <a:latin typeface="Khmer OS Battambang" pitchFamily="2" charset="0"/>
                <a:cs typeface="Khmer OS Battambang" pitchFamily="2" charset="0"/>
              </a:rPr>
              <a:t>និង​</a:t>
            </a:r>
            <a:r>
              <a:rPr lang="en-US" dirty="0" smtClean="0">
                <a:latin typeface="Khmer OS Battambang" pitchFamily="2" charset="0"/>
                <a:cs typeface="Khmer OS Battambang" pitchFamily="2" charset="0"/>
              </a:rPr>
              <a:t>Output</a:t>
            </a:r>
            <a:r>
              <a:rPr lang="km-KH" dirty="0" smtClean="0">
                <a:latin typeface="Khmer OS Battambang" pitchFamily="2" charset="0"/>
                <a:cs typeface="Khmer OS Battambang" pitchFamily="2" charset="0"/>
              </a:rPr>
              <a:t>។</a:t>
            </a:r>
            <a:endParaRPr lang="en-US" dirty="0" smtClean="0">
              <a:latin typeface="Khmer OS Battambang" pitchFamily="2" charset="0"/>
              <a:cs typeface="Khmer OS Battambang" pitchFamily="2" charset="0"/>
            </a:endParaRPr>
          </a:p>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System Class Output and Input </a:t>
            </a:r>
            <a:r>
              <a:rPr lang="km-KH" dirty="0" smtClean="0">
                <a:latin typeface="Khmer OS Battambang" pitchFamily="2" charset="0"/>
                <a:cs typeface="Khmer OS Battambang" pitchFamily="2" charset="0"/>
              </a:rPr>
              <a:t>មាន</a:t>
            </a:r>
            <a:r>
              <a:rPr lang="en-US" dirty="0" smtClean="0">
                <a:latin typeface="Khmer OS Battambang" pitchFamily="2" charset="0"/>
                <a:cs typeface="Khmer OS Battambang" pitchFamily="2" charset="0"/>
              </a:rPr>
              <a:t>2 Fields </a:t>
            </a:r>
            <a:r>
              <a:rPr lang="km-KH" dirty="0" smtClean="0">
                <a:latin typeface="Khmer OS Battambang" pitchFamily="2" charset="0"/>
                <a:cs typeface="Khmer OS Battambang" pitchFamily="2" charset="0"/>
              </a:rPr>
              <a:t>គឺ៖</a:t>
            </a:r>
            <a:endParaRPr lang="en-US" dirty="0">
              <a:latin typeface="Khmer OS Battambang" pitchFamily="2" charset="0"/>
              <a:cs typeface="Khmer OS Battambang" pitchFamily="2" charset="0"/>
            </a:endParaRPr>
          </a:p>
          <a:p>
            <a:pPr lvl="1">
              <a:buClr>
                <a:schemeClr val="accent1">
                  <a:lumMod val="60000"/>
                  <a:lumOff val="40000"/>
                </a:schemeClr>
              </a:buClr>
            </a:pPr>
            <a:r>
              <a:rPr lang="en-US" dirty="0">
                <a:latin typeface="Khmer OS Battambang" pitchFamily="2" charset="0"/>
                <a:cs typeface="Khmer OS Battambang" pitchFamily="2" charset="0"/>
              </a:rPr>
              <a:t>Standard Output </a:t>
            </a:r>
            <a:endParaRPr lang="en-US" dirty="0" smtClean="0">
              <a:latin typeface="Khmer OS Battambang" pitchFamily="2" charset="0"/>
              <a:cs typeface="Khmer OS Battambang" pitchFamily="2" charset="0"/>
            </a:endParaRPr>
          </a:p>
          <a:p>
            <a:pPr lvl="1">
              <a:buClr>
                <a:schemeClr val="accent1">
                  <a:lumMod val="60000"/>
                  <a:lumOff val="40000"/>
                </a:schemeClr>
              </a:buClr>
            </a:pPr>
            <a:r>
              <a:rPr lang="en-US" sz="2200" dirty="0" smtClean="0">
                <a:latin typeface="Khmer OS Battambang" pitchFamily="2" charset="0"/>
                <a:cs typeface="Khmer OS Battambang" pitchFamily="2" charset="0"/>
              </a:rPr>
              <a:t>Standard Input </a:t>
            </a:r>
            <a:r>
              <a:rPr lang="km-KH" sz="2200" dirty="0" smtClean="0">
                <a:latin typeface="Khmer OS Battambang" pitchFamily="2" charset="0"/>
                <a:cs typeface="Khmer OS Battambang" pitchFamily="2" charset="0"/>
              </a:rPr>
              <a:t>​</a:t>
            </a:r>
            <a:endParaRPr lang="en-US" b="1" spc="300" dirty="0">
              <a:solidFill>
                <a:schemeClr val="accent6">
                  <a:lumMod val="50000"/>
                </a:schemeClr>
              </a:solidFill>
              <a:latin typeface="Khmer OS Battambang" pitchFamily="2" charset="0"/>
              <a:cs typeface="Khmer OS Battambang" pitchFamily="2" charset="0"/>
            </a:endParaRPr>
          </a:p>
        </p:txBody>
      </p:sp>
    </p:spTree>
    <p:extLst>
      <p:ext uri="{BB962C8B-B14F-4D97-AF65-F5344CB8AC3E}">
        <p14:creationId xmlns:p14="http://schemas.microsoft.com/office/powerpoint/2010/main" val="195316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System Output</a:t>
            </a:r>
            <a:endParaRPr lang="en-US" b="1" dirty="0"/>
          </a:p>
        </p:txBody>
      </p:sp>
      <p:sp>
        <p:nvSpPr>
          <p:cNvPr id="7" name="Content Placeholder 6"/>
          <p:cNvSpPr>
            <a:spLocks noGrp="1"/>
          </p:cNvSpPr>
          <p:nvPr>
            <p:ph sz="quarter" idx="13"/>
          </p:nvPr>
        </p:nvSpPr>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b="1" spc="300" dirty="0" smtClean="0">
                <a:solidFill>
                  <a:srgbClr val="002060"/>
                </a:solidFill>
                <a:latin typeface="Khmer OS Battambang" pitchFamily="2" charset="0"/>
                <a:cs typeface="Khmer OS Battambang" pitchFamily="2" charset="0"/>
              </a:rPr>
              <a:t>Standard Output</a:t>
            </a:r>
            <a:endParaRPr lang="en-US" b="1" dirty="0" smtClean="0">
              <a:latin typeface="Khmer OS Battambang" pitchFamily="2" charset="0"/>
              <a:cs typeface="Khmer OS Battambang" pitchFamily="2" charset="0"/>
            </a:endParaRPr>
          </a:p>
          <a:p>
            <a:pPr lvl="1">
              <a:buClr>
                <a:schemeClr val="accent1">
                  <a:lumMod val="60000"/>
                  <a:lumOff val="40000"/>
                </a:schemeClr>
              </a:buClr>
              <a:buFont typeface="Wingdings" panose="05000000000000000000" pitchFamily="2" charset="2"/>
              <a:buChar char="Ø"/>
            </a:pPr>
            <a:r>
              <a:rPr lang="en-US" sz="2200" dirty="0" err="1" smtClean="0">
                <a:latin typeface="Khmer OS Battambang" pitchFamily="2" charset="0"/>
                <a:cs typeface="Khmer OS Battambang" pitchFamily="2" charset="0"/>
              </a:rPr>
              <a:t>System.out</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ប្រើដើម្បីធ្វើការ</a:t>
            </a:r>
            <a:r>
              <a:rPr lang="en-US" sz="2200" dirty="0" smtClean="0">
                <a:latin typeface="Khmer OS Battambang" pitchFamily="2" charset="0"/>
                <a:cs typeface="Khmer OS Battambang" pitchFamily="2" charset="0"/>
              </a:rPr>
              <a:t>Display </a:t>
            </a:r>
            <a:r>
              <a:rPr lang="km-KH" sz="2200" dirty="0" smtClean="0">
                <a:latin typeface="Khmer OS Battambang" pitchFamily="2" charset="0"/>
                <a:cs typeface="Khmer OS Battambang" pitchFamily="2" charset="0"/>
              </a:rPr>
              <a:t>អក្សរ​ទៅលើ</a:t>
            </a:r>
            <a:r>
              <a:rPr lang="en-US" sz="2200" dirty="0" smtClean="0">
                <a:latin typeface="Khmer OS Battambang" pitchFamily="2" charset="0"/>
                <a:cs typeface="Khmer OS Battambang" pitchFamily="2" charset="0"/>
              </a:rPr>
              <a:t> Console</a:t>
            </a:r>
            <a:r>
              <a:rPr lang="km-KH" sz="2200" dirty="0" smtClean="0">
                <a:latin typeface="Khmer OS Battambang" pitchFamily="2" charset="0"/>
                <a:cs typeface="Khmer OS Battambang" pitchFamily="2" charset="0"/>
              </a:rPr>
              <a:t>។</a:t>
            </a:r>
            <a:endParaRPr lang="en-US" sz="2200" dirty="0" smtClean="0">
              <a:latin typeface="Khmer OS Battambang" pitchFamily="2" charset="0"/>
              <a:cs typeface="Khmer OS Battambang" pitchFamily="2" charset="0"/>
            </a:endParaRPr>
          </a:p>
          <a:p>
            <a:pPr lvl="1">
              <a:buClr>
                <a:schemeClr val="accent1">
                  <a:lumMod val="60000"/>
                  <a:lumOff val="40000"/>
                </a:schemeClr>
              </a:buClr>
              <a:buFont typeface="Wingdings" panose="05000000000000000000" pitchFamily="2" charset="2"/>
              <a:buChar char="Ø"/>
            </a:pPr>
            <a:r>
              <a:rPr lang="en-US" sz="2200" dirty="0" smtClean="0">
                <a:latin typeface="Khmer OS Battambang" pitchFamily="2" charset="0"/>
                <a:cs typeface="Khmer OS Battambang" pitchFamily="2" charset="0"/>
              </a:rPr>
              <a:t>Methods </a:t>
            </a:r>
            <a:r>
              <a:rPr lang="km-KH" sz="2200" dirty="0" smtClean="0">
                <a:latin typeface="Khmer OS Battambang" pitchFamily="2" charset="0"/>
                <a:cs typeface="Khmer OS Battambang" pitchFamily="2" charset="0"/>
              </a:rPr>
              <a:t>ដែលប្រើដើម្បី</a:t>
            </a:r>
            <a:r>
              <a:rPr lang="en-US" sz="2200" dirty="0">
                <a:latin typeface="Khmer OS Battambang" pitchFamily="2" charset="0"/>
                <a:cs typeface="Khmer OS Battambang" pitchFamily="2" charset="0"/>
              </a:rPr>
              <a:t> </a:t>
            </a:r>
            <a:r>
              <a:rPr lang="en-US" sz="2200" dirty="0" smtClean="0">
                <a:latin typeface="Khmer OS Battambang" pitchFamily="2" charset="0"/>
                <a:cs typeface="Khmer OS Battambang" pitchFamily="2" charset="0"/>
              </a:rPr>
              <a:t>Display </a:t>
            </a:r>
            <a:r>
              <a:rPr lang="km-KH" sz="2200" dirty="0" smtClean="0">
                <a:latin typeface="Khmer OS Battambang" pitchFamily="2" charset="0"/>
                <a:cs typeface="Khmer OS Battambang" pitchFamily="2" charset="0"/>
              </a:rPr>
              <a:t>ចំនួន៣</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គឺ៖</a:t>
            </a:r>
          </a:p>
          <a:p>
            <a:pPr lvl="2">
              <a:buClr>
                <a:schemeClr val="accent1">
                  <a:lumMod val="60000"/>
                  <a:lumOff val="40000"/>
                </a:schemeClr>
              </a:buClr>
            </a:pPr>
            <a:r>
              <a:rPr lang="en-US" sz="2200" dirty="0" smtClean="0">
                <a:latin typeface="Khmer OS Battambang" pitchFamily="2" charset="0"/>
                <a:cs typeface="Khmer OS Battambang" pitchFamily="2" charset="0"/>
              </a:rPr>
              <a:t>print() </a:t>
            </a:r>
            <a:r>
              <a:rPr lang="km-KH" sz="2200" dirty="0" smtClean="0">
                <a:latin typeface="Khmer OS Battambang" pitchFamily="2" charset="0"/>
                <a:cs typeface="Khmer OS Battambang" pitchFamily="2" charset="0"/>
              </a:rPr>
              <a:t>សំរាប់បង្ហាញអក្សរមួយជួរ។</a:t>
            </a:r>
          </a:p>
          <a:p>
            <a:pPr lvl="2">
              <a:buClr>
                <a:schemeClr val="accent1">
                  <a:lumMod val="60000"/>
                  <a:lumOff val="40000"/>
                </a:schemeClr>
              </a:buClr>
            </a:pPr>
            <a:r>
              <a:rPr lang="en-US" sz="2200" dirty="0" err="1" smtClean="0">
                <a:latin typeface="Khmer OS Battambang" pitchFamily="2" charset="0"/>
                <a:cs typeface="Khmer OS Battambang" pitchFamily="2" charset="0"/>
              </a:rPr>
              <a:t>println</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សំរាប់បង្ហាញអក្សរមួយជួរ​រួចចុះបន្ទាត់។</a:t>
            </a:r>
          </a:p>
          <a:p>
            <a:pPr lvl="2">
              <a:buClr>
                <a:schemeClr val="accent1">
                  <a:lumMod val="60000"/>
                  <a:lumOff val="40000"/>
                </a:schemeClr>
              </a:buClr>
            </a:pPr>
            <a:r>
              <a:rPr lang="en-US" sz="2200" dirty="0" err="1">
                <a:latin typeface="Khmer OS Battambang" pitchFamily="2" charset="0"/>
                <a:cs typeface="Khmer OS Battambang" pitchFamily="2" charset="0"/>
              </a:rPr>
              <a:t>p</a:t>
            </a:r>
            <a:r>
              <a:rPr lang="en-US" sz="2200" dirty="0" err="1" smtClean="0">
                <a:latin typeface="Khmer OS Battambang" pitchFamily="2" charset="0"/>
                <a:cs typeface="Khmer OS Battambang" pitchFamily="2" charset="0"/>
              </a:rPr>
              <a:t>rintf</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​សំរាប់បង្ហាញអក្សរដែលយើងអាចកំណត់ជាលេខ</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រឺ</a:t>
            </a:r>
            <a:r>
              <a:rPr lang="en-US" sz="2200" dirty="0" smtClean="0">
                <a:latin typeface="Khmer OS Battambang" pitchFamily="2" charset="0"/>
                <a:cs typeface="Khmer OS Battambang" pitchFamily="2" charset="0"/>
              </a:rPr>
              <a:t> </a:t>
            </a:r>
            <a:r>
              <a:rPr lang="km-KH" sz="2200" dirty="0" smtClean="0">
                <a:latin typeface="Khmer OS Battambang" pitchFamily="2" charset="0"/>
                <a:cs typeface="Khmer OS Battambang" pitchFamily="2" charset="0"/>
              </a:rPr>
              <a:t>អក្សរ។</a:t>
            </a:r>
            <a:endParaRPr lang="en-US" sz="2200" dirty="0">
              <a:latin typeface="Khmer OS Battambang" pitchFamily="2" charset="0"/>
              <a:cs typeface="Khmer OS Battambang" pitchFamily="2" charset="0"/>
            </a:endParaRPr>
          </a:p>
        </p:txBody>
      </p:sp>
    </p:spTree>
    <p:extLst>
      <p:ext uri="{BB962C8B-B14F-4D97-AF65-F5344CB8AC3E}">
        <p14:creationId xmlns:p14="http://schemas.microsoft.com/office/powerpoint/2010/main" val="144952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5775" y="99704"/>
            <a:ext cx="10994126" cy="1014664"/>
          </a:xfrm>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System Output</a:t>
            </a:r>
            <a:endParaRPr lang="en-US" b="1" dirty="0"/>
          </a:p>
        </p:txBody>
      </p:sp>
      <p:sp>
        <p:nvSpPr>
          <p:cNvPr id="7" name="Content Placeholder 6"/>
          <p:cNvSpPr>
            <a:spLocks noGrp="1"/>
          </p:cNvSpPr>
          <p:nvPr>
            <p:ph sz="quarter" idx="13"/>
          </p:nvPr>
        </p:nvSpPr>
        <p:spPr>
          <a:xfrm>
            <a:off x="606392" y="1408176"/>
            <a:ext cx="8537608" cy="5449824"/>
          </a:xfrm>
        </p:spPr>
        <p:txBody>
          <a:bodyPr vert="horz" lIns="91440" tIns="45720" rIns="91440" bIns="45720" rtlCol="0">
            <a:normAutofit/>
          </a:bodyPr>
          <a:lstStyle/>
          <a:p>
            <a:pPr marL="0" indent="0">
              <a:buClr>
                <a:schemeClr val="accent1">
                  <a:lumMod val="60000"/>
                  <a:lumOff val="40000"/>
                </a:schemeClr>
              </a:buClr>
              <a:buNone/>
            </a:pPr>
            <a:r>
              <a:rPr lang="en-US" b="1" spc="300" dirty="0" smtClean="0">
                <a:solidFill>
                  <a:schemeClr val="accent6">
                    <a:lumMod val="50000"/>
                  </a:schemeClr>
                </a:solidFill>
                <a:latin typeface="Khmer OS Battambang" pitchFamily="2" charset="0"/>
                <a:cs typeface="Khmer OS Battambang" pitchFamily="2" charset="0"/>
              </a:rPr>
              <a:t> </a:t>
            </a:r>
            <a:r>
              <a:rPr lang="en-US" b="1" spc="300" dirty="0">
                <a:solidFill>
                  <a:schemeClr val="accent6">
                    <a:lumMod val="50000"/>
                  </a:schemeClr>
                </a:solidFill>
                <a:latin typeface="Khmer OS Battambang" pitchFamily="2" charset="0"/>
                <a:cs typeface="Khmer OS Battambang" pitchFamily="2" charset="0"/>
              </a:rPr>
              <a:t>	</a:t>
            </a:r>
            <a:r>
              <a:rPr lang="en-US" b="1" spc="300" dirty="0" smtClean="0">
                <a:solidFill>
                  <a:schemeClr val="accent6">
                    <a:lumMod val="50000"/>
                  </a:schemeClr>
                </a:solidFill>
                <a:latin typeface="Khmer OS Battambang" pitchFamily="2" charset="0"/>
                <a:cs typeface="Khmer OS Battambang" pitchFamily="2" charset="0"/>
              </a:rPr>
              <a:t>public class Test{</a:t>
            </a:r>
          </a:p>
          <a:p>
            <a:pPr marL="0" indent="0">
              <a:buClr>
                <a:schemeClr val="accent1">
                  <a:lumMod val="60000"/>
                  <a:lumOff val="40000"/>
                </a:schemeClr>
              </a:buClr>
              <a:buNone/>
            </a:pPr>
            <a:r>
              <a:rPr lang="en-US" b="1" spc="300" dirty="0">
                <a:solidFill>
                  <a:schemeClr val="accent6">
                    <a:lumMod val="50000"/>
                  </a:schemeClr>
                </a:solidFill>
                <a:latin typeface="Khmer OS Battambang" pitchFamily="2" charset="0"/>
                <a:cs typeface="Khmer OS Battambang" pitchFamily="2" charset="0"/>
              </a:rPr>
              <a:t>	</a:t>
            </a:r>
            <a:r>
              <a:rPr lang="en-US" b="1" spc="300" dirty="0" smtClean="0">
                <a:solidFill>
                  <a:schemeClr val="accent6">
                    <a:lumMod val="50000"/>
                  </a:schemeClr>
                </a:solidFill>
                <a:latin typeface="Khmer OS Battambang" pitchFamily="2" charset="0"/>
                <a:cs typeface="Khmer OS Battambang" pitchFamily="2" charset="0"/>
              </a:rPr>
              <a:t>	public static void main(String[] </a:t>
            </a:r>
            <a:r>
              <a:rPr lang="en-US" b="1" spc="300" dirty="0" err="1" smtClean="0">
                <a:solidFill>
                  <a:schemeClr val="accent6">
                    <a:lumMod val="50000"/>
                  </a:schemeClr>
                </a:solidFill>
                <a:latin typeface="Khmer OS Battambang" pitchFamily="2" charset="0"/>
                <a:cs typeface="Khmer OS Battambang" pitchFamily="2" charset="0"/>
              </a:rPr>
              <a:t>args</a:t>
            </a:r>
            <a:r>
              <a:rPr lang="en-US" b="1" spc="300" dirty="0" smtClean="0">
                <a:solidFill>
                  <a:schemeClr val="accent6">
                    <a:lumMod val="50000"/>
                  </a:schemeClr>
                </a:solidFill>
                <a:latin typeface="Khmer OS Battambang" pitchFamily="2" charset="0"/>
                <a:cs typeface="Khmer OS Battambang" pitchFamily="2" charset="0"/>
              </a:rPr>
              <a:t>) {</a:t>
            </a:r>
          </a:p>
          <a:p>
            <a:pPr marL="0" indent="0">
              <a:buClr>
                <a:schemeClr val="accent1">
                  <a:lumMod val="60000"/>
                  <a:lumOff val="40000"/>
                </a:schemeClr>
              </a:buClr>
              <a:buNone/>
            </a:pPr>
            <a:r>
              <a:rPr lang="en-US" b="1" spc="300" dirty="0">
                <a:solidFill>
                  <a:schemeClr val="accent6">
                    <a:lumMod val="50000"/>
                  </a:schemeClr>
                </a:solidFill>
                <a:latin typeface="Khmer OS Battambang" pitchFamily="2" charset="0"/>
                <a:cs typeface="Khmer OS Battambang" pitchFamily="2" charset="0"/>
              </a:rPr>
              <a:t>	</a:t>
            </a: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System.out.print</a:t>
            </a:r>
            <a:r>
              <a:rPr lang="en-US" b="1" spc="300" dirty="0" smtClean="0">
                <a:solidFill>
                  <a:schemeClr val="accent6">
                    <a:lumMod val="50000"/>
                  </a:schemeClr>
                </a:solidFill>
                <a:latin typeface="Khmer OS Battambang" pitchFamily="2" charset="0"/>
                <a:cs typeface="Khmer OS Battambang" pitchFamily="2" charset="0"/>
              </a:rPr>
              <a:t>(“Hello World!”);</a:t>
            </a:r>
          </a:p>
          <a:p>
            <a:pPr marL="0" indent="0">
              <a:buClr>
                <a:schemeClr val="accent1">
                  <a:lumMod val="60000"/>
                  <a:lumOff val="40000"/>
                </a:schemeClr>
              </a:buClr>
              <a:buNone/>
            </a:pP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System.out.println</a:t>
            </a:r>
            <a:r>
              <a:rPr lang="en-US" b="1" spc="300" dirty="0" smtClean="0">
                <a:solidFill>
                  <a:schemeClr val="accent6">
                    <a:lumMod val="50000"/>
                  </a:schemeClr>
                </a:solidFill>
                <a:latin typeface="Khmer OS Battambang" pitchFamily="2" charset="0"/>
                <a:cs typeface="Khmer OS Battambang" pitchFamily="2" charset="0"/>
              </a:rPr>
              <a:t>(“</a:t>
            </a:r>
            <a:r>
              <a:rPr lang="en-US" b="1" spc="300" dirty="0">
                <a:solidFill>
                  <a:schemeClr val="accent6">
                    <a:lumMod val="50000"/>
                  </a:schemeClr>
                </a:solidFill>
                <a:latin typeface="Khmer OS Battambang" pitchFamily="2" charset="0"/>
                <a:cs typeface="Khmer OS Battambang" pitchFamily="2" charset="0"/>
              </a:rPr>
              <a:t>Hello World</a:t>
            </a:r>
            <a:r>
              <a:rPr lang="en-US" b="1" spc="300" dirty="0" smtClean="0">
                <a:solidFill>
                  <a:schemeClr val="accent6">
                    <a:lumMod val="50000"/>
                  </a:schemeClr>
                </a:solidFill>
                <a:latin typeface="Khmer OS Battambang" pitchFamily="2" charset="0"/>
                <a:cs typeface="Khmer OS Battambang" pitchFamily="2" charset="0"/>
              </a:rPr>
              <a:t>!”);</a:t>
            </a:r>
          </a:p>
          <a:p>
            <a:pPr marL="0" indent="0">
              <a:buClr>
                <a:schemeClr val="accent1">
                  <a:lumMod val="60000"/>
                  <a:lumOff val="40000"/>
                </a:schemeClr>
              </a:buClr>
              <a:buNone/>
            </a:pP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System.out.printf</a:t>
            </a:r>
            <a:r>
              <a:rPr lang="en-US" b="1" spc="300" dirty="0" smtClean="0">
                <a:solidFill>
                  <a:schemeClr val="accent6">
                    <a:lumMod val="50000"/>
                  </a:schemeClr>
                </a:solidFill>
                <a:latin typeface="Khmer OS Battambang" pitchFamily="2" charset="0"/>
                <a:cs typeface="Khmer OS Battambang" pitchFamily="2" charset="0"/>
              </a:rPr>
              <a:t>(“</a:t>
            </a:r>
            <a:r>
              <a:rPr lang="en-US" b="1" spc="300" dirty="0">
                <a:solidFill>
                  <a:schemeClr val="accent6">
                    <a:lumMod val="50000"/>
                  </a:schemeClr>
                </a:solidFill>
                <a:latin typeface="Khmer OS Battambang" pitchFamily="2" charset="0"/>
                <a:cs typeface="Khmer OS Battambang" pitchFamily="2" charset="0"/>
              </a:rPr>
              <a:t>Hello World</a:t>
            </a:r>
            <a:r>
              <a:rPr lang="en-US" b="1" spc="300" dirty="0" smtClean="0">
                <a:solidFill>
                  <a:schemeClr val="accent6">
                    <a:lumMod val="50000"/>
                  </a:schemeClr>
                </a:solidFill>
                <a:latin typeface="Khmer OS Battambang" pitchFamily="2" charset="0"/>
                <a:cs typeface="Khmer OS Battambang" pitchFamily="2" charset="0"/>
              </a:rPr>
              <a:t>!”);</a:t>
            </a:r>
          </a:p>
          <a:p>
            <a:pPr marL="0" indent="0">
              <a:buClr>
                <a:schemeClr val="accent1">
                  <a:lumMod val="60000"/>
                  <a:lumOff val="40000"/>
                </a:schemeClr>
              </a:buClr>
              <a:buNone/>
            </a:pPr>
            <a:r>
              <a:rPr lang="en-US" b="1" spc="300" dirty="0" smtClean="0">
                <a:solidFill>
                  <a:schemeClr val="accent6">
                    <a:lumMod val="50000"/>
                  </a:schemeClr>
                </a:solidFill>
                <a:latin typeface="Khmer OS Battambang" pitchFamily="2" charset="0"/>
                <a:cs typeface="Khmer OS Battambang" pitchFamily="2" charset="0"/>
              </a:rPr>
              <a:t>			</a:t>
            </a:r>
            <a:r>
              <a:rPr lang="en-US" b="1" spc="300" dirty="0" err="1" smtClean="0">
                <a:solidFill>
                  <a:schemeClr val="accent6">
                    <a:lumMod val="50000"/>
                  </a:schemeClr>
                </a:solidFill>
                <a:latin typeface="Khmer OS Battambang" pitchFamily="2" charset="0"/>
                <a:cs typeface="Khmer OS Battambang" pitchFamily="2" charset="0"/>
              </a:rPr>
              <a:t>System.out.printf</a:t>
            </a:r>
            <a:r>
              <a:rPr lang="en-US" b="1" spc="300" dirty="0" smtClean="0">
                <a:solidFill>
                  <a:schemeClr val="accent6">
                    <a:lumMod val="50000"/>
                  </a:schemeClr>
                </a:solidFill>
                <a:latin typeface="Khmer OS Battambang" pitchFamily="2" charset="0"/>
                <a:cs typeface="Khmer OS Battambang" pitchFamily="2" charset="0"/>
              </a:rPr>
              <a:t>(“</a:t>
            </a:r>
            <a:r>
              <a:rPr lang="en-US" b="1" spc="300" dirty="0">
                <a:solidFill>
                  <a:schemeClr val="accent6">
                    <a:lumMod val="50000"/>
                  </a:schemeClr>
                </a:solidFill>
                <a:latin typeface="Khmer OS Battambang" pitchFamily="2" charset="0"/>
                <a:cs typeface="Khmer OS Battambang" pitchFamily="2" charset="0"/>
              </a:rPr>
              <a:t>Hello World</a:t>
            </a:r>
            <a:r>
              <a:rPr lang="en-US" b="1" spc="300" dirty="0" smtClean="0">
                <a:solidFill>
                  <a:schemeClr val="accent6">
                    <a:lumMod val="50000"/>
                  </a:schemeClr>
                </a:solidFill>
                <a:latin typeface="Khmer OS Battambang" pitchFamily="2" charset="0"/>
                <a:cs typeface="Khmer OS Battambang" pitchFamily="2" charset="0"/>
              </a:rPr>
              <a:t>!”);</a:t>
            </a:r>
          </a:p>
          <a:p>
            <a:pPr marL="0" indent="0">
              <a:buClr>
                <a:schemeClr val="accent1">
                  <a:lumMod val="60000"/>
                  <a:lumOff val="40000"/>
                </a:schemeClr>
              </a:buClr>
              <a:buNone/>
            </a:pPr>
            <a:r>
              <a:rPr lang="en-US" b="1" spc="300" dirty="0">
                <a:solidFill>
                  <a:schemeClr val="accent6">
                    <a:lumMod val="50000"/>
                  </a:schemeClr>
                </a:solidFill>
                <a:latin typeface="Khmer OS Battambang" pitchFamily="2" charset="0"/>
                <a:cs typeface="Khmer OS Battambang" pitchFamily="2" charset="0"/>
              </a:rPr>
              <a:t>	</a:t>
            </a:r>
            <a:r>
              <a:rPr lang="en-US" b="1" spc="300" dirty="0" smtClean="0">
                <a:solidFill>
                  <a:schemeClr val="accent6">
                    <a:lumMod val="50000"/>
                  </a:schemeClr>
                </a:solidFill>
                <a:latin typeface="Khmer OS Battambang" pitchFamily="2" charset="0"/>
                <a:cs typeface="Khmer OS Battambang" pitchFamily="2" charset="0"/>
              </a:rPr>
              <a:t>}</a:t>
            </a:r>
          </a:p>
          <a:p>
            <a:pPr marL="0" indent="0">
              <a:buClr>
                <a:schemeClr val="accent1">
                  <a:lumMod val="60000"/>
                  <a:lumOff val="40000"/>
                </a:schemeClr>
              </a:buClr>
              <a:buNone/>
            </a:pPr>
            <a:r>
              <a:rPr lang="en-US" b="1" spc="300" dirty="0" smtClean="0">
                <a:solidFill>
                  <a:schemeClr val="accent6">
                    <a:lumMod val="50000"/>
                  </a:schemeClr>
                </a:solidFill>
                <a:latin typeface="Khmer OS Battambang" pitchFamily="2" charset="0"/>
                <a:cs typeface="Khmer OS Battambang" pitchFamily="2" charset="0"/>
              </a:rPr>
              <a:t>}</a:t>
            </a:r>
          </a:p>
          <a:p>
            <a:pPr marL="0" indent="0">
              <a:buClr>
                <a:schemeClr val="accent1">
                  <a:lumMod val="60000"/>
                  <a:lumOff val="40000"/>
                </a:schemeClr>
              </a:buClr>
              <a:buNone/>
            </a:pPr>
            <a:endParaRPr lang="en-US" b="1" spc="300" dirty="0" smtClean="0">
              <a:solidFill>
                <a:schemeClr val="accent6">
                  <a:lumMod val="50000"/>
                </a:schemeClr>
              </a:solidFill>
              <a:latin typeface="Khmer OS Battambang" pitchFamily="2" charset="0"/>
              <a:cs typeface="Khmer OS Battambang" pitchFamily="2" charset="0"/>
            </a:endParaRPr>
          </a:p>
        </p:txBody>
      </p:sp>
      <p:sp>
        <p:nvSpPr>
          <p:cNvPr id="3" name="TextBox 2"/>
          <p:cNvSpPr txBox="1"/>
          <p:nvPr/>
        </p:nvSpPr>
        <p:spPr>
          <a:xfrm>
            <a:off x="9867331" y="2645982"/>
            <a:ext cx="1856096" cy="369332"/>
          </a:xfrm>
          <a:prstGeom prst="rect">
            <a:avLst/>
          </a:prstGeom>
          <a:noFill/>
        </p:spPr>
        <p:txBody>
          <a:bodyPr wrap="square" rtlCol="0">
            <a:spAutoFit/>
          </a:bodyPr>
          <a:lstStyle/>
          <a:p>
            <a:pPr>
              <a:buClr>
                <a:schemeClr val="accent1">
                  <a:lumMod val="60000"/>
                  <a:lumOff val="40000"/>
                </a:schemeClr>
              </a:buClr>
            </a:pPr>
            <a:r>
              <a:rPr lang="en-US" b="1" spc="300" dirty="0">
                <a:solidFill>
                  <a:srgbClr val="C00000"/>
                </a:solidFill>
                <a:latin typeface="Khmer OS Battambang" pitchFamily="2" charset="0"/>
                <a:cs typeface="Khmer OS Battambang" pitchFamily="2" charset="0"/>
              </a:rPr>
              <a:t>Hello </a:t>
            </a:r>
            <a:r>
              <a:rPr lang="en-US" b="1" spc="300" dirty="0" smtClean="0">
                <a:solidFill>
                  <a:srgbClr val="C00000"/>
                </a:solidFill>
                <a:latin typeface="Khmer OS Battambang" pitchFamily="2" charset="0"/>
                <a:cs typeface="Khmer OS Battambang" pitchFamily="2" charset="0"/>
              </a:rPr>
              <a:t>world!</a:t>
            </a:r>
            <a:endParaRPr lang="en-US" dirty="0">
              <a:solidFill>
                <a:srgbClr val="C00000"/>
              </a:solidFill>
            </a:endParaRPr>
          </a:p>
        </p:txBody>
      </p:sp>
      <p:sp>
        <p:nvSpPr>
          <p:cNvPr id="4" name="TextBox 3"/>
          <p:cNvSpPr txBox="1"/>
          <p:nvPr/>
        </p:nvSpPr>
        <p:spPr>
          <a:xfrm>
            <a:off x="10019731" y="3294888"/>
            <a:ext cx="1883392" cy="369332"/>
          </a:xfrm>
          <a:prstGeom prst="rect">
            <a:avLst/>
          </a:prstGeom>
          <a:noFill/>
        </p:spPr>
        <p:txBody>
          <a:bodyPr wrap="square" rtlCol="0">
            <a:spAutoFit/>
          </a:bodyPr>
          <a:lstStyle/>
          <a:p>
            <a:pPr>
              <a:buClr>
                <a:schemeClr val="accent1">
                  <a:lumMod val="60000"/>
                  <a:lumOff val="40000"/>
                </a:schemeClr>
              </a:buClr>
            </a:pPr>
            <a:r>
              <a:rPr lang="en-US" b="1" spc="300" dirty="0">
                <a:solidFill>
                  <a:srgbClr val="C00000"/>
                </a:solidFill>
                <a:latin typeface="Khmer OS Battambang" pitchFamily="2" charset="0"/>
                <a:cs typeface="Khmer OS Battambang" pitchFamily="2" charset="0"/>
              </a:rPr>
              <a:t>Hello world</a:t>
            </a:r>
            <a:r>
              <a:rPr lang="en-US" b="1" spc="300" dirty="0" smtClean="0">
                <a:solidFill>
                  <a:srgbClr val="C00000"/>
                </a:solidFill>
                <a:latin typeface="Khmer OS Battambang" pitchFamily="2" charset="0"/>
                <a:cs typeface="Khmer OS Battambang" pitchFamily="2" charset="0"/>
              </a:rPr>
              <a:t>!</a:t>
            </a:r>
            <a:endParaRPr lang="en-US" b="1" spc="300" dirty="0">
              <a:solidFill>
                <a:srgbClr val="C00000"/>
              </a:solidFill>
              <a:latin typeface="Khmer OS Battambang" pitchFamily="2" charset="0"/>
              <a:cs typeface="Khmer OS Battambang" pitchFamily="2" charset="0"/>
            </a:endParaRPr>
          </a:p>
        </p:txBody>
      </p:sp>
      <p:sp>
        <p:nvSpPr>
          <p:cNvPr id="5" name="TextBox 4"/>
          <p:cNvSpPr txBox="1"/>
          <p:nvPr/>
        </p:nvSpPr>
        <p:spPr>
          <a:xfrm>
            <a:off x="10019731" y="3903658"/>
            <a:ext cx="2142699" cy="369332"/>
          </a:xfrm>
          <a:prstGeom prst="rect">
            <a:avLst/>
          </a:prstGeom>
          <a:noFill/>
        </p:spPr>
        <p:txBody>
          <a:bodyPr wrap="square" rtlCol="0">
            <a:spAutoFit/>
          </a:bodyPr>
          <a:lstStyle/>
          <a:p>
            <a:r>
              <a:rPr lang="en-US" b="1" spc="300" dirty="0">
                <a:solidFill>
                  <a:srgbClr val="C00000"/>
                </a:solidFill>
                <a:latin typeface="Khmer OS Battambang" pitchFamily="2" charset="0"/>
                <a:cs typeface="Khmer OS Battambang" pitchFamily="2" charset="0"/>
              </a:rPr>
              <a:t>Hello World</a:t>
            </a:r>
            <a:r>
              <a:rPr lang="en-US" b="1" spc="300" dirty="0" smtClean="0">
                <a:solidFill>
                  <a:srgbClr val="C00000"/>
                </a:solidFill>
                <a:latin typeface="Khmer OS Battambang" pitchFamily="2" charset="0"/>
                <a:cs typeface="Khmer OS Battambang" pitchFamily="2" charset="0"/>
              </a:rPr>
              <a:t>!</a:t>
            </a:r>
            <a:endParaRPr lang="en-US" dirty="0">
              <a:solidFill>
                <a:srgbClr val="C00000"/>
              </a:solidFill>
            </a:endParaRPr>
          </a:p>
        </p:txBody>
      </p:sp>
      <p:sp>
        <p:nvSpPr>
          <p:cNvPr id="8" name="TextBox 7"/>
          <p:cNvSpPr txBox="1"/>
          <p:nvPr/>
        </p:nvSpPr>
        <p:spPr>
          <a:xfrm>
            <a:off x="9935570" y="4546928"/>
            <a:ext cx="2634019" cy="369332"/>
          </a:xfrm>
          <a:prstGeom prst="rect">
            <a:avLst/>
          </a:prstGeom>
          <a:noFill/>
        </p:spPr>
        <p:txBody>
          <a:bodyPr wrap="square" rtlCol="0">
            <a:spAutoFit/>
          </a:bodyPr>
          <a:lstStyle/>
          <a:p>
            <a:r>
              <a:rPr lang="en-US" b="1" spc="300" dirty="0">
                <a:solidFill>
                  <a:srgbClr val="C00000"/>
                </a:solidFill>
                <a:latin typeface="Khmer OS Battambang" pitchFamily="2" charset="0"/>
                <a:cs typeface="Khmer OS Battambang" pitchFamily="2" charset="0"/>
              </a:rPr>
              <a:t>HELLO WORLD</a:t>
            </a:r>
            <a:r>
              <a:rPr lang="en-US" b="1" spc="300" dirty="0" smtClean="0">
                <a:solidFill>
                  <a:srgbClr val="C00000"/>
                </a:solidFill>
                <a:latin typeface="Khmer OS Battambang" pitchFamily="2" charset="0"/>
                <a:cs typeface="Khmer OS Battambang" pitchFamily="2" charset="0"/>
              </a:rPr>
              <a:t>!</a:t>
            </a:r>
            <a:endParaRPr lang="en-US" b="1" spc="300" dirty="0">
              <a:solidFill>
                <a:srgbClr val="C00000"/>
              </a:solidFill>
              <a:latin typeface="Khmer OS Battambang" pitchFamily="2" charset="0"/>
              <a:cs typeface="Khmer OS Battambang" pitchFamily="2" charset="0"/>
            </a:endParaRPr>
          </a:p>
        </p:txBody>
      </p:sp>
      <p:cxnSp>
        <p:nvCxnSpPr>
          <p:cNvPr id="10" name="Straight Arrow Connector 9"/>
          <p:cNvCxnSpPr>
            <a:endCxn id="3" idx="1"/>
          </p:cNvCxnSpPr>
          <p:nvPr/>
        </p:nvCxnSpPr>
        <p:spPr>
          <a:xfrm>
            <a:off x="8775510" y="2830648"/>
            <a:ext cx="10918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846023" y="4099981"/>
            <a:ext cx="10918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927910" y="3515902"/>
            <a:ext cx="10918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46022" y="4702496"/>
            <a:ext cx="10918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66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System Output</a:t>
            </a:r>
            <a:endParaRPr lang="en-US" b="1" dirty="0"/>
          </a:p>
        </p:txBody>
      </p:sp>
      <p:sp>
        <p:nvSpPr>
          <p:cNvPr id="7" name="Content Placeholder 6"/>
          <p:cNvSpPr>
            <a:spLocks noGrp="1"/>
          </p:cNvSpPr>
          <p:nvPr>
            <p:ph sz="quarter" idx="13"/>
          </p:nvPr>
        </p:nvSpPr>
        <p:spPr>
          <a:xfrm>
            <a:off x="606392" y="1408176"/>
            <a:ext cx="11020926" cy="973517"/>
          </a:xfrm>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sz="2800" b="1" spc="300" dirty="0" err="1" smtClean="0">
                <a:solidFill>
                  <a:srgbClr val="002060"/>
                </a:solidFill>
                <a:latin typeface="Khmer OS Battambang" pitchFamily="2" charset="0"/>
                <a:cs typeface="Khmer OS Battambang" pitchFamily="2" charset="0"/>
              </a:rPr>
              <a:t>System.err</a:t>
            </a:r>
            <a:r>
              <a:rPr lang="en-US" sz="2800" b="1" spc="300" dirty="0" smtClean="0">
                <a:solidFill>
                  <a:srgbClr val="002060"/>
                </a:solidFill>
                <a:latin typeface="Khmer OS Battambang" pitchFamily="2" charset="0"/>
                <a:cs typeface="Khmer OS Battambang" pitchFamily="2" charset="0"/>
              </a:rPr>
              <a:t> </a:t>
            </a:r>
            <a:r>
              <a:rPr lang="km-KH" sz="2800" b="1" spc="300" dirty="0" smtClean="0">
                <a:solidFill>
                  <a:srgbClr val="002060"/>
                </a:solidFill>
                <a:latin typeface="Khmer OS Battambang" pitchFamily="2" charset="0"/>
                <a:cs typeface="Khmer OS Battambang" pitchFamily="2" charset="0"/>
              </a:rPr>
              <a:t>យើងប្រើវាដើម្បី​</a:t>
            </a:r>
            <a:r>
              <a:rPr lang="en-US" sz="2800" b="1" spc="300" dirty="0" smtClean="0">
                <a:solidFill>
                  <a:srgbClr val="002060"/>
                </a:solidFill>
                <a:latin typeface="Khmer OS Battambang" pitchFamily="2" charset="0"/>
                <a:cs typeface="Khmer OS Battambang" pitchFamily="2" charset="0"/>
              </a:rPr>
              <a:t>Display Error Message</a:t>
            </a:r>
            <a:r>
              <a:rPr lang="km-KH" sz="2800" b="1" spc="300" dirty="0" smtClean="0">
                <a:solidFill>
                  <a:srgbClr val="002060"/>
                </a:solidFill>
                <a:latin typeface="Khmer OS Battambang" pitchFamily="2" charset="0"/>
                <a:cs typeface="Khmer OS Battambang" pitchFamily="2" charset="0"/>
              </a:rPr>
              <a:t>។</a:t>
            </a:r>
            <a:endParaRPr lang="en-US" b="1" spc="300" dirty="0">
              <a:solidFill>
                <a:srgbClr val="002060"/>
              </a:solidFill>
              <a:latin typeface="Khmer OS Battambang" pitchFamily="2" charset="0"/>
              <a:cs typeface="Khmer OS Battambang" pitchFamily="2" charset="0"/>
            </a:endParaRPr>
          </a:p>
        </p:txBody>
      </p:sp>
      <p:sp>
        <p:nvSpPr>
          <p:cNvPr id="4" name="Content Placeholder 6"/>
          <p:cNvSpPr txBox="1">
            <a:spLocks/>
          </p:cNvSpPr>
          <p:nvPr/>
        </p:nvSpPr>
        <p:spPr>
          <a:xfrm>
            <a:off x="615775" y="2275367"/>
            <a:ext cx="11020926" cy="2901991"/>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pPr marL="0" indent="0">
              <a:buClr>
                <a:schemeClr val="accent1">
                  <a:lumMod val="60000"/>
                  <a:lumOff val="40000"/>
                </a:schemeClr>
              </a:buClr>
              <a:buNone/>
            </a:pPr>
            <a:r>
              <a:rPr lang="en-US" sz="2800" b="1" spc="300" dirty="0" smtClean="0">
                <a:solidFill>
                  <a:srgbClr val="002060"/>
                </a:solidFill>
                <a:latin typeface="Khmer OS Battambang" pitchFamily="2" charset="0"/>
                <a:cs typeface="Khmer OS Battambang" pitchFamily="2" charset="0"/>
              </a:rPr>
              <a:t>public class Error{</a:t>
            </a:r>
          </a:p>
          <a:p>
            <a:pPr marL="0" indent="0">
              <a:buClr>
                <a:schemeClr val="accent1">
                  <a:lumMod val="60000"/>
                  <a:lumOff val="40000"/>
                </a:schemeClr>
              </a:buClr>
              <a:buNone/>
            </a:pPr>
            <a:r>
              <a:rPr lang="en-US" sz="2800" b="1" spc="300" dirty="0" smtClean="0">
                <a:solidFill>
                  <a:srgbClr val="002060"/>
                </a:solidFill>
                <a:latin typeface="Khmer OS Battambang" pitchFamily="2" charset="0"/>
                <a:cs typeface="Khmer OS Battambang" pitchFamily="2" charset="0"/>
              </a:rPr>
              <a:t>	public static void main(String[] </a:t>
            </a:r>
            <a:r>
              <a:rPr lang="en-US" sz="2800" b="1" spc="300" dirty="0" err="1" smtClean="0">
                <a:solidFill>
                  <a:srgbClr val="002060"/>
                </a:solidFill>
                <a:latin typeface="Khmer OS Battambang" pitchFamily="2" charset="0"/>
                <a:cs typeface="Khmer OS Battambang" pitchFamily="2" charset="0"/>
              </a:rPr>
              <a:t>args</a:t>
            </a:r>
            <a:r>
              <a:rPr lang="en-US" sz="2800" b="1" spc="300" dirty="0" smtClean="0">
                <a:solidFill>
                  <a:srgbClr val="002060"/>
                </a:solidFill>
                <a:latin typeface="Khmer OS Battambang" pitchFamily="2" charset="0"/>
                <a:cs typeface="Khmer OS Battambang" pitchFamily="2" charset="0"/>
              </a:rPr>
              <a:t>){</a:t>
            </a:r>
          </a:p>
          <a:p>
            <a:pPr marL="0" indent="0">
              <a:buClr>
                <a:schemeClr val="accent1">
                  <a:lumMod val="60000"/>
                  <a:lumOff val="40000"/>
                </a:schemeClr>
              </a:buClr>
              <a:buNone/>
            </a:pPr>
            <a:r>
              <a:rPr lang="en-US" sz="2800" b="1" spc="300" dirty="0">
                <a:solidFill>
                  <a:srgbClr val="002060"/>
                </a:solidFill>
                <a:latin typeface="Khmer OS Battambang" pitchFamily="2" charset="0"/>
                <a:cs typeface="Khmer OS Battambang" pitchFamily="2" charset="0"/>
              </a:rPr>
              <a:t>	</a:t>
            </a:r>
            <a:r>
              <a:rPr lang="en-US" sz="2800" b="1" spc="300" dirty="0" smtClean="0">
                <a:solidFill>
                  <a:srgbClr val="002060"/>
                </a:solidFill>
                <a:latin typeface="Khmer OS Battambang" pitchFamily="2" charset="0"/>
                <a:cs typeface="Khmer OS Battambang" pitchFamily="2" charset="0"/>
              </a:rPr>
              <a:t>	</a:t>
            </a:r>
            <a:r>
              <a:rPr lang="en-US" sz="2800" b="1" spc="300" dirty="0" err="1" smtClean="0">
                <a:solidFill>
                  <a:srgbClr val="002060"/>
                </a:solidFill>
                <a:latin typeface="Khmer OS Battambang" pitchFamily="2" charset="0"/>
                <a:cs typeface="Khmer OS Battambang" pitchFamily="2" charset="0"/>
              </a:rPr>
              <a:t>System.err.println</a:t>
            </a:r>
            <a:r>
              <a:rPr lang="en-US" sz="2800" b="1" spc="300" dirty="0" smtClean="0">
                <a:solidFill>
                  <a:srgbClr val="002060"/>
                </a:solidFill>
                <a:latin typeface="Khmer OS Battambang" pitchFamily="2" charset="0"/>
                <a:cs typeface="Khmer OS Battambang" pitchFamily="2" charset="0"/>
              </a:rPr>
              <a:t>(“ your code error on line…”);</a:t>
            </a:r>
          </a:p>
          <a:p>
            <a:pPr marL="0" indent="0">
              <a:buClr>
                <a:schemeClr val="accent1">
                  <a:lumMod val="60000"/>
                  <a:lumOff val="40000"/>
                </a:schemeClr>
              </a:buClr>
              <a:buNone/>
            </a:pPr>
            <a:r>
              <a:rPr lang="en-US" sz="2800" b="1" spc="300" dirty="0">
                <a:solidFill>
                  <a:srgbClr val="002060"/>
                </a:solidFill>
                <a:latin typeface="Khmer OS Battambang" pitchFamily="2" charset="0"/>
                <a:cs typeface="Khmer OS Battambang" pitchFamily="2" charset="0"/>
              </a:rPr>
              <a:t>	</a:t>
            </a:r>
            <a:r>
              <a:rPr lang="en-US" sz="2800" b="1" spc="300" dirty="0" smtClean="0">
                <a:solidFill>
                  <a:srgbClr val="002060"/>
                </a:solidFill>
                <a:latin typeface="Khmer OS Battambang" pitchFamily="2" charset="0"/>
                <a:cs typeface="Khmer OS Battambang" pitchFamily="2" charset="0"/>
              </a:rPr>
              <a:t>}</a:t>
            </a:r>
          </a:p>
          <a:p>
            <a:pPr marL="0" indent="0">
              <a:buClr>
                <a:schemeClr val="accent1">
                  <a:lumMod val="60000"/>
                  <a:lumOff val="40000"/>
                </a:schemeClr>
              </a:buClr>
              <a:buNone/>
            </a:pPr>
            <a:r>
              <a:rPr lang="en-US" sz="2800" b="1" spc="300" dirty="0">
                <a:solidFill>
                  <a:srgbClr val="002060"/>
                </a:solidFill>
                <a:latin typeface="Khmer OS Battambang" pitchFamily="2" charset="0"/>
                <a:cs typeface="Khmer OS Battambang" pitchFamily="2" charset="0"/>
              </a:rPr>
              <a:t>}</a:t>
            </a:r>
            <a:endParaRPr lang="en-US" sz="2800" b="1" spc="300" dirty="0" smtClean="0">
              <a:solidFill>
                <a:srgbClr val="002060"/>
              </a:solidFill>
              <a:latin typeface="Khmer OS Battambang" pitchFamily="2" charset="0"/>
              <a:cs typeface="Khmer OS Battambang" pitchFamily="2" charset="0"/>
            </a:endParaRPr>
          </a:p>
          <a:p>
            <a:pPr marL="0" indent="0">
              <a:buClr>
                <a:schemeClr val="accent1">
                  <a:lumMod val="60000"/>
                  <a:lumOff val="40000"/>
                </a:schemeClr>
              </a:buClr>
              <a:buNone/>
            </a:pPr>
            <a:endParaRPr lang="en-US" sz="2800" b="1" spc="300" dirty="0" smtClean="0">
              <a:solidFill>
                <a:srgbClr val="002060"/>
              </a:solidFill>
              <a:latin typeface="Khmer OS Battambang" pitchFamily="2" charset="0"/>
              <a:cs typeface="Khmer OS Battambang" pitchFamily="2" charset="0"/>
            </a:endParaRPr>
          </a:p>
        </p:txBody>
      </p:sp>
      <p:sp>
        <p:nvSpPr>
          <p:cNvPr id="2" name="TextBox 1"/>
          <p:cNvSpPr txBox="1"/>
          <p:nvPr/>
        </p:nvSpPr>
        <p:spPr>
          <a:xfrm>
            <a:off x="7861111" y="5859883"/>
            <a:ext cx="2797791" cy="369332"/>
          </a:xfrm>
          <a:prstGeom prst="rect">
            <a:avLst/>
          </a:prstGeom>
          <a:noFill/>
        </p:spPr>
        <p:txBody>
          <a:bodyPr wrap="square" rtlCol="0">
            <a:spAutoFit/>
          </a:bodyPr>
          <a:lstStyle/>
          <a:p>
            <a:r>
              <a:rPr lang="en-US" dirty="0" smtClean="0">
                <a:solidFill>
                  <a:srgbClr val="FF0000"/>
                </a:solidFill>
              </a:rPr>
              <a:t>Your code error on line….</a:t>
            </a:r>
            <a:endParaRPr lang="en-US" dirty="0">
              <a:solidFill>
                <a:srgbClr val="FF0000"/>
              </a:solidFill>
            </a:endParaRPr>
          </a:p>
        </p:txBody>
      </p:sp>
      <p:cxnSp>
        <p:nvCxnSpPr>
          <p:cNvPr id="5" name="Straight Arrow Connector 4"/>
          <p:cNvCxnSpPr/>
          <p:nvPr/>
        </p:nvCxnSpPr>
        <p:spPr>
          <a:xfrm>
            <a:off x="7997588" y="3889612"/>
            <a:ext cx="846161" cy="19702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89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Java System Class Input and Output</a:t>
            </a:r>
            <a:endParaRPr lang="en-US" b="1" dirty="0"/>
          </a:p>
        </p:txBody>
      </p:sp>
      <p:sp>
        <p:nvSpPr>
          <p:cNvPr id="7" name="Content Placeholder 6"/>
          <p:cNvSpPr>
            <a:spLocks noGrp="1"/>
          </p:cNvSpPr>
          <p:nvPr>
            <p:ph sz="quarter" idx="13"/>
          </p:nvPr>
        </p:nvSpPr>
        <p:spPr>
          <a:xfrm>
            <a:off x="606392" y="1408176"/>
            <a:ext cx="11020926" cy="5449824"/>
          </a:xfrm>
        </p:spPr>
        <p:txBody>
          <a:bodyPr vert="horz" lIns="91440" tIns="45720" rIns="91440" bIns="45720" rtlCol="0">
            <a:normAutofit/>
          </a:bodyPr>
          <a:lstStyle/>
          <a:p>
            <a:pPr marL="0" indent="0">
              <a:buClr>
                <a:schemeClr val="accent1">
                  <a:lumMod val="60000"/>
                  <a:lumOff val="40000"/>
                </a:schemeClr>
              </a:buClr>
              <a:buNone/>
            </a:pPr>
            <a:r>
              <a:rPr lang="en-US" dirty="0" smtClean="0">
                <a:solidFill>
                  <a:srgbClr val="002060"/>
                </a:solidFill>
                <a:latin typeface="Khmer OS Battambang" pitchFamily="2" charset="0"/>
                <a:cs typeface="Khmer OS Battambang" pitchFamily="2" charset="0"/>
              </a:rPr>
              <a:t>Syetem.in</a:t>
            </a:r>
          </a:p>
          <a:p>
            <a:pPr lvl="1">
              <a:buClr>
                <a:schemeClr val="accent1">
                  <a:lumMod val="60000"/>
                  <a:lumOff val="40000"/>
                </a:schemeClr>
              </a:buClr>
              <a:buFont typeface="Wingdings" panose="05000000000000000000" pitchFamily="2" charset="2"/>
              <a:buChar char="§"/>
            </a:pPr>
            <a:r>
              <a:rPr lang="en-US" sz="2200" dirty="0" smtClean="0">
                <a:latin typeface="Khmer OS Battambang" pitchFamily="2" charset="0"/>
                <a:cs typeface="Khmer OS Battambang" pitchFamily="2" charset="0"/>
              </a:rPr>
              <a:t>System.in </a:t>
            </a:r>
            <a:r>
              <a:rPr lang="km-KH" sz="2200" dirty="0" smtClean="0">
                <a:latin typeface="Khmer OS Battambang" pitchFamily="2" charset="0"/>
                <a:cs typeface="Khmer OS Battambang" pitchFamily="2" charset="0"/>
              </a:rPr>
              <a:t>ប្រើដើម្បីចាប់យកទិន្នន័យពី</a:t>
            </a:r>
            <a:r>
              <a:rPr lang="en-US" sz="2200" dirty="0" smtClean="0">
                <a:latin typeface="Khmer OS Battambang" pitchFamily="2" charset="0"/>
                <a:cs typeface="Khmer OS Battambang" pitchFamily="2" charset="0"/>
              </a:rPr>
              <a:t> Keyboard</a:t>
            </a:r>
            <a:r>
              <a:rPr lang="km-KH" sz="2200" dirty="0" smtClean="0">
                <a:latin typeface="Khmer OS Battambang" pitchFamily="2" charset="0"/>
                <a:cs typeface="Khmer OS Battambang" pitchFamily="2" charset="0"/>
              </a:rPr>
              <a:t>​។</a:t>
            </a:r>
          </a:p>
          <a:p>
            <a:pPr marL="320040" lvl="1" indent="0">
              <a:buClr>
                <a:schemeClr val="accent1">
                  <a:lumMod val="60000"/>
                  <a:lumOff val="40000"/>
                </a:schemeClr>
              </a:buClr>
              <a:buNone/>
            </a:pPr>
            <a:endParaRPr lang="km-KH" sz="2200" dirty="0" smtClean="0">
              <a:latin typeface="Khmer OS Battambang" pitchFamily="2" charset="0"/>
              <a:cs typeface="Khmer OS Battambang" pitchFamily="2" charset="0"/>
            </a:endParaRPr>
          </a:p>
        </p:txBody>
      </p:sp>
      <p:sp>
        <p:nvSpPr>
          <p:cNvPr id="2" name="TextBox 1"/>
          <p:cNvSpPr txBox="1"/>
          <p:nvPr/>
        </p:nvSpPr>
        <p:spPr>
          <a:xfrm>
            <a:off x="1104109" y="2552132"/>
            <a:ext cx="10017457" cy="923330"/>
          </a:xfrm>
          <a:prstGeom prst="rect">
            <a:avLst/>
          </a:prstGeom>
          <a:noFill/>
        </p:spPr>
        <p:txBody>
          <a:bodyPr wrap="square" rtlCol="0">
            <a:spAutoFit/>
          </a:bodyPr>
          <a:lstStyle/>
          <a:p>
            <a:pPr marL="285750" indent="-285750">
              <a:buClr>
                <a:schemeClr val="accent5"/>
              </a:buClr>
              <a:buFont typeface="Wingdings" panose="05000000000000000000" pitchFamily="2" charset="2"/>
              <a:buChar char="Ø"/>
            </a:pPr>
            <a:r>
              <a:rPr lang="en-US" dirty="0" smtClean="0"/>
              <a:t>Byte Stream </a:t>
            </a:r>
            <a:r>
              <a:rPr lang="km-KH" dirty="0" smtClean="0"/>
              <a:t>ការ</a:t>
            </a:r>
            <a:r>
              <a:rPr lang="en-US" dirty="0" smtClean="0"/>
              <a:t>read </a:t>
            </a:r>
            <a:r>
              <a:rPr lang="km-KH" dirty="0" smtClean="0"/>
              <a:t>ជា</a:t>
            </a:r>
            <a:r>
              <a:rPr lang="en-US" dirty="0" smtClean="0"/>
              <a:t>1byte</a:t>
            </a:r>
            <a:r>
              <a:rPr lang="km-KH" dirty="0" smtClean="0"/>
              <a:t>​</a:t>
            </a:r>
            <a:r>
              <a:rPr lang="en-US" dirty="0" smtClean="0"/>
              <a:t> =  8bit</a:t>
            </a:r>
          </a:p>
          <a:p>
            <a:pPr marL="285750" indent="-285750">
              <a:buClr>
                <a:schemeClr val="accent5"/>
              </a:buClr>
              <a:buFont typeface="Wingdings" panose="05000000000000000000" pitchFamily="2" charset="2"/>
              <a:buChar char="Ø"/>
            </a:pPr>
            <a:r>
              <a:rPr lang="en-US" dirty="0" smtClean="0"/>
              <a:t>Character Stream </a:t>
            </a:r>
            <a:r>
              <a:rPr lang="km-KH" dirty="0" smtClean="0"/>
              <a:t>ការ</a:t>
            </a:r>
            <a:r>
              <a:rPr lang="en-US" dirty="0" smtClean="0"/>
              <a:t> read </a:t>
            </a:r>
            <a:r>
              <a:rPr lang="km-KH" dirty="0" smtClean="0"/>
              <a:t>ជា</a:t>
            </a:r>
            <a:r>
              <a:rPr lang="en-US" dirty="0" smtClean="0"/>
              <a:t> character 16bit Unicode</a:t>
            </a:r>
            <a:endParaRPr lang="en-US" dirty="0"/>
          </a:p>
          <a:p>
            <a:pPr marL="285750" indent="-285750">
              <a:buClr>
                <a:schemeClr val="accent5"/>
              </a:buClr>
              <a:buFont typeface="Wingdings" panose="05000000000000000000" pitchFamily="2" charset="2"/>
              <a:buChar char="Ø"/>
            </a:pPr>
            <a:r>
              <a:rPr lang="en-US" dirty="0" smtClean="0"/>
              <a:t>Buffered </a:t>
            </a:r>
            <a:r>
              <a:rPr lang="en-US" smtClean="0"/>
              <a:t>Stream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69" y="3741974"/>
            <a:ext cx="9573194" cy="2981325"/>
          </a:xfrm>
          <a:prstGeom prst="rect">
            <a:avLst/>
          </a:prstGeom>
        </p:spPr>
      </p:pic>
    </p:spTree>
    <p:extLst>
      <p:ext uri="{BB962C8B-B14F-4D97-AF65-F5344CB8AC3E}">
        <p14:creationId xmlns:p14="http://schemas.microsoft.com/office/powerpoint/2010/main" val="15796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Class scanner</a:t>
            </a:r>
            <a:endParaRPr lang="en-US" b="1" dirty="0"/>
          </a:p>
        </p:txBody>
      </p:sp>
      <p:sp>
        <p:nvSpPr>
          <p:cNvPr id="7" name="Content Placeholder 6"/>
          <p:cNvSpPr>
            <a:spLocks noGrp="1"/>
          </p:cNvSpPr>
          <p:nvPr>
            <p:ph sz="quarter" idx="13"/>
          </p:nvPr>
        </p:nvSpPr>
        <p:spPr>
          <a:xfrm>
            <a:off x="606392" y="1408176"/>
            <a:ext cx="11020926" cy="5449824"/>
          </a:xfrm>
        </p:spPr>
        <p:txBody>
          <a:bodyPr vert="horz" lIns="91440" tIns="45720" rIns="91440" bIns="45720" rtlCol="0">
            <a:normAutofit/>
          </a:bodyPr>
          <a:lstStyle/>
          <a:p>
            <a:pPr lvl="1">
              <a:buClr>
                <a:schemeClr val="accent1">
                  <a:lumMod val="60000"/>
                  <a:lumOff val="40000"/>
                </a:schemeClr>
              </a:buClr>
              <a:buFont typeface="Wingdings" panose="05000000000000000000" pitchFamily="2" charset="2"/>
              <a:buChar char="§"/>
            </a:pPr>
            <a:r>
              <a:rPr lang="en-US" sz="2200" dirty="0" smtClean="0">
                <a:solidFill>
                  <a:srgbClr val="002060"/>
                </a:solidFill>
                <a:latin typeface="Khmer OS Battambang" pitchFamily="2" charset="0"/>
                <a:cs typeface="Khmer OS Battambang" pitchFamily="2" charset="0"/>
              </a:rPr>
              <a:t>Java Scanner Class </a:t>
            </a:r>
            <a:r>
              <a:rPr lang="km-KH" sz="2200" dirty="0" smtClean="0">
                <a:latin typeface="Khmer OS Battambang" pitchFamily="2" charset="0"/>
                <a:cs typeface="Khmer OS Battambang" pitchFamily="2" charset="0"/>
              </a:rPr>
              <a:t>​គឺ</a:t>
            </a:r>
            <a:r>
              <a:rPr lang="en-US" sz="2200" dirty="0" smtClean="0">
                <a:latin typeface="Khmer OS Battambang" pitchFamily="2" charset="0"/>
                <a:cs typeface="Khmer OS Battambang" pitchFamily="2" charset="0"/>
              </a:rPr>
              <a:t>package </a:t>
            </a:r>
            <a:r>
              <a:rPr lang="en-US" sz="2200" dirty="0" err="1" smtClean="0">
                <a:latin typeface="Khmer OS Battambang" pitchFamily="2" charset="0"/>
                <a:cs typeface="Khmer OS Battambang" pitchFamily="2" charset="0"/>
              </a:rPr>
              <a:t>java.util</a:t>
            </a:r>
            <a:r>
              <a:rPr lang="km-KH" sz="2200" dirty="0" smtClean="0">
                <a:latin typeface="Khmer OS Battambang" pitchFamily="2" charset="0"/>
                <a:cs typeface="Khmer OS Battambang" pitchFamily="2" charset="0"/>
              </a:rPr>
              <a:t>​ហើយវាបានផ្ដល់នូវ</a:t>
            </a:r>
            <a:r>
              <a:rPr lang="en-US" sz="2200" dirty="0" smtClean="0">
                <a:latin typeface="Khmer OS Battambang" pitchFamily="2" charset="0"/>
                <a:cs typeface="Khmer OS Battambang" pitchFamily="2" charset="0"/>
              </a:rPr>
              <a:t>methods</a:t>
            </a:r>
            <a:r>
              <a:rPr lang="km-KH" sz="2200" dirty="0" smtClean="0">
                <a:latin typeface="Khmer OS Battambang" pitchFamily="2" charset="0"/>
                <a:cs typeface="Khmer OS Battambang" pitchFamily="2" charset="0"/>
              </a:rPr>
              <a:t>ជាច្រើនសំរាប់</a:t>
            </a:r>
            <a:r>
              <a:rPr lang="en-US" sz="2200" dirty="0" smtClean="0">
                <a:latin typeface="Khmer OS Battambang" pitchFamily="2" charset="0"/>
                <a:cs typeface="Khmer OS Battambang" pitchFamily="2" charset="0"/>
              </a:rPr>
              <a:t>read </a:t>
            </a:r>
            <a:r>
              <a:rPr lang="km-KH" sz="2200" dirty="0" smtClean="0">
                <a:latin typeface="Khmer OS Battambang" pitchFamily="2" charset="0"/>
                <a:cs typeface="Khmer OS Battambang" pitchFamily="2" charset="0"/>
              </a:rPr>
              <a:t>និង​</a:t>
            </a:r>
            <a:r>
              <a:rPr lang="en-US" sz="2200" dirty="0" smtClean="0">
                <a:latin typeface="Khmer OS Battambang" pitchFamily="2" charset="0"/>
                <a:cs typeface="Khmer OS Battambang" pitchFamily="2" charset="0"/>
              </a:rPr>
              <a:t>parse data </a:t>
            </a:r>
            <a:r>
              <a:rPr lang="km-KH" sz="2200" dirty="0" smtClean="0">
                <a:latin typeface="Khmer OS Battambang" pitchFamily="2" charset="0"/>
                <a:cs typeface="Khmer OS Battambang" pitchFamily="2" charset="0"/>
              </a:rPr>
              <a:t>ពី​</a:t>
            </a:r>
            <a:r>
              <a:rPr lang="en-US" sz="2200" dirty="0" smtClean="0">
                <a:latin typeface="Khmer OS Battambang" pitchFamily="2" charset="0"/>
                <a:cs typeface="Khmer OS Battambang" pitchFamily="2" charset="0"/>
              </a:rPr>
              <a:t>source files </a:t>
            </a:r>
            <a:r>
              <a:rPr lang="km-KH" sz="2200" dirty="0" smtClean="0">
                <a:latin typeface="Khmer OS Battambang" pitchFamily="2" charset="0"/>
                <a:cs typeface="Khmer OS Battambang" pitchFamily="2" charset="0"/>
              </a:rPr>
              <a:t>និង​</a:t>
            </a:r>
            <a:r>
              <a:rPr lang="en-US" sz="2200" dirty="0" smtClean="0">
                <a:latin typeface="Khmer OS Battambang" pitchFamily="2" charset="0"/>
                <a:cs typeface="Khmer OS Battambang" pitchFamily="2" charset="0"/>
              </a:rPr>
              <a:t> input stream</a:t>
            </a:r>
            <a:r>
              <a:rPr lang="km-KH" sz="2200" dirty="0" smtClean="0">
                <a:latin typeface="Khmer OS Battambang" pitchFamily="2" charset="0"/>
                <a:cs typeface="Khmer OS Battambang" pitchFamily="2" charset="0"/>
              </a:rPr>
              <a:t>។​</a:t>
            </a:r>
            <a:r>
              <a:rPr lang="en-US" sz="2200" dirty="0" smtClean="0">
                <a:latin typeface="Khmer OS Battambang" pitchFamily="2" charset="0"/>
                <a:cs typeface="Khmer OS Battambang" pitchFamily="2" charset="0"/>
              </a:rPr>
              <a:t>Scanner class </a:t>
            </a:r>
            <a:r>
              <a:rPr lang="km-KH" sz="2200" dirty="0" smtClean="0">
                <a:latin typeface="Khmer OS Battambang" pitchFamily="2" charset="0"/>
                <a:cs typeface="Khmer OS Battambang" pitchFamily="2" charset="0"/>
              </a:rPr>
              <a:t>បានបំបែក​</a:t>
            </a:r>
            <a:r>
              <a:rPr lang="en-US" sz="2200" dirty="0" smtClean="0">
                <a:latin typeface="Khmer OS Battambang" pitchFamily="2" charset="0"/>
                <a:cs typeface="Khmer OS Battambang" pitchFamily="2" charset="0"/>
              </a:rPr>
              <a:t> the input </a:t>
            </a:r>
            <a:r>
              <a:rPr lang="km-KH" sz="2200" dirty="0" smtClean="0">
                <a:latin typeface="Khmer OS Battambang" pitchFamily="2" charset="0"/>
                <a:cs typeface="Khmer OS Battambang" pitchFamily="2" charset="0"/>
              </a:rPr>
              <a:t>ទៅជា​</a:t>
            </a:r>
            <a:r>
              <a:rPr lang="en-US" sz="2200" dirty="0" smtClean="0">
                <a:latin typeface="Khmer OS Battambang" pitchFamily="2" charset="0"/>
                <a:cs typeface="Khmer OS Battambang" pitchFamily="2" charset="0"/>
              </a:rPr>
              <a:t>tokens </a:t>
            </a:r>
            <a:r>
              <a:rPr lang="km-KH" sz="2200" dirty="0" smtClean="0">
                <a:latin typeface="Khmer OS Battambang" pitchFamily="2" charset="0"/>
                <a:cs typeface="Khmer OS Battambang" pitchFamily="2" charset="0"/>
              </a:rPr>
              <a:t>ដោយប្រើ</a:t>
            </a:r>
            <a:r>
              <a:rPr lang="en-US" sz="2200" dirty="0" smtClean="0">
                <a:latin typeface="Khmer OS Battambang" pitchFamily="2" charset="0"/>
                <a:cs typeface="Khmer OS Battambang" pitchFamily="2" charset="0"/>
              </a:rPr>
              <a:t>delimiter </a:t>
            </a:r>
            <a:r>
              <a:rPr lang="km-KH" sz="2200" dirty="0" smtClean="0">
                <a:latin typeface="Khmer OS Battambang" pitchFamily="2" charset="0"/>
                <a:cs typeface="Khmer OS Battambang" pitchFamily="2" charset="0"/>
              </a:rPr>
              <a:t>ដោយប្រើ​</a:t>
            </a:r>
            <a:r>
              <a:rPr lang="en-US" sz="2200" dirty="0" smtClean="0">
                <a:latin typeface="Khmer OS Battambang" pitchFamily="2" charset="0"/>
                <a:cs typeface="Khmer OS Battambang" pitchFamily="2" charset="0"/>
              </a:rPr>
              <a:t>delimiter (by default delimiter is a white space)</a:t>
            </a:r>
            <a:r>
              <a:rPr lang="km-KH" sz="2200" dirty="0" smtClean="0">
                <a:latin typeface="Khmer OS Battambang" pitchFamily="2" charset="0"/>
                <a:cs typeface="Khmer OS Battambang" pitchFamily="2" charset="0"/>
              </a:rPr>
              <a:t>។</a:t>
            </a:r>
            <a:endParaRPr lang="en-US" sz="2200" dirty="0" smtClean="0">
              <a:latin typeface="Khmer OS Battambang" pitchFamily="2" charset="0"/>
              <a:cs typeface="Khmer OS Battambang" pitchFamily="2" charset="0"/>
            </a:endParaRPr>
          </a:p>
          <a:p>
            <a:pPr lvl="1">
              <a:buClr>
                <a:schemeClr val="accent1">
                  <a:lumMod val="60000"/>
                  <a:lumOff val="40000"/>
                </a:schemeClr>
              </a:buClr>
              <a:buFont typeface="Wingdings" panose="05000000000000000000" pitchFamily="2" charset="2"/>
              <a:buChar char="§"/>
            </a:pPr>
            <a:endParaRPr lang="km-KH" sz="2200" dirty="0" smtClean="0">
              <a:latin typeface="Khmer OS Battambang" pitchFamily="2" charset="0"/>
              <a:cs typeface="Khmer OS Battambang" pitchFamily="2" charset="0"/>
            </a:endParaRPr>
          </a:p>
        </p:txBody>
      </p:sp>
    </p:spTree>
    <p:extLst>
      <p:ext uri="{BB962C8B-B14F-4D97-AF65-F5344CB8AC3E}">
        <p14:creationId xmlns:p14="http://schemas.microsoft.com/office/powerpoint/2010/main" val="276129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Scanner Class</a:t>
            </a:r>
            <a:endParaRPr lang="en-US" b="1" dirty="0"/>
          </a:p>
        </p:txBody>
      </p:sp>
      <p:sp>
        <p:nvSpPr>
          <p:cNvPr id="5" name="Rectangle 2"/>
          <p:cNvSpPr>
            <a:spLocks noChangeArrowheads="1"/>
          </p:cNvSpPr>
          <p:nvPr/>
        </p:nvSpPr>
        <p:spPr bwMode="auto">
          <a:xfrm>
            <a:off x="615775" y="1842125"/>
            <a:ext cx="937601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1pPr>
            <a:lvl2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2pPr>
            <a:lvl3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3pPr>
            <a:lvl4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4pPr>
            <a:lvl5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5pPr>
            <a:lvl6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6pPr>
            <a:lvl7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7pPr>
            <a:lvl8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8pPr>
            <a:lvl9pPr eaLnBrk="0" fontAlgn="base" hangingPunct="0">
              <a:spcBef>
                <a:spcPct val="0"/>
              </a:spcBef>
              <a:spcAft>
                <a:spcPct val="0"/>
              </a:spcAft>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defRPr>
                <a:solidFill>
                  <a:schemeClr val="tx1"/>
                </a:solidFill>
                <a:latin typeface="Arial" panose="020B0604020202020204" pitchFamily="34" charset="0"/>
              </a:defRPr>
            </a:lvl9pPr>
          </a:lstStyle>
          <a:p>
            <a:pPr lvl="0"/>
            <a:r>
              <a:rPr lang="en-US" altLang="en-US" sz="2200" dirty="0">
                <a:solidFill>
                  <a:srgbClr val="B5291C"/>
                </a:solidFill>
                <a:latin typeface="Courier" pitchFamily="49" charset="0"/>
              </a:rPr>
              <a:t>import</a:t>
            </a:r>
            <a:r>
              <a:rPr lang="en-US" altLang="en-US" sz="2200" dirty="0">
                <a:solidFill>
                  <a:srgbClr val="000000"/>
                </a:solidFill>
                <a:latin typeface="Courier" pitchFamily="49" charset="0"/>
              </a:rPr>
              <a:t> java.io.*;</a:t>
            </a:r>
            <a:endParaRPr lang="en-US" altLang="en-US" sz="2200" dirty="0"/>
          </a:p>
          <a:p>
            <a:pPr lvl="0"/>
            <a:r>
              <a:rPr lang="en-US" altLang="en-US" sz="2200" dirty="0">
                <a:solidFill>
                  <a:srgbClr val="FF0000"/>
                </a:solidFill>
                <a:latin typeface="Courier" pitchFamily="49" charset="0"/>
              </a:rPr>
              <a:t>import</a:t>
            </a:r>
            <a:r>
              <a:rPr lang="en-US" altLang="en-US" sz="2200" dirty="0">
                <a:solidFill>
                  <a:srgbClr val="236E25"/>
                </a:solidFill>
                <a:latin typeface="Courier" pitchFamily="49" charset="0"/>
              </a:rPr>
              <a:t> </a:t>
            </a:r>
            <a:r>
              <a:rPr lang="en-US" altLang="en-US" sz="2200" dirty="0" err="1">
                <a:latin typeface="Courier" pitchFamily="49" charset="0"/>
              </a:rPr>
              <a:t>java.util.Scanner</a:t>
            </a:r>
            <a:r>
              <a:rPr lang="en-US" altLang="en-US" sz="2200" dirty="0">
                <a:latin typeface="Courier" pitchFamily="49" charset="0"/>
              </a:rPr>
              <a:t>;</a:t>
            </a:r>
            <a:endParaRPr lang="en-US" altLang="en-US" sz="2200" dirty="0"/>
          </a:p>
          <a:p>
            <a:pPr lvl="0"/>
            <a:r>
              <a:rPr lang="en-US" altLang="en-US" sz="2200" dirty="0">
                <a:solidFill>
                  <a:srgbClr val="B5291C"/>
                </a:solidFill>
                <a:latin typeface="Courier" pitchFamily="49" charset="0"/>
              </a:rPr>
              <a:t>public</a:t>
            </a:r>
            <a:r>
              <a:rPr lang="en-US" altLang="en-US" sz="2200" dirty="0">
                <a:solidFill>
                  <a:srgbClr val="000000"/>
                </a:solidFill>
                <a:latin typeface="Courier" pitchFamily="49" charset="0"/>
              </a:rPr>
              <a:t> </a:t>
            </a:r>
            <a:r>
              <a:rPr lang="en-US" altLang="en-US" sz="2200" dirty="0">
                <a:solidFill>
                  <a:srgbClr val="B5291C"/>
                </a:solidFill>
                <a:latin typeface="Courier" pitchFamily="49" charset="0"/>
              </a:rPr>
              <a:t>class</a:t>
            </a:r>
            <a:r>
              <a:rPr lang="en-US" altLang="en-US" sz="2200" dirty="0">
                <a:solidFill>
                  <a:srgbClr val="000000"/>
                </a:solidFill>
                <a:latin typeface="Courier" pitchFamily="49" charset="0"/>
              </a:rPr>
              <a:t> </a:t>
            </a:r>
            <a:r>
              <a:rPr lang="en-US" altLang="en-US" sz="2200" dirty="0" err="1">
                <a:solidFill>
                  <a:srgbClr val="000000"/>
                </a:solidFill>
                <a:latin typeface="Courier" pitchFamily="49" charset="0"/>
              </a:rPr>
              <a:t>MixedTypeInput</a:t>
            </a:r>
            <a:endParaRPr lang="en-US" altLang="en-US" sz="2200" dirty="0"/>
          </a:p>
          <a:p>
            <a:pPr lvl="0"/>
            <a:r>
              <a:rPr lang="en-US" altLang="en-US" sz="2200" dirty="0">
                <a:solidFill>
                  <a:srgbClr val="000000"/>
                </a:solidFill>
                <a:latin typeface="Courier" pitchFamily="49" charset="0"/>
              </a:rPr>
              <a:t>{</a:t>
            </a:r>
            <a:endParaRPr lang="en-US" altLang="en-US" sz="2200" dirty="0"/>
          </a:p>
          <a:p>
            <a:pPr lvl="0"/>
            <a:r>
              <a:rPr lang="en-US" altLang="en-US" sz="2200" dirty="0">
                <a:solidFill>
                  <a:srgbClr val="000000"/>
                </a:solidFill>
                <a:latin typeface="Courier" pitchFamily="49" charset="0"/>
              </a:rPr>
              <a:t>  </a:t>
            </a:r>
            <a:r>
              <a:rPr lang="en-US" altLang="en-US" sz="2200" dirty="0">
                <a:solidFill>
                  <a:srgbClr val="B5291C"/>
                </a:solidFill>
                <a:latin typeface="Courier" pitchFamily="49" charset="0"/>
              </a:rPr>
              <a:t>public</a:t>
            </a:r>
            <a:r>
              <a:rPr lang="en-US" altLang="en-US" sz="2200" dirty="0">
                <a:solidFill>
                  <a:srgbClr val="000000"/>
                </a:solidFill>
                <a:latin typeface="Courier" pitchFamily="49" charset="0"/>
              </a:rPr>
              <a:t> </a:t>
            </a:r>
            <a:r>
              <a:rPr lang="en-US" altLang="en-US" sz="2200" dirty="0">
                <a:solidFill>
                  <a:srgbClr val="B5291C"/>
                </a:solidFill>
                <a:latin typeface="Courier" pitchFamily="49" charset="0"/>
              </a:rPr>
              <a:t>static</a:t>
            </a:r>
            <a:r>
              <a:rPr lang="en-US" altLang="en-US" sz="2200" dirty="0">
                <a:solidFill>
                  <a:srgbClr val="000000"/>
                </a:solidFill>
                <a:latin typeface="Courier" pitchFamily="49" charset="0"/>
              </a:rPr>
              <a:t> </a:t>
            </a:r>
            <a:r>
              <a:rPr lang="en-US" altLang="en-US" sz="2200" dirty="0">
                <a:solidFill>
                  <a:srgbClr val="B5291C"/>
                </a:solidFill>
                <a:latin typeface="Courier" pitchFamily="49" charset="0"/>
              </a:rPr>
              <a:t>void</a:t>
            </a:r>
            <a:r>
              <a:rPr lang="en-US" altLang="en-US" sz="2200" dirty="0">
                <a:solidFill>
                  <a:srgbClr val="000000"/>
                </a:solidFill>
                <a:latin typeface="Courier" pitchFamily="49" charset="0"/>
              </a:rPr>
              <a:t> main(String[] </a:t>
            </a:r>
            <a:r>
              <a:rPr lang="en-US" altLang="en-US" sz="2200" dirty="0" err="1">
                <a:solidFill>
                  <a:srgbClr val="000000"/>
                </a:solidFill>
                <a:latin typeface="Courier" pitchFamily="49" charset="0"/>
              </a:rPr>
              <a:t>args</a:t>
            </a:r>
            <a:r>
              <a:rPr lang="en-US" altLang="en-US" sz="2200" dirty="0">
                <a:solidFill>
                  <a:srgbClr val="000000"/>
                </a:solidFill>
                <a:latin typeface="Courier" pitchFamily="49" charset="0"/>
              </a:rPr>
              <a:t>) </a:t>
            </a:r>
            <a:endParaRPr lang="en-US" altLang="en-US" sz="2200" dirty="0"/>
          </a:p>
          <a:p>
            <a:pPr lvl="0"/>
            <a:r>
              <a:rPr lang="en-US" altLang="en-US" sz="2200" dirty="0">
                <a:solidFill>
                  <a:srgbClr val="000000"/>
                </a:solidFill>
                <a:latin typeface="Courier" pitchFamily="49" charset="0"/>
              </a:rPr>
              <a:t>  {</a:t>
            </a:r>
            <a:endParaRPr lang="en-US" altLang="en-US" sz="2200" dirty="0"/>
          </a:p>
          <a:p>
            <a:pPr lvl="0"/>
            <a:r>
              <a:rPr lang="en-US" altLang="en-US" sz="2200" dirty="0">
                <a:solidFill>
                  <a:srgbClr val="B5291C"/>
                </a:solidFill>
                <a:latin typeface="Courier" pitchFamily="49" charset="0"/>
              </a:rPr>
              <a:t>    double</a:t>
            </a:r>
            <a:r>
              <a:rPr lang="en-US" altLang="en-US" sz="2200" dirty="0">
                <a:solidFill>
                  <a:srgbClr val="000000"/>
                </a:solidFill>
                <a:latin typeface="Courier" pitchFamily="49" charset="0"/>
              </a:rPr>
              <a:t> number;</a:t>
            </a:r>
            <a:endParaRPr lang="en-US" altLang="en-US" sz="2200" dirty="0"/>
          </a:p>
          <a:p>
            <a:pPr lvl="0"/>
            <a:r>
              <a:rPr lang="en-US" altLang="en-US" sz="2200" dirty="0">
                <a:solidFill>
                  <a:srgbClr val="000000"/>
                </a:solidFill>
                <a:latin typeface="Courier" pitchFamily="49" charset="0"/>
              </a:rPr>
              <a:t>    Scanner in = </a:t>
            </a:r>
            <a:r>
              <a:rPr lang="en-US" altLang="en-US" sz="2200" dirty="0">
                <a:solidFill>
                  <a:srgbClr val="B5291C"/>
                </a:solidFill>
                <a:latin typeface="Courier" pitchFamily="49" charset="0"/>
              </a:rPr>
              <a:t>new</a:t>
            </a:r>
            <a:r>
              <a:rPr lang="en-US" altLang="en-US" sz="2200" dirty="0">
                <a:solidFill>
                  <a:srgbClr val="000000"/>
                </a:solidFill>
                <a:latin typeface="Courier" pitchFamily="49" charset="0"/>
              </a:rPr>
              <a:t> Scanner(System.in);</a:t>
            </a:r>
            <a:endParaRPr lang="en-US" altLang="en-US" sz="2200" dirty="0"/>
          </a:p>
          <a:p>
            <a:pPr lvl="0"/>
            <a:r>
              <a:rPr lang="en-US" altLang="en-US" sz="2200" dirty="0">
                <a:solidFill>
                  <a:srgbClr val="000000"/>
                </a:solidFill>
                <a:latin typeface="Courier" pitchFamily="49" charset="0"/>
              </a:rPr>
              <a:t>    </a:t>
            </a:r>
            <a:r>
              <a:rPr lang="en-US" altLang="en-US" sz="2200" dirty="0" err="1">
                <a:solidFill>
                  <a:srgbClr val="000000"/>
                </a:solidFill>
                <a:latin typeface="Courier" pitchFamily="49" charset="0"/>
              </a:rPr>
              <a:t>System.out.println</a:t>
            </a:r>
            <a:r>
              <a:rPr lang="en-US" altLang="en-US" sz="2200" dirty="0">
                <a:solidFill>
                  <a:srgbClr val="000000"/>
                </a:solidFill>
                <a:latin typeface="Courier" pitchFamily="49" charset="0"/>
              </a:rPr>
              <a:t>(</a:t>
            </a:r>
            <a:r>
              <a:rPr lang="en-US" altLang="en-US" sz="2200" dirty="0">
                <a:solidFill>
                  <a:srgbClr val="3A27C3"/>
                </a:solidFill>
                <a:latin typeface="Courier" pitchFamily="49" charset="0"/>
              </a:rPr>
              <a:t>"Enter your gross income: "</a:t>
            </a:r>
            <a:r>
              <a:rPr lang="en-US" altLang="en-US" sz="2200" dirty="0">
                <a:solidFill>
                  <a:srgbClr val="000000"/>
                </a:solidFill>
                <a:latin typeface="Courier" pitchFamily="49" charset="0"/>
              </a:rPr>
              <a:t>);</a:t>
            </a:r>
            <a:endParaRPr lang="en-US" altLang="en-US" sz="2200" dirty="0"/>
          </a:p>
          <a:p>
            <a:pPr lvl="0"/>
            <a:r>
              <a:rPr lang="en-US" altLang="en-US" sz="2200" dirty="0" smtClean="0">
                <a:solidFill>
                  <a:srgbClr val="000000"/>
                </a:solidFill>
                <a:latin typeface="Courier" pitchFamily="49" charset="0"/>
              </a:rPr>
              <a:t>		number </a:t>
            </a:r>
            <a:r>
              <a:rPr lang="en-US" altLang="en-US" sz="2200" dirty="0">
                <a:solidFill>
                  <a:srgbClr val="000000"/>
                </a:solidFill>
                <a:latin typeface="Courier" pitchFamily="49" charset="0"/>
              </a:rPr>
              <a:t>= (</a:t>
            </a:r>
            <a:r>
              <a:rPr lang="en-US" altLang="en-US" sz="2200" dirty="0">
                <a:solidFill>
                  <a:srgbClr val="B5291C"/>
                </a:solidFill>
                <a:latin typeface="Courier" pitchFamily="49" charset="0"/>
              </a:rPr>
              <a:t>double</a:t>
            </a:r>
            <a:r>
              <a:rPr lang="en-US" altLang="en-US" sz="2200" dirty="0">
                <a:solidFill>
                  <a:srgbClr val="000000"/>
                </a:solidFill>
                <a:latin typeface="Courier" pitchFamily="49" charset="0"/>
              </a:rPr>
              <a:t>)</a:t>
            </a:r>
            <a:r>
              <a:rPr lang="en-US" altLang="en-US" sz="2200" dirty="0" err="1">
                <a:solidFill>
                  <a:srgbClr val="000000"/>
                </a:solidFill>
                <a:latin typeface="Courier" pitchFamily="49" charset="0"/>
              </a:rPr>
              <a:t>in.nextInt</a:t>
            </a:r>
            <a:r>
              <a:rPr lang="en-US" altLang="en-US" sz="2200" dirty="0">
                <a:solidFill>
                  <a:srgbClr val="000000"/>
                </a:solidFill>
                <a:latin typeface="Courier" pitchFamily="49" charset="0"/>
              </a:rPr>
              <a:t>();</a:t>
            </a:r>
            <a:endParaRPr lang="en-US" altLang="en-US" sz="2200" dirty="0"/>
          </a:p>
          <a:p>
            <a:pPr lvl="0"/>
            <a:r>
              <a:rPr lang="en-US" altLang="en-US" sz="2200" dirty="0">
                <a:solidFill>
                  <a:srgbClr val="000000"/>
                </a:solidFill>
                <a:latin typeface="Courier" pitchFamily="49" charset="0"/>
              </a:rPr>
              <a:t>    </a:t>
            </a:r>
            <a:r>
              <a:rPr lang="en-US" altLang="en-US" sz="2200" dirty="0" err="1" smtClean="0">
                <a:solidFill>
                  <a:srgbClr val="000000"/>
                </a:solidFill>
                <a:latin typeface="Courier" pitchFamily="49" charset="0"/>
              </a:rPr>
              <a:t>System.out.println</a:t>
            </a:r>
            <a:r>
              <a:rPr lang="en-US" altLang="en-US" sz="2200" dirty="0">
                <a:solidFill>
                  <a:srgbClr val="000000"/>
                </a:solidFill>
                <a:latin typeface="Courier" pitchFamily="49" charset="0"/>
              </a:rPr>
              <a:t>(</a:t>
            </a:r>
            <a:r>
              <a:rPr lang="en-US" altLang="en-US" sz="2200" dirty="0">
                <a:solidFill>
                  <a:srgbClr val="3A27C3"/>
                </a:solidFill>
                <a:latin typeface="Courier" pitchFamily="49" charset="0"/>
              </a:rPr>
              <a:t>"You entered "</a:t>
            </a:r>
            <a:r>
              <a:rPr lang="en-US" altLang="en-US" sz="2200" dirty="0">
                <a:solidFill>
                  <a:srgbClr val="000000"/>
                </a:solidFill>
                <a:latin typeface="Courier" pitchFamily="49" charset="0"/>
              </a:rPr>
              <a:t> + number</a:t>
            </a:r>
            <a:r>
              <a:rPr lang="en-US" altLang="en-US" sz="2200" dirty="0" smtClean="0">
                <a:solidFill>
                  <a:srgbClr val="000000"/>
                </a:solidFill>
                <a:latin typeface="Courier" pitchFamily="49" charset="0"/>
              </a:rPr>
              <a:t>);</a:t>
            </a:r>
          </a:p>
          <a:p>
            <a:pPr lvl="0"/>
            <a:r>
              <a:rPr lang="en-US" altLang="en-US" sz="2200" dirty="0">
                <a:solidFill>
                  <a:srgbClr val="000000"/>
                </a:solidFill>
                <a:latin typeface="Courier" pitchFamily="49" charset="0"/>
              </a:rPr>
              <a:t>	</a:t>
            </a:r>
            <a:r>
              <a:rPr lang="en-US" altLang="en-US" sz="2200" dirty="0" smtClean="0">
                <a:solidFill>
                  <a:srgbClr val="000000"/>
                </a:solidFill>
                <a:latin typeface="Courier" pitchFamily="49" charset="0"/>
              </a:rPr>
              <a:t>}</a:t>
            </a:r>
          </a:p>
          <a:p>
            <a:pPr lvl="0"/>
            <a:r>
              <a:rPr lang="en-US" altLang="en-US" sz="2200" dirty="0">
                <a:solidFill>
                  <a:srgbClr val="000000"/>
                </a:solidFill>
                <a:latin typeface="Courier" pitchFamily="49" charset="0"/>
              </a:rPr>
              <a:t>}</a:t>
            </a:r>
            <a:endParaRPr lang="en-US" altLang="en-US" sz="2200" dirty="0"/>
          </a:p>
          <a:p>
            <a:pPr marL="0" marR="0" lvl="0" indent="0" algn="l" defTabSz="914400" rtl="0" eaLnBrk="0" fontAlgn="base" latinLnBrk="0" hangingPunct="0">
              <a:lnSpc>
                <a:spcPct val="100000"/>
              </a:lnSpc>
              <a:spcBef>
                <a:spcPct val="0"/>
              </a:spcBef>
              <a:spcAft>
                <a:spcPct val="0"/>
              </a:spcAft>
              <a:buClrTx/>
              <a:buSzTx/>
              <a:buFontTx/>
              <a:buNone/>
              <a:tabLst>
                <a:tab pos="304800" algn="l"/>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 pos="4876800" algn="l"/>
                <a:tab pos="5181600" algn="l"/>
                <a:tab pos="5486400" algn="l"/>
                <a:tab pos="5791200" algn="l"/>
                <a:tab pos="6096000" algn="l"/>
                <a:tab pos="6400800" algn="l"/>
                <a:tab pos="6705600" algn="l"/>
                <a:tab pos="7010400" algn="l"/>
                <a:tab pos="7315200" algn="l"/>
                <a:tab pos="7620000" algn="l"/>
                <a:tab pos="7924800" algn="l"/>
                <a:tab pos="8229600" algn="l"/>
                <a:tab pos="8534400" algn="l"/>
                <a:tab pos="8839200" algn="l"/>
                <a:tab pos="9144000" algn="l"/>
                <a:tab pos="9448800" algn="l"/>
                <a:tab pos="975360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15775" y="1487606"/>
            <a:ext cx="3478553" cy="461665"/>
          </a:xfrm>
          <a:prstGeom prst="rect">
            <a:avLst/>
          </a:prstGeom>
          <a:noFill/>
        </p:spPr>
        <p:txBody>
          <a:bodyPr wrap="square" rtlCol="0">
            <a:spAutoFit/>
          </a:bodyPr>
          <a:lstStyle/>
          <a:p>
            <a:r>
              <a:rPr lang="en-US" sz="2400" b="1" dirty="0" smtClean="0">
                <a:solidFill>
                  <a:schemeClr val="accent4"/>
                </a:solidFill>
              </a:rPr>
              <a:t>Example</a:t>
            </a:r>
            <a:endParaRPr lang="en-US" b="1" dirty="0">
              <a:solidFill>
                <a:schemeClr val="accent4"/>
              </a:solidFill>
            </a:endParaRPr>
          </a:p>
        </p:txBody>
      </p:sp>
    </p:spTree>
    <p:extLst>
      <p:ext uri="{BB962C8B-B14F-4D97-AF65-F5344CB8AC3E}">
        <p14:creationId xmlns:p14="http://schemas.microsoft.com/office/powerpoint/2010/main" val="7795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4C9F40-B079-4B71-A627-7266DFEA7F03}" type="slidenum">
              <a:rPr lang="en-US" smtClean="0"/>
              <a:pPr/>
              <a:t>4</a:t>
            </a:fld>
            <a:endParaRPr lang="en-US"/>
          </a:p>
        </p:txBody>
      </p:sp>
      <p:graphicFrame>
        <p:nvGraphicFramePr>
          <p:cNvPr id="3" name="Content Placeholder 2"/>
          <p:cNvGraphicFramePr>
            <a:graphicFrameLocks noGrp="1"/>
          </p:cNvGraphicFramePr>
          <p:nvPr>
            <p:ph sz="quarter" idx="13"/>
            <p:extLst/>
          </p:nvPr>
        </p:nvGraphicFramePr>
        <p:xfrm>
          <a:off x="609598" y="2835643"/>
          <a:ext cx="10622976" cy="2235121"/>
        </p:xfrm>
        <a:graphic>
          <a:graphicData uri="http://schemas.openxmlformats.org/drawingml/2006/table">
            <a:tbl>
              <a:tblPr firstRow="1" bandRow="1">
                <a:tableStyleId>{5C22544A-7EE6-4342-B048-85BDC9FD1C3A}</a:tableStyleId>
              </a:tblPr>
              <a:tblGrid>
                <a:gridCol w="2655744"/>
                <a:gridCol w="2655744"/>
                <a:gridCol w="2655744"/>
                <a:gridCol w="2655744"/>
              </a:tblGrid>
              <a:tr h="516949">
                <a:tc>
                  <a:txBody>
                    <a:bodyPr/>
                    <a:lstStyle/>
                    <a:p>
                      <a:pPr algn="ctr"/>
                      <a:r>
                        <a:rPr lang="en-US" dirty="0" smtClean="0"/>
                        <a:t>Character</a:t>
                      </a:r>
                      <a:endParaRPr lang="en-US" dirty="0"/>
                    </a:p>
                  </a:txBody>
                  <a:tcPr anchor="ctr">
                    <a:solidFill>
                      <a:schemeClr val="accent1">
                        <a:lumMod val="50000"/>
                      </a:schemeClr>
                    </a:solidFill>
                  </a:tcPr>
                </a:tc>
                <a:tc>
                  <a:txBody>
                    <a:bodyPr/>
                    <a:lstStyle/>
                    <a:p>
                      <a:pPr algn="ctr"/>
                      <a:r>
                        <a:rPr lang="en-US" dirty="0" smtClean="0"/>
                        <a:t>Integer</a:t>
                      </a:r>
                      <a:endParaRPr lang="en-US" dirty="0"/>
                    </a:p>
                  </a:txBody>
                  <a:tcPr anchor="ctr">
                    <a:solidFill>
                      <a:schemeClr val="accent3">
                        <a:lumMod val="50000"/>
                      </a:schemeClr>
                    </a:solidFill>
                  </a:tcPr>
                </a:tc>
                <a:tc>
                  <a:txBody>
                    <a:bodyPr/>
                    <a:lstStyle/>
                    <a:p>
                      <a:pPr algn="ctr"/>
                      <a:r>
                        <a:rPr lang="en-US" dirty="0" smtClean="0"/>
                        <a:t>Floating</a:t>
                      </a:r>
                      <a:r>
                        <a:rPr lang="en-US" baseline="0" dirty="0" smtClean="0"/>
                        <a:t> </a:t>
                      </a:r>
                      <a:endParaRPr lang="en-US" dirty="0"/>
                    </a:p>
                  </a:txBody>
                  <a:tcPr anchor="ctr">
                    <a:solidFill>
                      <a:schemeClr val="accent5">
                        <a:lumMod val="50000"/>
                      </a:schemeClr>
                    </a:solidFill>
                  </a:tcPr>
                </a:tc>
                <a:tc>
                  <a:txBody>
                    <a:bodyPr/>
                    <a:lstStyle/>
                    <a:p>
                      <a:pPr algn="ctr"/>
                      <a:r>
                        <a:rPr lang="en-US" dirty="0" smtClean="0"/>
                        <a:t>Boolean</a:t>
                      </a:r>
                      <a:endParaRPr lang="en-US" dirty="0"/>
                    </a:p>
                  </a:txBody>
                  <a:tcPr anchor="ctr">
                    <a:solidFill>
                      <a:schemeClr val="accent2">
                        <a:lumMod val="50000"/>
                      </a:schemeClr>
                    </a:solidFill>
                  </a:tcPr>
                </a:tc>
              </a:tr>
              <a:tr h="439016">
                <a:tc>
                  <a:txBody>
                    <a:bodyPr/>
                    <a:lstStyle/>
                    <a:p>
                      <a:pPr algn="ctr"/>
                      <a:r>
                        <a:rPr lang="en-US" dirty="0" smtClean="0"/>
                        <a:t>char –</a:t>
                      </a:r>
                      <a:r>
                        <a:rPr lang="en-US" baseline="0" dirty="0" smtClean="0"/>
                        <a:t> 2 bytes</a:t>
                      </a:r>
                      <a:endParaRPr lang="en-US" dirty="0">
                        <a:solidFill>
                          <a:srgbClr val="FF0000"/>
                        </a:solidFill>
                      </a:endParaRPr>
                    </a:p>
                  </a:txBody>
                  <a:tcPr anchor="ctr">
                    <a:lnB w="12700" cmpd="sng">
                      <a:noFill/>
                    </a:lnB>
                    <a:solidFill>
                      <a:schemeClr val="accent1">
                        <a:lumMod val="40000"/>
                        <a:lumOff val="60000"/>
                      </a:schemeClr>
                    </a:solidFill>
                  </a:tcPr>
                </a:tc>
                <a:tc>
                  <a:txBody>
                    <a:bodyPr/>
                    <a:lstStyle/>
                    <a:p>
                      <a:pPr algn="ctr"/>
                      <a:r>
                        <a:rPr lang="en-US" dirty="0" smtClean="0"/>
                        <a:t>byte   –  1bytes</a:t>
                      </a:r>
                      <a:endParaRPr lang="en-US" dirty="0">
                        <a:solidFill>
                          <a:srgbClr val="FF0000"/>
                        </a:solidFill>
                      </a:endParaRPr>
                    </a:p>
                  </a:txBody>
                  <a:tcPr anchor="ctr">
                    <a:solidFill>
                      <a:schemeClr val="accent3">
                        <a:lumMod val="60000"/>
                        <a:lumOff val="40000"/>
                      </a:schemeClr>
                    </a:solidFill>
                  </a:tcPr>
                </a:tc>
                <a:tc>
                  <a:txBody>
                    <a:bodyPr/>
                    <a:lstStyle/>
                    <a:p>
                      <a:pPr algn="ctr"/>
                      <a:r>
                        <a:rPr lang="en-US" dirty="0" smtClean="0"/>
                        <a:t>float  –  4bytes</a:t>
                      </a:r>
                      <a:endParaRPr lang="en-US" dirty="0">
                        <a:solidFill>
                          <a:srgbClr val="FF0000"/>
                        </a:solidFill>
                      </a:endParaRPr>
                    </a:p>
                  </a:txBody>
                  <a:tcPr anchor="ctr">
                    <a:solidFill>
                      <a:schemeClr val="accent5">
                        <a:lumMod val="40000"/>
                        <a:lumOff val="60000"/>
                      </a:schemeClr>
                    </a:solidFill>
                  </a:tcPr>
                </a:tc>
                <a:tc>
                  <a:txBody>
                    <a:bodyPr/>
                    <a:lstStyle/>
                    <a:p>
                      <a:pPr algn="ctr"/>
                      <a:r>
                        <a:rPr lang="en-US" dirty="0" err="1" smtClean="0"/>
                        <a:t>boolean</a:t>
                      </a:r>
                      <a:r>
                        <a:rPr lang="en-US" dirty="0" smtClean="0"/>
                        <a:t> –</a:t>
                      </a:r>
                      <a:r>
                        <a:rPr lang="en-US" baseline="0" dirty="0" smtClean="0"/>
                        <a:t> 1 bit</a:t>
                      </a:r>
                      <a:endParaRPr lang="en-US" dirty="0">
                        <a:solidFill>
                          <a:srgbClr val="FF0000"/>
                        </a:solidFill>
                      </a:endParaRPr>
                    </a:p>
                  </a:txBody>
                  <a:tcPr anchor="ctr">
                    <a:solidFill>
                      <a:schemeClr val="accent2">
                        <a:lumMod val="40000"/>
                        <a:lumOff val="60000"/>
                      </a:schemeClr>
                    </a:solidFill>
                  </a:tcPr>
                </a:tc>
              </a:tr>
              <a:tr h="439016">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short</a:t>
                      </a:r>
                      <a:r>
                        <a:rPr lang="en-US" baseline="0" dirty="0" smtClean="0"/>
                        <a:t>  –   2bytes</a:t>
                      </a:r>
                      <a:endParaRPr lang="en-US" dirty="0" smtClean="0">
                        <a:solidFill>
                          <a:srgbClr val="FF0000"/>
                        </a:solidFill>
                      </a:endParaRPr>
                    </a:p>
                  </a:txBody>
                  <a:tcPr anchor="ctr">
                    <a:lnL w="12700" cmpd="sng">
                      <a:noFill/>
                    </a:lnL>
                    <a:solidFill>
                      <a:schemeClr val="accent3">
                        <a:lumMod val="60000"/>
                        <a:lumOff val="40000"/>
                      </a:schemeClr>
                    </a:solidFill>
                  </a:tcPr>
                </a:tc>
                <a:tc>
                  <a:txBody>
                    <a:bodyPr/>
                    <a:lstStyle/>
                    <a:p>
                      <a:pPr algn="ctr"/>
                      <a:r>
                        <a:rPr lang="en-US" dirty="0" smtClean="0"/>
                        <a:t>double – 8bytes</a:t>
                      </a:r>
                      <a:endParaRPr lang="en-US" dirty="0">
                        <a:solidFill>
                          <a:srgbClr val="FF0000"/>
                        </a:solidFill>
                      </a:endParaRPr>
                    </a:p>
                  </a:txBody>
                  <a:tcPr anchor="ctr">
                    <a:solidFill>
                      <a:schemeClr val="accent5">
                        <a:lumMod val="40000"/>
                        <a:lumOff val="60000"/>
                      </a:schemeClr>
                    </a:solidFill>
                  </a:tcPr>
                </a:tc>
                <a:tc>
                  <a:txBody>
                    <a:bodyPr/>
                    <a:lstStyle/>
                    <a:p>
                      <a:pPr algn="ctr"/>
                      <a:endParaRPr lang="en-US" dirty="0"/>
                    </a:p>
                  </a:txBody>
                  <a:tcPr anchor="ctr">
                    <a:noFill/>
                  </a:tcPr>
                </a:tc>
              </a:tr>
              <a:tr h="439016">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smtClean="0"/>
                        <a:t> </a:t>
                      </a:r>
                      <a:r>
                        <a:rPr lang="en-US" dirty="0" err="1" smtClean="0"/>
                        <a:t>int</a:t>
                      </a:r>
                      <a:r>
                        <a:rPr lang="en-US" dirty="0" smtClean="0"/>
                        <a:t>      –   4bytes</a:t>
                      </a:r>
                      <a:endParaRPr lang="en-US" dirty="0">
                        <a:solidFill>
                          <a:srgbClr val="FF0000"/>
                        </a:solidFill>
                      </a:endParaRPr>
                    </a:p>
                  </a:txBody>
                  <a:tcPr anchor="ctr">
                    <a:lnL w="12700" cmpd="sng">
                      <a:noFill/>
                    </a:lnL>
                    <a:solidFill>
                      <a:schemeClr val="accent3">
                        <a:lumMod val="60000"/>
                        <a:lumOff val="40000"/>
                      </a:schemeClr>
                    </a:solidFill>
                  </a:tcPr>
                </a:tc>
                <a:tc>
                  <a:txBody>
                    <a:bodyPr/>
                    <a:lstStyle/>
                    <a:p>
                      <a:pPr algn="ctr"/>
                      <a:endParaRPr lang="en-US" dirty="0"/>
                    </a:p>
                  </a:txBody>
                  <a:tcPr anchor="ctr">
                    <a:noFill/>
                  </a:tcPr>
                </a:tc>
                <a:tc>
                  <a:txBody>
                    <a:bodyPr/>
                    <a:lstStyle/>
                    <a:p>
                      <a:pPr algn="ctr"/>
                      <a:endParaRPr lang="en-US" dirty="0"/>
                    </a:p>
                  </a:txBody>
                  <a:tcPr anchor="ctr">
                    <a:noFill/>
                  </a:tcPr>
                </a:tc>
              </a:tr>
              <a:tr h="401124">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smtClean="0"/>
                        <a:t>long   –  8bytes</a:t>
                      </a:r>
                      <a:endParaRPr lang="en-US" dirty="0">
                        <a:solidFill>
                          <a:srgbClr val="FF0000"/>
                        </a:solidFill>
                      </a:endParaRPr>
                    </a:p>
                  </a:txBody>
                  <a:tcPr anchor="ctr">
                    <a:lnL w="12700" cmpd="sng">
                      <a:noFill/>
                    </a:lnL>
                    <a:solidFill>
                      <a:schemeClr val="accent3">
                        <a:lumMod val="60000"/>
                        <a:lumOff val="40000"/>
                      </a:schemeClr>
                    </a:solidFill>
                  </a:tcPr>
                </a:tc>
                <a:tc>
                  <a:txBody>
                    <a:bodyPr/>
                    <a:lstStyle/>
                    <a:p>
                      <a:pPr algn="ctr"/>
                      <a:endParaRPr lang="en-US" dirty="0"/>
                    </a:p>
                  </a:txBody>
                  <a:tcPr anchor="ctr">
                    <a:noFill/>
                  </a:tcPr>
                </a:tc>
                <a:tc>
                  <a:txBody>
                    <a:bodyPr/>
                    <a:lstStyle/>
                    <a:p>
                      <a:pPr algn="ctr"/>
                      <a:endParaRPr lang="en-US" dirty="0"/>
                    </a:p>
                  </a:txBody>
                  <a:tcPr anchor="ctr">
                    <a:noFill/>
                  </a:tcPr>
                </a:tc>
              </a:tr>
            </a:tbl>
          </a:graphicData>
        </a:graphic>
      </p:graphicFrame>
      <p:sp>
        <p:nvSpPr>
          <p:cNvPr id="8" name="Title 5"/>
          <p:cNvSpPr txBox="1">
            <a:spLocks/>
          </p:cNvSpPr>
          <p:nvPr/>
        </p:nvSpPr>
        <p:spPr bwMode="auto">
          <a:xfrm>
            <a:off x="437514" y="1775995"/>
            <a:ext cx="10192386" cy="7609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km-KH" sz="2000" dirty="0" smtClean="0">
                <a:solidFill>
                  <a:schemeClr val="tx2"/>
                </a:solidFill>
                <a:latin typeface="Khmer OS Battambang" panose="02000500000000020004" pitchFamily="2" charset="0"/>
                <a:cs typeface="Khmer OS Battambang" panose="02000500000000020004" pitchFamily="2" charset="0"/>
              </a:rPr>
              <a:t>ច</a:t>
            </a:r>
            <a:r>
              <a:rPr lang="km-KH" sz="2000" dirty="0" smtClean="0">
                <a:solidFill>
                  <a:schemeClr val="tx2"/>
                </a:solidFill>
                <a:latin typeface="DaunPenh (Body)"/>
                <a:cs typeface="Khmer OS Battambang" panose="02000500000000020004" pitchFamily="2" charset="0"/>
              </a:rPr>
              <a:t>ំពោះ</a:t>
            </a:r>
            <a:r>
              <a:rPr lang="en-US" sz="2000" dirty="0" smtClean="0">
                <a:solidFill>
                  <a:schemeClr val="tx2"/>
                </a:solidFill>
                <a:latin typeface="DaunPenh (Body)"/>
                <a:cs typeface="Khmer OS Battambang" panose="02000500000000020004" pitchFamily="2" charset="0"/>
              </a:rPr>
              <a:t> Primitive Data  Type </a:t>
            </a:r>
            <a:r>
              <a:rPr lang="km-KH" sz="2000" dirty="0" smtClean="0">
                <a:solidFill>
                  <a:schemeClr val="tx2"/>
                </a:solidFill>
                <a:latin typeface="DaunPenh (Body)"/>
                <a:cs typeface="Khmer OS Battambang" panose="02000500000000020004" pitchFamily="2" charset="0"/>
              </a:rPr>
              <a:t>មានចំនួនទាំងអស់ចំនួន ៨ ដែលយើងអាចចែកជា 4 ក្រុមគឺ </a:t>
            </a:r>
            <a:endParaRPr lang="km-KH" sz="2000" dirty="0" smtClean="0">
              <a:solidFill>
                <a:schemeClr val="tx2"/>
              </a:solidFill>
              <a:latin typeface="Khmer OS Battambang" panose="02000500000000020004" pitchFamily="2" charset="0"/>
              <a:cs typeface="Khmer OS Battambang" panose="02000500000000020004" pitchFamily="2" charset="0"/>
            </a:endParaRPr>
          </a:p>
        </p:txBody>
      </p:sp>
      <p:sp>
        <p:nvSpPr>
          <p:cNvPr id="7" name="Title 5"/>
          <p:cNvSpPr>
            <a:spLocks noGrp="1"/>
          </p:cNvSpPr>
          <p:nvPr>
            <p:ph type="title"/>
          </p:nvPr>
        </p:nvSpPr>
        <p:spPr>
          <a:xfrm>
            <a:off x="609599" y="366295"/>
            <a:ext cx="8245595" cy="760998"/>
          </a:xfrm>
        </p:spPr>
        <p:txBody>
          <a:bodyPr>
            <a:noAutofit/>
          </a:bodyPr>
          <a:lstStyle/>
          <a:p>
            <a:r>
              <a:rPr lang="en-US" sz="3000" b="1" dirty="0" smtClean="0">
                <a:solidFill>
                  <a:srgbClr val="003399"/>
                </a:solidFill>
                <a:latin typeface="DaunPenh (Body)"/>
                <a:cs typeface="Khmer OS Battambang" panose="02000500000000020004" pitchFamily="2" charset="0"/>
              </a:rPr>
              <a:t>Primitive Data Type</a:t>
            </a:r>
            <a:endParaRPr lang="en-US" sz="3000" b="1" dirty="0">
              <a:solidFill>
                <a:srgbClr val="003399"/>
              </a:solidFill>
              <a:latin typeface="DaunPenh (Body)"/>
              <a:cs typeface="Khmer OS Battambang" panose="02000500000000020004" pitchFamily="2" charset="0"/>
            </a:endParaRPr>
          </a:p>
        </p:txBody>
      </p:sp>
    </p:spTree>
    <p:extLst>
      <p:ext uri="{BB962C8B-B14F-4D97-AF65-F5344CB8AC3E}">
        <p14:creationId xmlns:p14="http://schemas.microsoft.com/office/powerpoint/2010/main" val="216321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dirty="0" smtClean="0">
                <a:solidFill>
                  <a:srgbClr val="003399"/>
                </a:solidFill>
                <a:latin typeface="Khmer OS Muol" pitchFamily="2" charset="0"/>
                <a:cs typeface="Khmer OS Muol" pitchFamily="2" charset="0"/>
              </a:rPr>
              <a:t>Scanner Class</a:t>
            </a:r>
            <a:endParaRPr lang="en-US" b="1" dirty="0"/>
          </a:p>
        </p:txBody>
      </p:sp>
      <p:sp>
        <p:nvSpPr>
          <p:cNvPr id="7" name="Content Placeholder 6"/>
          <p:cNvSpPr>
            <a:spLocks noGrp="1"/>
          </p:cNvSpPr>
          <p:nvPr>
            <p:ph sz="quarter" idx="13"/>
          </p:nvPr>
        </p:nvSpPr>
        <p:spPr>
          <a:xfrm>
            <a:off x="606392" y="1408176"/>
            <a:ext cx="11020926" cy="625340"/>
          </a:xfrm>
        </p:spPr>
        <p:txBody>
          <a:bodyPr vert="horz" lIns="91440" tIns="45720" rIns="91440" bIns="45720" rtlCol="0">
            <a:normAutofit/>
          </a:bodyPr>
          <a:lstStyle/>
          <a:p>
            <a:pPr marL="0" indent="0">
              <a:buClr>
                <a:schemeClr val="accent1">
                  <a:lumMod val="60000"/>
                  <a:lumOff val="40000"/>
                </a:schemeClr>
              </a:buClr>
              <a:buNone/>
            </a:pPr>
            <a:r>
              <a:rPr lang="en-US" b="1" dirty="0" smtClean="0">
                <a:solidFill>
                  <a:schemeClr val="accent6">
                    <a:lumMod val="50000"/>
                  </a:schemeClr>
                </a:solidFill>
                <a:latin typeface="Khmer OS Battambang" pitchFamily="2" charset="0"/>
                <a:cs typeface="Khmer OS Battambang" pitchFamily="2" charset="0"/>
              </a:rPr>
              <a:t>Common used methods </a:t>
            </a:r>
            <a:r>
              <a:rPr lang="km-KH" b="1" dirty="0" smtClean="0">
                <a:solidFill>
                  <a:schemeClr val="accent6">
                    <a:lumMod val="50000"/>
                  </a:schemeClr>
                </a:solidFill>
                <a:latin typeface="Khmer OS Battambang" pitchFamily="2" charset="0"/>
                <a:cs typeface="Khmer OS Battambang" pitchFamily="2" charset="0"/>
              </a:rPr>
              <a:t>របស់​</a:t>
            </a:r>
            <a:r>
              <a:rPr lang="en-US" b="1" dirty="0" smtClean="0">
                <a:solidFill>
                  <a:schemeClr val="accent6">
                    <a:lumMod val="50000"/>
                  </a:schemeClr>
                </a:solidFill>
                <a:latin typeface="Khmer OS Battambang" pitchFamily="2" charset="0"/>
                <a:cs typeface="Khmer OS Battambang" pitchFamily="2" charset="0"/>
              </a:rPr>
              <a:t>Scanner class</a:t>
            </a:r>
            <a:endParaRPr lang="en-US" b="1" dirty="0">
              <a:solidFill>
                <a:schemeClr val="accent6">
                  <a:lumMod val="50000"/>
                </a:schemeClr>
              </a:solidFill>
              <a:latin typeface="Khmer OS Battambang" pitchFamily="2" charset="0"/>
              <a:cs typeface="Khmer OS Battambang"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53802512"/>
              </p:ext>
            </p:extLst>
          </p:nvPr>
        </p:nvGraphicFramePr>
        <p:xfrm>
          <a:off x="169948" y="2215107"/>
          <a:ext cx="11830983" cy="3926385"/>
        </p:xfrm>
        <a:graphic>
          <a:graphicData uri="http://schemas.openxmlformats.org/drawingml/2006/table">
            <a:tbl>
              <a:tblPr firstRow="1" bandRow="1">
                <a:tableStyleId>{69012ECD-51FC-41F1-AA8D-1B2483CD663E}</a:tableStyleId>
              </a:tblPr>
              <a:tblGrid>
                <a:gridCol w="3323879"/>
                <a:gridCol w="8507104"/>
              </a:tblGrid>
              <a:tr h="436265">
                <a:tc>
                  <a:txBody>
                    <a:bodyPr/>
                    <a:lstStyle/>
                    <a:p>
                      <a:r>
                        <a:rPr lang="en-US" dirty="0" smtClean="0"/>
                        <a:t>Method</a:t>
                      </a:r>
                      <a:endParaRPr lang="en-US" dirty="0"/>
                    </a:p>
                  </a:txBody>
                  <a:tcPr/>
                </a:tc>
                <a:tc>
                  <a:txBody>
                    <a:bodyPr/>
                    <a:lstStyle/>
                    <a:p>
                      <a:r>
                        <a:rPr lang="en-US" dirty="0" smtClean="0"/>
                        <a:t>Description</a:t>
                      </a:r>
                      <a:endParaRPr lang="en-US" dirty="0"/>
                    </a:p>
                  </a:txBody>
                  <a:tcPr/>
                </a:tc>
              </a:tr>
              <a:tr h="436265">
                <a:tc>
                  <a:txBody>
                    <a:bodyPr/>
                    <a:lstStyle/>
                    <a:p>
                      <a:r>
                        <a:rPr lang="en-US" dirty="0" smtClean="0"/>
                        <a:t>Public</a:t>
                      </a:r>
                      <a:r>
                        <a:rPr lang="en-US" baseline="0" dirty="0" smtClean="0"/>
                        <a:t> String next()</a:t>
                      </a:r>
                      <a:endParaRPr lang="en-US" dirty="0"/>
                    </a:p>
                  </a:txBody>
                  <a:tcPr/>
                </a:tc>
                <a:tc>
                  <a:txBody>
                    <a:bodyPr/>
                    <a:lstStyle/>
                    <a:p>
                      <a:r>
                        <a:rPr lang="en-US" dirty="0" smtClean="0"/>
                        <a:t>It return the next token from</a:t>
                      </a:r>
                      <a:r>
                        <a:rPr lang="en-US" baseline="0" dirty="0" smtClean="0"/>
                        <a:t> the scanner</a:t>
                      </a:r>
                      <a:endParaRPr lang="en-US" dirty="0"/>
                    </a:p>
                  </a:txBody>
                  <a:tcPr/>
                </a:tc>
              </a:tr>
              <a:tr h="436265">
                <a:tc>
                  <a:txBody>
                    <a:bodyPr/>
                    <a:lstStyle/>
                    <a:p>
                      <a:r>
                        <a:rPr lang="en-US" dirty="0" smtClean="0"/>
                        <a:t>Public String</a:t>
                      </a:r>
                      <a:r>
                        <a:rPr lang="en-US" baseline="0" dirty="0" smtClean="0"/>
                        <a:t> </a:t>
                      </a:r>
                      <a:r>
                        <a:rPr lang="en-US" baseline="0" dirty="0" err="1" smtClean="0"/>
                        <a:t>nextLine</a:t>
                      </a:r>
                      <a:r>
                        <a:rPr lang="en-US" baseline="0" dirty="0" smtClean="0"/>
                        <a:t>()</a:t>
                      </a:r>
                      <a:endParaRPr lang="en-US" dirty="0"/>
                    </a:p>
                  </a:txBody>
                  <a:tcPr/>
                </a:tc>
                <a:tc>
                  <a:txBody>
                    <a:bodyPr/>
                    <a:lstStyle/>
                    <a:p>
                      <a:r>
                        <a:rPr lang="en-US" dirty="0" smtClean="0"/>
                        <a:t>It</a:t>
                      </a:r>
                      <a:r>
                        <a:rPr lang="en-US" baseline="0" dirty="0" smtClean="0"/>
                        <a:t> moves the scanner position to the next line and return the value as a string.</a:t>
                      </a:r>
                      <a:endParaRPr lang="en-US" dirty="0"/>
                    </a:p>
                  </a:txBody>
                  <a:tcPr/>
                </a:tc>
              </a:tr>
              <a:tr h="436265">
                <a:tc>
                  <a:txBody>
                    <a:bodyPr/>
                    <a:lstStyle/>
                    <a:p>
                      <a:r>
                        <a:rPr lang="en-US" dirty="0" smtClean="0"/>
                        <a:t>Public byte </a:t>
                      </a:r>
                      <a:r>
                        <a:rPr lang="en-US" dirty="0" err="1" smtClean="0"/>
                        <a:t>nextByte</a:t>
                      </a:r>
                      <a:r>
                        <a:rPr lang="en-US" dirty="0" smtClean="0"/>
                        <a:t>()</a:t>
                      </a:r>
                      <a:endParaRPr lang="en-US" dirty="0"/>
                    </a:p>
                  </a:txBody>
                  <a:tcPr/>
                </a:tc>
                <a:tc>
                  <a:txBody>
                    <a:bodyPr/>
                    <a:lstStyle/>
                    <a:p>
                      <a:r>
                        <a:rPr lang="en-US" dirty="0" smtClean="0"/>
                        <a:t>It scans the next token as a byte.</a:t>
                      </a:r>
                      <a:endParaRPr lang="en-US" dirty="0"/>
                    </a:p>
                  </a:txBody>
                  <a:tcPr/>
                </a:tc>
              </a:tr>
              <a:tr h="436265">
                <a:tc>
                  <a:txBody>
                    <a:bodyPr/>
                    <a:lstStyle/>
                    <a:p>
                      <a:r>
                        <a:rPr lang="en-US" dirty="0" smtClean="0"/>
                        <a:t>Public short</a:t>
                      </a:r>
                      <a:r>
                        <a:rPr lang="en-US" baseline="0" dirty="0" smtClean="0"/>
                        <a:t> </a:t>
                      </a:r>
                      <a:r>
                        <a:rPr lang="en-US" baseline="0" dirty="0" err="1" smtClean="0"/>
                        <a:t>nextShort</a:t>
                      </a:r>
                      <a:r>
                        <a:rPr lang="en-US" baseline="0" dirty="0" smtClean="0"/>
                        <a:t>()</a:t>
                      </a:r>
                      <a:endParaRPr lang="en-US" dirty="0"/>
                    </a:p>
                  </a:txBody>
                  <a:tcPr/>
                </a:tc>
                <a:tc>
                  <a:txBody>
                    <a:bodyPr/>
                    <a:lstStyle/>
                    <a:p>
                      <a:r>
                        <a:rPr lang="en-US" dirty="0" smtClean="0"/>
                        <a:t>It scans the next token as a short value</a:t>
                      </a:r>
                      <a:r>
                        <a:rPr lang="en-US" baseline="0" dirty="0" smtClean="0"/>
                        <a:t>.</a:t>
                      </a:r>
                    </a:p>
                  </a:txBody>
                  <a:tcPr/>
                </a:tc>
              </a:tr>
              <a:tr h="436265">
                <a:tc>
                  <a:txBody>
                    <a:bodyPr/>
                    <a:lstStyle/>
                    <a:p>
                      <a:r>
                        <a:rPr lang="en-US" dirty="0" smtClean="0"/>
                        <a:t>Public </a:t>
                      </a:r>
                      <a:r>
                        <a:rPr lang="en-US" dirty="0" err="1" smtClean="0"/>
                        <a:t>int</a:t>
                      </a:r>
                      <a:r>
                        <a:rPr lang="en-US" dirty="0" smtClean="0"/>
                        <a:t> </a:t>
                      </a:r>
                      <a:r>
                        <a:rPr lang="en-US" dirty="0" err="1" smtClean="0"/>
                        <a:t>nextInt</a:t>
                      </a:r>
                      <a:r>
                        <a:rPr lang="en-US" dirty="0" smtClean="0"/>
                        <a:t>()</a:t>
                      </a:r>
                      <a:endParaRPr lang="en-US" dirty="0"/>
                    </a:p>
                  </a:txBody>
                  <a:tcPr/>
                </a:tc>
                <a:tc>
                  <a:txBody>
                    <a:bodyPr/>
                    <a:lstStyle/>
                    <a:p>
                      <a:r>
                        <a:rPr lang="en-US" dirty="0" smtClean="0"/>
                        <a:t>It scans the next token as an </a:t>
                      </a:r>
                      <a:r>
                        <a:rPr lang="en-US" dirty="0" err="1" smtClean="0"/>
                        <a:t>int</a:t>
                      </a:r>
                      <a:r>
                        <a:rPr lang="en-US" dirty="0" smtClean="0"/>
                        <a:t> value.</a:t>
                      </a:r>
                      <a:endParaRPr lang="en-US" dirty="0"/>
                    </a:p>
                  </a:txBody>
                  <a:tcPr/>
                </a:tc>
              </a:tr>
              <a:tr h="436265">
                <a:tc>
                  <a:txBody>
                    <a:bodyPr/>
                    <a:lstStyle/>
                    <a:p>
                      <a:r>
                        <a:rPr lang="en-US" dirty="0" smtClean="0"/>
                        <a:t>Public long </a:t>
                      </a:r>
                      <a:r>
                        <a:rPr lang="en-US" dirty="0" err="1" smtClean="0"/>
                        <a:t>nextLong</a:t>
                      </a:r>
                      <a:r>
                        <a:rPr lang="en-US" dirty="0" smtClean="0"/>
                        <a:t>()</a:t>
                      </a:r>
                      <a:endParaRPr lang="en-US" dirty="0"/>
                    </a:p>
                  </a:txBody>
                  <a:tcPr/>
                </a:tc>
                <a:tc>
                  <a:txBody>
                    <a:bodyPr/>
                    <a:lstStyle/>
                    <a:p>
                      <a:r>
                        <a:rPr lang="en-US" dirty="0" smtClean="0"/>
                        <a:t>It scans the next token as a long value.</a:t>
                      </a:r>
                    </a:p>
                  </a:txBody>
                  <a:tcPr/>
                </a:tc>
              </a:tr>
              <a:tr h="436265">
                <a:tc>
                  <a:txBody>
                    <a:bodyPr/>
                    <a:lstStyle/>
                    <a:p>
                      <a:r>
                        <a:rPr lang="en-US" dirty="0" smtClean="0"/>
                        <a:t>Public float </a:t>
                      </a:r>
                      <a:r>
                        <a:rPr lang="en-US" dirty="0" err="1" smtClean="0"/>
                        <a:t>nextFloat</a:t>
                      </a:r>
                      <a:r>
                        <a:rPr lang="en-US" dirty="0" smtClean="0"/>
                        <a:t>()</a:t>
                      </a:r>
                      <a:endParaRPr lang="en-US" dirty="0"/>
                    </a:p>
                  </a:txBody>
                  <a:tcPr/>
                </a:tc>
                <a:tc>
                  <a:txBody>
                    <a:bodyPr/>
                    <a:lstStyle/>
                    <a:p>
                      <a:r>
                        <a:rPr lang="en-US" dirty="0" smtClean="0"/>
                        <a:t>It scans the next token as a float value.</a:t>
                      </a:r>
                      <a:endParaRPr lang="en-US" dirty="0"/>
                    </a:p>
                  </a:txBody>
                  <a:tcPr/>
                </a:tc>
              </a:tr>
              <a:tr h="436265">
                <a:tc>
                  <a:txBody>
                    <a:bodyPr/>
                    <a:lstStyle/>
                    <a:p>
                      <a:r>
                        <a:rPr lang="en-US" dirty="0" smtClean="0"/>
                        <a:t>Public double </a:t>
                      </a:r>
                      <a:r>
                        <a:rPr lang="en-US" dirty="0" err="1" smtClean="0"/>
                        <a:t>next</a:t>
                      </a:r>
                      <a:r>
                        <a:rPr lang="en-US" baseline="0" dirty="0" err="1" smtClean="0"/>
                        <a:t>Double</a:t>
                      </a:r>
                      <a:r>
                        <a:rPr lang="en-US" baseline="0" dirty="0" smtClean="0"/>
                        <a:t>()</a:t>
                      </a:r>
                      <a:endParaRPr lang="en-US" dirty="0"/>
                    </a:p>
                  </a:txBody>
                  <a:tcPr/>
                </a:tc>
                <a:tc>
                  <a:txBody>
                    <a:bodyPr/>
                    <a:lstStyle/>
                    <a:p>
                      <a:r>
                        <a:rPr lang="en-US" dirty="0" smtClean="0"/>
                        <a:t>It scans</a:t>
                      </a:r>
                      <a:r>
                        <a:rPr lang="en-US" baseline="0" dirty="0" smtClean="0"/>
                        <a:t> the next token as a double value.</a:t>
                      </a:r>
                      <a:endParaRPr lang="en-US" dirty="0"/>
                    </a:p>
                  </a:txBody>
                  <a:tcPr/>
                </a:tc>
              </a:tr>
            </a:tbl>
          </a:graphicData>
        </a:graphic>
      </p:graphicFrame>
    </p:spTree>
    <p:extLst>
      <p:ext uri="{BB962C8B-B14F-4D97-AF65-F5344CB8AC3E}">
        <p14:creationId xmlns:p14="http://schemas.microsoft.com/office/powerpoint/2010/main" val="260312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spc="300" dirty="0" err="1">
                <a:solidFill>
                  <a:srgbClr val="00B0F0"/>
                </a:solidFill>
                <a:latin typeface="Khmer OS Battambang" pitchFamily="2" charset="0"/>
                <a:cs typeface="Khmer OS Battambang" pitchFamily="2" charset="0"/>
              </a:rPr>
              <a:t>BufferedReader</a:t>
            </a:r>
            <a:endParaRPr lang="en-US" b="1" dirty="0">
              <a:solidFill>
                <a:srgbClr val="00B0F0"/>
              </a:solidFill>
            </a:endParaRPr>
          </a:p>
        </p:txBody>
      </p:sp>
      <p:sp>
        <p:nvSpPr>
          <p:cNvPr id="7" name="Content Placeholder 6"/>
          <p:cNvSpPr>
            <a:spLocks noGrp="1"/>
          </p:cNvSpPr>
          <p:nvPr>
            <p:ph sz="quarter" idx="13"/>
          </p:nvPr>
        </p:nvSpPr>
        <p:spPr>
          <a:xfrm>
            <a:off x="329172" y="1612892"/>
            <a:ext cx="11020926" cy="2126594"/>
          </a:xfrm>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dirty="0" err="1">
                <a:solidFill>
                  <a:srgbClr val="002060"/>
                </a:solidFill>
                <a:latin typeface="Khmer OS Battambang" pitchFamily="2" charset="0"/>
                <a:cs typeface="Khmer OS Battambang" pitchFamily="2" charset="0"/>
              </a:rPr>
              <a:t>BufferedReader</a:t>
            </a:r>
            <a:r>
              <a:rPr lang="en-US" dirty="0">
                <a:solidFill>
                  <a:srgbClr val="002060"/>
                </a:solidFill>
                <a:latin typeface="Khmer OS Battambang" pitchFamily="2" charset="0"/>
                <a:cs typeface="Khmer OS Battambang" pitchFamily="2" charset="0"/>
              </a:rPr>
              <a:t>:</a:t>
            </a:r>
            <a:r>
              <a:rPr lang="km-KH" dirty="0" smtClean="0">
                <a:latin typeface="Khmer OS Battambang" pitchFamily="2" charset="0"/>
                <a:cs typeface="Khmer OS Battambang" pitchFamily="2" charset="0"/>
              </a:rPr>
              <a:t>គឺជា</a:t>
            </a:r>
            <a:r>
              <a:rPr lang="en-US" dirty="0" smtClean="0">
                <a:latin typeface="Khmer OS Battambang" pitchFamily="2" charset="0"/>
                <a:cs typeface="Khmer OS Battambang" pitchFamily="2" charset="0"/>
              </a:rPr>
              <a:t>class </a:t>
            </a:r>
            <a:r>
              <a:rPr lang="km-KH" dirty="0" smtClean="0">
                <a:latin typeface="Khmer OS Battambang" pitchFamily="2" charset="0"/>
                <a:cs typeface="Khmer OS Battambang" pitchFamily="2" charset="0"/>
              </a:rPr>
              <a:t>ដែលគេប្រើ</a:t>
            </a:r>
            <a:r>
              <a:rPr lang="en-US" dirty="0" smtClean="0">
                <a:latin typeface="Khmer OS Battambang" pitchFamily="2" charset="0"/>
                <a:cs typeface="Khmer OS Battambang" pitchFamily="2" charset="0"/>
              </a:rPr>
              <a:t> </a:t>
            </a:r>
            <a:r>
              <a:rPr lang="km-KH" dirty="0" smtClean="0">
                <a:latin typeface="Khmer OS Battambang" pitchFamily="2" charset="0"/>
                <a:cs typeface="Khmer OS Battambang" pitchFamily="2" charset="0"/>
              </a:rPr>
              <a:t>ដើម្បី​</a:t>
            </a:r>
            <a:r>
              <a:rPr lang="en-US" dirty="0" smtClean="0">
                <a:latin typeface="Khmer OS Battambang" pitchFamily="2" charset="0"/>
                <a:cs typeface="Khmer OS Battambang" pitchFamily="2" charset="0"/>
              </a:rPr>
              <a:t> read</a:t>
            </a:r>
            <a:r>
              <a:rPr lang="km-KH" dirty="0" smtClean="0">
                <a:latin typeface="Khmer OS Battambang" pitchFamily="2" charset="0"/>
                <a:cs typeface="Khmer OS Battambang" pitchFamily="2" charset="0"/>
              </a:rPr>
              <a:t> </a:t>
            </a:r>
            <a:r>
              <a:rPr lang="en-US" dirty="0">
                <a:latin typeface="Khmer OS Battambang" pitchFamily="2" charset="0"/>
                <a:cs typeface="Khmer OS Battambang" pitchFamily="2" charset="0"/>
              </a:rPr>
              <a:t>character-input stream </a:t>
            </a:r>
            <a:r>
              <a:rPr lang="km-KH" dirty="0">
                <a:latin typeface="Khmer OS Battambang" pitchFamily="2" charset="0"/>
                <a:cs typeface="Khmer OS Battambang" pitchFamily="2" charset="0"/>
              </a:rPr>
              <a:t>ហើយវាផ្តល់នូវ </a:t>
            </a:r>
            <a:r>
              <a:rPr lang="en-US" dirty="0">
                <a:latin typeface="Khmer OS Battambang" pitchFamily="2" charset="0"/>
                <a:cs typeface="Khmer OS Battambang" pitchFamily="2" charset="0"/>
              </a:rPr>
              <a:t>buffering character​​ </a:t>
            </a:r>
            <a:r>
              <a:rPr lang="km-KH" dirty="0">
                <a:latin typeface="Khmer OS Battambang" pitchFamily="2" charset="0"/>
                <a:cs typeface="Khmer OS Battambang" pitchFamily="2" charset="0"/>
              </a:rPr>
              <a:t>ដែលមានភាពកាន់តែប្រសើរឡើងក្នុងការ </a:t>
            </a:r>
            <a:r>
              <a:rPr lang="en-US" dirty="0" smtClean="0">
                <a:latin typeface="Khmer OS Battambang" pitchFamily="2" charset="0"/>
                <a:cs typeface="Khmer OS Battambang" pitchFamily="2" charset="0"/>
              </a:rPr>
              <a:t>Read </a:t>
            </a:r>
            <a:r>
              <a:rPr lang="en-US" dirty="0" err="1">
                <a:latin typeface="Khmer OS Battambang" pitchFamily="2" charset="0"/>
                <a:cs typeface="Khmer OS Battambang" pitchFamily="2" charset="0"/>
              </a:rPr>
              <a:t>character,array</a:t>
            </a:r>
            <a:r>
              <a:rPr lang="en-US" dirty="0">
                <a:latin typeface="Khmer OS Battambang" pitchFamily="2" charset="0"/>
                <a:cs typeface="Khmer OS Battambang" pitchFamily="2" charset="0"/>
              </a:rPr>
              <a:t> </a:t>
            </a:r>
            <a:r>
              <a:rPr lang="km-KH" dirty="0">
                <a:latin typeface="Khmer OS Battambang" pitchFamily="2" charset="0"/>
                <a:cs typeface="Khmer OS Battambang" pitchFamily="2" charset="0"/>
              </a:rPr>
              <a:t>រឺ  </a:t>
            </a:r>
            <a:r>
              <a:rPr lang="en-US" dirty="0" smtClean="0">
                <a:latin typeface="Khmer OS Battambang" pitchFamily="2" charset="0"/>
                <a:cs typeface="Khmer OS Battambang" pitchFamily="2" charset="0"/>
              </a:rPr>
              <a:t>line.</a:t>
            </a:r>
          </a:p>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Buffer</a:t>
            </a:r>
            <a:r>
              <a:rPr lang="en-US" dirty="0" smtClean="0">
                <a:latin typeface="Khmer OS Battambang" pitchFamily="2" charset="0"/>
                <a:cs typeface="Khmer OS Battambang" pitchFamily="2" charset="0"/>
              </a:rPr>
              <a:t> </a:t>
            </a:r>
            <a:r>
              <a:rPr lang="km-KH" dirty="0">
                <a:latin typeface="Khmer OS Battambang" pitchFamily="2" charset="0"/>
                <a:cs typeface="Khmer OS Battambang" pitchFamily="2" charset="0"/>
              </a:rPr>
              <a:t>អាចត្រូវបានកំណត់ជាក់លាក់ រឺ អាចជា </a:t>
            </a:r>
            <a:r>
              <a:rPr lang="en-US" dirty="0">
                <a:latin typeface="Khmer OS Battambang" pitchFamily="2" charset="0"/>
                <a:cs typeface="Khmer OS Battambang" pitchFamily="2" charset="0"/>
              </a:rPr>
              <a:t>Default </a:t>
            </a:r>
            <a:r>
              <a:rPr lang="km-KH" dirty="0">
                <a:latin typeface="Khmer OS Battambang" pitchFamily="2" charset="0"/>
                <a:cs typeface="Khmer OS Battambang" pitchFamily="2" charset="0"/>
              </a:rPr>
              <a:t>ដែលមានទំហំ 8192 </a:t>
            </a:r>
            <a:r>
              <a:rPr lang="en-US" dirty="0" smtClean="0">
                <a:latin typeface="Khmer OS Battambang" pitchFamily="2" charset="0"/>
                <a:cs typeface="Khmer OS Battambang" pitchFamily="2" charset="0"/>
              </a:rPr>
              <a:t>characters</a:t>
            </a:r>
            <a:endParaRPr lang="en-US" dirty="0">
              <a:latin typeface="Khmer OS Battambang" pitchFamily="2" charset="0"/>
              <a:cs typeface="Khmer OS Battambang"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3" y="4210714"/>
            <a:ext cx="9660270" cy="2108199"/>
          </a:xfrm>
          <a:prstGeom prst="rect">
            <a:avLst/>
          </a:prstGeom>
        </p:spPr>
      </p:pic>
    </p:spTree>
    <p:extLst>
      <p:ext uri="{BB962C8B-B14F-4D97-AF65-F5344CB8AC3E}">
        <p14:creationId xmlns:p14="http://schemas.microsoft.com/office/powerpoint/2010/main" val="371805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spc="300" dirty="0" err="1">
                <a:solidFill>
                  <a:srgbClr val="0070C0"/>
                </a:solidFill>
                <a:latin typeface="Khmer OS Battambang" pitchFamily="2" charset="0"/>
                <a:cs typeface="Khmer OS Battambang" pitchFamily="2" charset="0"/>
              </a:rPr>
              <a:t>BufferedReader</a:t>
            </a:r>
            <a:endParaRPr lang="en-US" b="1" dirty="0">
              <a:solidFill>
                <a:srgbClr val="0070C0"/>
              </a:solidFill>
            </a:endParaRPr>
          </a:p>
        </p:txBody>
      </p:sp>
      <p:sp>
        <p:nvSpPr>
          <p:cNvPr id="7" name="Content Placeholder 6"/>
          <p:cNvSpPr>
            <a:spLocks noGrp="1"/>
          </p:cNvSpPr>
          <p:nvPr>
            <p:ph sz="quarter" idx="13"/>
          </p:nvPr>
        </p:nvSpPr>
        <p:spPr>
          <a:xfrm>
            <a:off x="606392" y="1408176"/>
            <a:ext cx="11020926" cy="5449824"/>
          </a:xfrm>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method </a:t>
            </a:r>
            <a:r>
              <a:rPr lang="en-US" dirty="0">
                <a:solidFill>
                  <a:srgbClr val="002060"/>
                </a:solidFill>
                <a:latin typeface="Khmer OS Battambang" pitchFamily="2" charset="0"/>
                <a:cs typeface="Khmer OS Battambang" pitchFamily="2" charset="0"/>
              </a:rPr>
              <a:t>in </a:t>
            </a:r>
            <a:r>
              <a:rPr lang="en-US" dirty="0" err="1">
                <a:solidFill>
                  <a:srgbClr val="002060"/>
                </a:solidFill>
                <a:latin typeface="Khmer OS Battambang" pitchFamily="2" charset="0"/>
                <a:cs typeface="Khmer OS Battambang" pitchFamily="2" charset="0"/>
              </a:rPr>
              <a:t>BufferedReader</a:t>
            </a:r>
            <a:r>
              <a:rPr lang="en-US" dirty="0">
                <a:solidFill>
                  <a:srgbClr val="002060"/>
                </a:solidFill>
                <a:latin typeface="Khmer OS Battambang" pitchFamily="2" charset="0"/>
                <a:cs typeface="Khmer OS Battambang" pitchFamily="2" charset="0"/>
              </a:rPr>
              <a:t>:</a:t>
            </a:r>
          </a:p>
          <a:p>
            <a:pPr lvl="1">
              <a:buClr>
                <a:schemeClr val="accent1">
                  <a:lumMod val="60000"/>
                  <a:lumOff val="40000"/>
                </a:schemeClr>
              </a:buClr>
            </a:pPr>
            <a:r>
              <a:rPr lang="en-US" dirty="0" smtClean="0">
                <a:solidFill>
                  <a:schemeClr val="accent4"/>
                </a:solidFill>
                <a:latin typeface="Khmer OS Battambang" pitchFamily="2" charset="0"/>
                <a:cs typeface="Khmer OS Battambang" pitchFamily="2" charset="0"/>
              </a:rPr>
              <a:t>void </a:t>
            </a:r>
            <a:r>
              <a:rPr lang="en-US" dirty="0">
                <a:solidFill>
                  <a:schemeClr val="accent4"/>
                </a:solidFill>
                <a:latin typeface="Khmer OS Battambang" pitchFamily="2" charset="0"/>
                <a:cs typeface="Khmer OS Battambang" pitchFamily="2" charset="0"/>
              </a:rPr>
              <a:t>close</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smtClean="0">
                <a:solidFill>
                  <a:schemeClr val="accent4"/>
                </a:solidFill>
                <a:latin typeface="Khmer OS Battambang" pitchFamily="2" charset="0"/>
                <a:cs typeface="Khmer OS Battambang" pitchFamily="2" charset="0"/>
              </a:rPr>
              <a:t>void </a:t>
            </a:r>
            <a:r>
              <a:rPr lang="en-US" dirty="0">
                <a:solidFill>
                  <a:schemeClr val="accent4"/>
                </a:solidFill>
                <a:latin typeface="Khmer OS Battambang" pitchFamily="2" charset="0"/>
                <a:cs typeface="Khmer OS Battambang" pitchFamily="2" charset="0"/>
              </a:rPr>
              <a:t>mark(</a:t>
            </a:r>
            <a:r>
              <a:rPr lang="en-US" dirty="0" err="1">
                <a:solidFill>
                  <a:schemeClr val="accent4"/>
                </a:solidFill>
                <a:latin typeface="Khmer OS Battambang" pitchFamily="2" charset="0"/>
                <a:cs typeface="Khmer OS Battambang" pitchFamily="2" charset="0"/>
              </a:rPr>
              <a:t>int</a:t>
            </a:r>
            <a:r>
              <a:rPr lang="en-US" dirty="0">
                <a:solidFill>
                  <a:schemeClr val="accent4"/>
                </a:solidFill>
                <a:latin typeface="Khmer OS Battambang" pitchFamily="2" charset="0"/>
                <a:cs typeface="Khmer OS Battambang" pitchFamily="2" charset="0"/>
              </a:rPr>
              <a:t> </a:t>
            </a:r>
            <a:r>
              <a:rPr lang="en-US" dirty="0" err="1" smtClean="0">
                <a:solidFill>
                  <a:schemeClr val="accent4"/>
                </a:solidFill>
                <a:latin typeface="Khmer OS Battambang" pitchFamily="2" charset="0"/>
                <a:cs typeface="Khmer OS Battambang" pitchFamily="2" charset="0"/>
              </a:rPr>
              <a:t>readAheadLimit</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err="1" smtClean="0">
                <a:solidFill>
                  <a:schemeClr val="accent4"/>
                </a:solidFill>
                <a:latin typeface="Khmer OS Battambang" pitchFamily="2" charset="0"/>
                <a:cs typeface="Khmer OS Battambang" pitchFamily="2" charset="0"/>
              </a:rPr>
              <a:t>boolean</a:t>
            </a:r>
            <a:r>
              <a:rPr lang="en-US" dirty="0" smtClean="0">
                <a:solidFill>
                  <a:schemeClr val="accent4"/>
                </a:solidFill>
                <a:latin typeface="Khmer OS Battambang" pitchFamily="2" charset="0"/>
                <a:cs typeface="Khmer OS Battambang" pitchFamily="2" charset="0"/>
              </a:rPr>
              <a:t> </a:t>
            </a:r>
            <a:r>
              <a:rPr lang="en-US" dirty="0" err="1">
                <a:solidFill>
                  <a:schemeClr val="accent4"/>
                </a:solidFill>
                <a:latin typeface="Khmer OS Battambang" pitchFamily="2" charset="0"/>
                <a:cs typeface="Khmer OS Battambang" pitchFamily="2" charset="0"/>
              </a:rPr>
              <a:t>markSupported</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err="1" smtClean="0">
                <a:solidFill>
                  <a:schemeClr val="accent4"/>
                </a:solidFill>
                <a:latin typeface="Khmer OS Battambang" pitchFamily="2" charset="0"/>
                <a:cs typeface="Khmer OS Battambang" pitchFamily="2" charset="0"/>
              </a:rPr>
              <a:t>int</a:t>
            </a:r>
            <a:r>
              <a:rPr lang="en-US" dirty="0" smtClean="0">
                <a:solidFill>
                  <a:schemeClr val="accent4"/>
                </a:solidFill>
                <a:latin typeface="Khmer OS Battambang" pitchFamily="2" charset="0"/>
                <a:cs typeface="Khmer OS Battambang" pitchFamily="2" charset="0"/>
              </a:rPr>
              <a:t> </a:t>
            </a:r>
            <a:r>
              <a:rPr lang="en-US" dirty="0">
                <a:solidFill>
                  <a:schemeClr val="accent4"/>
                </a:solidFill>
                <a:latin typeface="Khmer OS Battambang" pitchFamily="2" charset="0"/>
                <a:cs typeface="Khmer OS Battambang" pitchFamily="2" charset="0"/>
              </a:rPr>
              <a:t>read</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err="1" smtClean="0">
                <a:solidFill>
                  <a:schemeClr val="accent4"/>
                </a:solidFill>
                <a:latin typeface="Khmer OS Battambang" pitchFamily="2" charset="0"/>
                <a:cs typeface="Khmer OS Battambang" pitchFamily="2" charset="0"/>
              </a:rPr>
              <a:t>int</a:t>
            </a:r>
            <a:r>
              <a:rPr lang="en-US" dirty="0" smtClean="0">
                <a:solidFill>
                  <a:schemeClr val="accent4"/>
                </a:solidFill>
                <a:latin typeface="Khmer OS Battambang" pitchFamily="2" charset="0"/>
                <a:cs typeface="Khmer OS Battambang" pitchFamily="2" charset="0"/>
              </a:rPr>
              <a:t> </a:t>
            </a:r>
            <a:r>
              <a:rPr lang="en-US" dirty="0">
                <a:solidFill>
                  <a:schemeClr val="accent4"/>
                </a:solidFill>
                <a:latin typeface="Khmer OS Battambang" pitchFamily="2" charset="0"/>
                <a:cs typeface="Khmer OS Battambang" pitchFamily="2" charset="0"/>
              </a:rPr>
              <a:t>read(char[] </a:t>
            </a:r>
            <a:r>
              <a:rPr lang="en-US" dirty="0" err="1">
                <a:solidFill>
                  <a:schemeClr val="accent4"/>
                </a:solidFill>
                <a:latin typeface="Khmer OS Battambang" pitchFamily="2" charset="0"/>
                <a:cs typeface="Khmer OS Battambang" pitchFamily="2" charset="0"/>
              </a:rPr>
              <a:t>cbuf</a:t>
            </a:r>
            <a:r>
              <a:rPr lang="en-US" dirty="0">
                <a:solidFill>
                  <a:schemeClr val="accent4"/>
                </a:solidFill>
                <a:latin typeface="Khmer OS Battambang" pitchFamily="2" charset="0"/>
                <a:cs typeface="Khmer OS Battambang" pitchFamily="2" charset="0"/>
              </a:rPr>
              <a:t>, </a:t>
            </a:r>
            <a:r>
              <a:rPr lang="en-US" dirty="0" err="1">
                <a:solidFill>
                  <a:schemeClr val="accent4"/>
                </a:solidFill>
                <a:latin typeface="Khmer OS Battambang" pitchFamily="2" charset="0"/>
                <a:cs typeface="Khmer OS Battambang" pitchFamily="2" charset="0"/>
              </a:rPr>
              <a:t>int</a:t>
            </a:r>
            <a:r>
              <a:rPr lang="en-US" dirty="0">
                <a:solidFill>
                  <a:schemeClr val="accent4"/>
                </a:solidFill>
                <a:latin typeface="Khmer OS Battambang" pitchFamily="2" charset="0"/>
                <a:cs typeface="Khmer OS Battambang" pitchFamily="2" charset="0"/>
              </a:rPr>
              <a:t> off, </a:t>
            </a:r>
            <a:r>
              <a:rPr lang="en-US" dirty="0" err="1">
                <a:solidFill>
                  <a:schemeClr val="accent4"/>
                </a:solidFill>
                <a:latin typeface="Khmer OS Battambang" pitchFamily="2" charset="0"/>
                <a:cs typeface="Khmer OS Battambang" pitchFamily="2" charset="0"/>
              </a:rPr>
              <a:t>int</a:t>
            </a:r>
            <a:r>
              <a:rPr lang="en-US" dirty="0">
                <a:solidFill>
                  <a:schemeClr val="accent4"/>
                </a:solidFill>
                <a:latin typeface="Khmer OS Battambang" pitchFamily="2" charset="0"/>
                <a:cs typeface="Khmer OS Battambang" pitchFamily="2" charset="0"/>
              </a:rPr>
              <a:t> </a:t>
            </a:r>
            <a:r>
              <a:rPr lang="en-US" dirty="0" err="1" smtClean="0">
                <a:solidFill>
                  <a:schemeClr val="accent4"/>
                </a:solidFill>
                <a:latin typeface="Khmer OS Battambang" pitchFamily="2" charset="0"/>
                <a:cs typeface="Khmer OS Battambang" pitchFamily="2" charset="0"/>
              </a:rPr>
              <a:t>len</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smtClean="0">
                <a:solidFill>
                  <a:schemeClr val="accent4"/>
                </a:solidFill>
                <a:latin typeface="Khmer OS Battambang" pitchFamily="2" charset="0"/>
                <a:cs typeface="Khmer OS Battambang" pitchFamily="2" charset="0"/>
              </a:rPr>
              <a:t>String </a:t>
            </a:r>
            <a:r>
              <a:rPr lang="en-US" dirty="0" err="1">
                <a:solidFill>
                  <a:schemeClr val="accent4"/>
                </a:solidFill>
                <a:latin typeface="Khmer OS Battambang" pitchFamily="2" charset="0"/>
                <a:cs typeface="Khmer OS Battambang" pitchFamily="2" charset="0"/>
              </a:rPr>
              <a:t>readLine</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err="1" smtClean="0">
                <a:solidFill>
                  <a:schemeClr val="accent4"/>
                </a:solidFill>
                <a:latin typeface="Khmer OS Battambang" pitchFamily="2" charset="0"/>
                <a:cs typeface="Khmer OS Battambang" pitchFamily="2" charset="0"/>
              </a:rPr>
              <a:t>boolean</a:t>
            </a:r>
            <a:r>
              <a:rPr lang="en-US" dirty="0" smtClean="0">
                <a:solidFill>
                  <a:schemeClr val="accent4"/>
                </a:solidFill>
                <a:latin typeface="Khmer OS Battambang" pitchFamily="2" charset="0"/>
                <a:cs typeface="Khmer OS Battambang" pitchFamily="2" charset="0"/>
              </a:rPr>
              <a:t> </a:t>
            </a:r>
            <a:r>
              <a:rPr lang="en-US" dirty="0">
                <a:solidFill>
                  <a:schemeClr val="accent4"/>
                </a:solidFill>
                <a:latin typeface="Khmer OS Battambang" pitchFamily="2" charset="0"/>
                <a:cs typeface="Khmer OS Battambang" pitchFamily="2" charset="0"/>
              </a:rPr>
              <a:t>ready</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smtClean="0">
                <a:solidFill>
                  <a:schemeClr val="accent4"/>
                </a:solidFill>
                <a:latin typeface="Khmer OS Battambang" pitchFamily="2" charset="0"/>
                <a:cs typeface="Khmer OS Battambang" pitchFamily="2" charset="0"/>
              </a:rPr>
              <a:t>void </a:t>
            </a:r>
            <a:r>
              <a:rPr lang="en-US" dirty="0">
                <a:solidFill>
                  <a:schemeClr val="accent4"/>
                </a:solidFill>
                <a:latin typeface="Khmer OS Battambang" pitchFamily="2" charset="0"/>
                <a:cs typeface="Khmer OS Battambang" pitchFamily="2" charset="0"/>
              </a:rPr>
              <a:t>reset</a:t>
            </a:r>
            <a:r>
              <a:rPr lang="en-US" dirty="0" smtClean="0">
                <a:solidFill>
                  <a:schemeClr val="accent4"/>
                </a:solidFill>
                <a:latin typeface="Khmer OS Battambang" pitchFamily="2" charset="0"/>
                <a:cs typeface="Khmer OS Battambang" pitchFamily="2" charset="0"/>
              </a:rPr>
              <a:t>()</a:t>
            </a:r>
          </a:p>
          <a:p>
            <a:pPr lvl="1">
              <a:buClr>
                <a:schemeClr val="accent1">
                  <a:lumMod val="60000"/>
                  <a:lumOff val="40000"/>
                </a:schemeClr>
              </a:buClr>
            </a:pPr>
            <a:r>
              <a:rPr lang="en-US" dirty="0" smtClean="0">
                <a:solidFill>
                  <a:schemeClr val="accent4"/>
                </a:solidFill>
                <a:latin typeface="Khmer OS Battambang" pitchFamily="2" charset="0"/>
                <a:cs typeface="Khmer OS Battambang" pitchFamily="2" charset="0"/>
              </a:rPr>
              <a:t>long </a:t>
            </a:r>
            <a:r>
              <a:rPr lang="en-US" dirty="0">
                <a:solidFill>
                  <a:schemeClr val="accent4"/>
                </a:solidFill>
                <a:latin typeface="Khmer OS Battambang" pitchFamily="2" charset="0"/>
                <a:cs typeface="Khmer OS Battambang" pitchFamily="2" charset="0"/>
              </a:rPr>
              <a:t>skip(long n)</a:t>
            </a:r>
          </a:p>
        </p:txBody>
      </p:sp>
    </p:spTree>
    <p:extLst>
      <p:ext uri="{BB962C8B-B14F-4D97-AF65-F5344CB8AC3E}">
        <p14:creationId xmlns:p14="http://schemas.microsoft.com/office/powerpoint/2010/main" val="402552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spc="300" dirty="0" err="1">
                <a:solidFill>
                  <a:srgbClr val="0070C0"/>
                </a:solidFill>
                <a:latin typeface="Khmer OS Battambang" pitchFamily="2" charset="0"/>
                <a:cs typeface="Khmer OS Battambang" pitchFamily="2" charset="0"/>
              </a:rPr>
              <a:t>InputStreamReader</a:t>
            </a:r>
            <a:endParaRPr lang="en-US" b="1" dirty="0">
              <a:solidFill>
                <a:srgbClr val="0070C0"/>
              </a:solidFill>
            </a:endParaRPr>
          </a:p>
        </p:txBody>
      </p:sp>
      <p:sp>
        <p:nvSpPr>
          <p:cNvPr id="7" name="Content Placeholder 6"/>
          <p:cNvSpPr>
            <a:spLocks noGrp="1"/>
          </p:cNvSpPr>
          <p:nvPr>
            <p:ph sz="quarter" idx="13"/>
          </p:nvPr>
        </p:nvSpPr>
        <p:spPr>
          <a:xfrm>
            <a:off x="606392" y="1408176"/>
            <a:ext cx="11020926" cy="5449824"/>
          </a:xfrm>
        </p:spPr>
        <p:txBody>
          <a:bodyPr vert="horz" lIns="91440" tIns="45720" rIns="91440" bIns="45720" rtlCol="0">
            <a:noAutofit/>
          </a:bodyPr>
          <a:lstStyle/>
          <a:p>
            <a:pPr>
              <a:buClr>
                <a:schemeClr val="accent1">
                  <a:lumMod val="60000"/>
                  <a:lumOff val="40000"/>
                </a:schemeClr>
              </a:buClr>
              <a:buFont typeface="Wingdings" panose="05000000000000000000" pitchFamily="2" charset="2"/>
              <a:buChar char="v"/>
            </a:pPr>
            <a:r>
              <a:rPr lang="en-US" dirty="0" err="1">
                <a:solidFill>
                  <a:srgbClr val="002060"/>
                </a:solidFill>
                <a:latin typeface="Khmer OS Battambang" pitchFamily="2" charset="0"/>
                <a:cs typeface="Khmer OS Battambang" pitchFamily="2" charset="0"/>
              </a:rPr>
              <a:t>InputStreamReader</a:t>
            </a:r>
            <a:r>
              <a:rPr lang="en-US" dirty="0">
                <a:solidFill>
                  <a:srgbClr val="002060"/>
                </a:solidFill>
                <a:latin typeface="Khmer OS Battambang" pitchFamily="2" charset="0"/>
                <a:cs typeface="Khmer OS Battambang" pitchFamily="2" charset="0"/>
              </a:rPr>
              <a:t>:</a:t>
            </a:r>
            <a:r>
              <a:rPr lang="km-KH" dirty="0">
                <a:latin typeface="Khmer OS Battambang" pitchFamily="2" charset="0"/>
                <a:cs typeface="Khmer OS Battambang" pitchFamily="2" charset="0"/>
              </a:rPr>
              <a:t>គឺជាការ </a:t>
            </a:r>
            <a:r>
              <a:rPr lang="en-US" dirty="0">
                <a:latin typeface="Khmer OS Battambang" pitchFamily="2" charset="0"/>
                <a:cs typeface="Khmer OS Battambang" pitchFamily="2" charset="0"/>
              </a:rPr>
              <a:t>Read character </a:t>
            </a:r>
            <a:r>
              <a:rPr lang="km-KH" dirty="0">
                <a:latin typeface="Khmer OS Battambang" pitchFamily="2" charset="0"/>
                <a:cs typeface="Khmer OS Battambang" pitchFamily="2" charset="0"/>
              </a:rPr>
              <a:t>ពី </a:t>
            </a:r>
            <a:r>
              <a:rPr lang="en-US" dirty="0">
                <a:latin typeface="Khmer OS Battambang" pitchFamily="2" charset="0"/>
                <a:cs typeface="Khmer OS Battambang" pitchFamily="2" charset="0"/>
              </a:rPr>
              <a:t>file </a:t>
            </a:r>
            <a:r>
              <a:rPr lang="km-KH" dirty="0">
                <a:latin typeface="Khmer OS Battambang" pitchFamily="2" charset="0"/>
                <a:cs typeface="Khmer OS Battambang" pitchFamily="2" charset="0"/>
              </a:rPr>
              <a:t>រឺ </a:t>
            </a:r>
            <a:r>
              <a:rPr lang="en-US" dirty="0">
                <a:latin typeface="Khmer OS Battambang" pitchFamily="2" charset="0"/>
                <a:cs typeface="Khmer OS Battambang" pitchFamily="2" charset="0"/>
              </a:rPr>
              <a:t>Network connection </a:t>
            </a:r>
            <a:r>
              <a:rPr lang="km-KH" dirty="0">
                <a:latin typeface="Khmer OS Battambang" pitchFamily="2" charset="0"/>
                <a:cs typeface="Khmer OS Battambang" pitchFamily="2" charset="0"/>
              </a:rPr>
              <a:t>ជា </a:t>
            </a:r>
            <a:r>
              <a:rPr lang="en-US" dirty="0">
                <a:latin typeface="Khmer OS Battambang" pitchFamily="2" charset="0"/>
                <a:cs typeface="Khmer OS Battambang" pitchFamily="2" charset="0"/>
              </a:rPr>
              <a:t>byte </a:t>
            </a:r>
            <a:r>
              <a:rPr lang="km-KH" dirty="0">
                <a:latin typeface="Khmer OS Battambang" pitchFamily="2" charset="0"/>
                <a:cs typeface="Khmer OS Battambang" pitchFamily="2" charset="0"/>
              </a:rPr>
              <a:t>ហើយ បកប្រែ​ទៅជា </a:t>
            </a:r>
            <a:r>
              <a:rPr lang="en-US" dirty="0" smtClean="0">
                <a:latin typeface="Khmer OS Battambang" pitchFamily="2" charset="0"/>
                <a:cs typeface="Khmer OS Battambang" pitchFamily="2" charset="0"/>
              </a:rPr>
              <a:t>character</a:t>
            </a:r>
            <a:r>
              <a:rPr lang="km-KH" dirty="0" smtClean="0">
                <a:latin typeface="Khmer OS Battambang" pitchFamily="2" charset="0"/>
                <a:cs typeface="Khmer OS Battambang" pitchFamily="2" charset="0"/>
              </a:rPr>
              <a:t>ដោយ</a:t>
            </a:r>
            <a:r>
              <a:rPr lang="km-KH" dirty="0">
                <a:latin typeface="Khmer OS Battambang" pitchFamily="2" charset="0"/>
                <a:cs typeface="Khmer OS Battambang" pitchFamily="2" charset="0"/>
              </a:rPr>
              <a:t>ប្រើ </a:t>
            </a:r>
            <a:r>
              <a:rPr lang="en-US" dirty="0">
                <a:latin typeface="Khmer OS Battambang" pitchFamily="2" charset="0"/>
                <a:cs typeface="Khmer OS Battambang" pitchFamily="2" charset="0"/>
              </a:rPr>
              <a:t>specified charset​ encoding. encoding </a:t>
            </a:r>
            <a:r>
              <a:rPr lang="km-KH" dirty="0">
                <a:latin typeface="Khmer OS Battambang" pitchFamily="2" charset="0"/>
                <a:cs typeface="Khmer OS Battambang" pitchFamily="2" charset="0"/>
              </a:rPr>
              <a:t>ដែលប្រើអាច </a:t>
            </a:r>
            <a:r>
              <a:rPr lang="en-US" dirty="0">
                <a:latin typeface="Khmer OS Battambang" pitchFamily="2" charset="0"/>
                <a:cs typeface="Khmer OS Battambang" pitchFamily="2" charset="0"/>
              </a:rPr>
              <a:t>specified </a:t>
            </a:r>
            <a:r>
              <a:rPr lang="km-KH" dirty="0">
                <a:latin typeface="Khmer OS Battambang" pitchFamily="2" charset="0"/>
                <a:cs typeface="Khmer OS Battambang" pitchFamily="2" charset="0"/>
              </a:rPr>
              <a:t>រឺ </a:t>
            </a:r>
            <a:r>
              <a:rPr lang="en-US" dirty="0">
                <a:latin typeface="Khmer OS Battambang" pitchFamily="2" charset="0"/>
                <a:cs typeface="Khmer OS Battambang" pitchFamily="2" charset="0"/>
              </a:rPr>
              <a:t>default </a:t>
            </a:r>
            <a:r>
              <a:rPr lang="en-US" dirty="0" smtClean="0">
                <a:latin typeface="Khmer OS Battambang" pitchFamily="2" charset="0"/>
                <a:cs typeface="Khmer OS Battambang" pitchFamily="2" charset="0"/>
              </a:rPr>
              <a:t>encoding.</a:t>
            </a:r>
          </a:p>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Create </a:t>
            </a:r>
            <a:r>
              <a:rPr lang="en-US" dirty="0">
                <a:solidFill>
                  <a:srgbClr val="002060"/>
                </a:solidFill>
                <a:latin typeface="Khmer OS Battambang" pitchFamily="2" charset="0"/>
                <a:cs typeface="Khmer OS Battambang" pitchFamily="2" charset="0"/>
              </a:rPr>
              <a:t>an </a:t>
            </a:r>
            <a:r>
              <a:rPr lang="en-US" dirty="0" err="1">
                <a:solidFill>
                  <a:srgbClr val="002060"/>
                </a:solidFill>
                <a:latin typeface="Khmer OS Battambang" pitchFamily="2" charset="0"/>
                <a:cs typeface="Khmer OS Battambang" pitchFamily="2" charset="0"/>
              </a:rPr>
              <a:t>InputStreamReader</a:t>
            </a:r>
            <a:r>
              <a:rPr lang="en-US" dirty="0">
                <a:latin typeface="Khmer OS Battambang" pitchFamily="2" charset="0"/>
                <a:cs typeface="Khmer OS Battambang" pitchFamily="2" charset="0"/>
              </a:rPr>
              <a:t> that uses the default character encoding</a:t>
            </a:r>
          </a:p>
          <a:p>
            <a:pPr marL="0" indent="0">
              <a:buClr>
                <a:schemeClr val="accent1">
                  <a:lumMod val="60000"/>
                  <a:lumOff val="40000"/>
                </a:schemeClr>
              </a:buClr>
              <a:buNone/>
            </a:pPr>
            <a:r>
              <a:rPr lang="en-US" dirty="0">
                <a:latin typeface="Khmer OS Battambang" pitchFamily="2" charset="0"/>
                <a:cs typeface="Khmer OS Battambang" pitchFamily="2" charset="0"/>
              </a:rPr>
              <a:t>   	</a:t>
            </a:r>
            <a:r>
              <a:rPr lang="en-US" dirty="0">
                <a:solidFill>
                  <a:schemeClr val="accent4"/>
                </a:solidFill>
                <a:latin typeface="Khmer OS Battambang" pitchFamily="2" charset="0"/>
                <a:cs typeface="Khmer OS Battambang" pitchFamily="2" charset="0"/>
              </a:rPr>
              <a:t>Ex:</a:t>
            </a:r>
          </a:p>
          <a:p>
            <a:pPr marL="0" indent="0">
              <a:buClr>
                <a:schemeClr val="accent1">
                  <a:lumMod val="60000"/>
                  <a:lumOff val="40000"/>
                </a:schemeClr>
              </a:buClr>
              <a:buNone/>
            </a:pPr>
            <a:r>
              <a:rPr lang="en-US" dirty="0">
                <a:latin typeface="Khmer OS Battambang" pitchFamily="2" charset="0"/>
                <a:cs typeface="Khmer OS Battambang" pitchFamily="2" charset="0"/>
              </a:rPr>
              <a:t>	 </a:t>
            </a:r>
            <a:r>
              <a:rPr lang="en-US" dirty="0">
                <a:solidFill>
                  <a:srgbClr val="C00000"/>
                </a:solidFill>
                <a:latin typeface="Khmer OS Battambang" pitchFamily="2" charset="0"/>
                <a:cs typeface="Khmer OS Battambang" pitchFamily="2" charset="0"/>
              </a:rPr>
              <a:t>public </a:t>
            </a:r>
            <a:r>
              <a:rPr lang="en-US" dirty="0" err="1">
                <a:solidFill>
                  <a:srgbClr val="C00000"/>
                </a:solidFill>
                <a:latin typeface="Khmer OS Battambang" pitchFamily="2" charset="0"/>
                <a:cs typeface="Khmer OS Battambang" pitchFamily="2" charset="0"/>
              </a:rPr>
              <a:t>InputStreamReader</a:t>
            </a:r>
            <a:r>
              <a:rPr lang="en-US" dirty="0">
                <a:solidFill>
                  <a:srgbClr val="C00000"/>
                </a:solidFill>
                <a:latin typeface="Khmer OS Battambang" pitchFamily="2" charset="0"/>
                <a:cs typeface="Khmer OS Battambang" pitchFamily="2" charset="0"/>
              </a:rPr>
              <a:t>(</a:t>
            </a:r>
            <a:r>
              <a:rPr lang="en-US" dirty="0" err="1">
                <a:solidFill>
                  <a:srgbClr val="C00000"/>
                </a:solidFill>
                <a:latin typeface="Khmer OS Battambang" pitchFamily="2" charset="0"/>
                <a:cs typeface="Khmer OS Battambang" pitchFamily="2" charset="0"/>
              </a:rPr>
              <a:t>InputStream</a:t>
            </a:r>
            <a:r>
              <a:rPr lang="en-US" dirty="0">
                <a:solidFill>
                  <a:srgbClr val="C00000"/>
                </a:solidFill>
                <a:latin typeface="Khmer OS Battambang" pitchFamily="2" charset="0"/>
                <a:cs typeface="Khmer OS Battambang" pitchFamily="2" charset="0"/>
              </a:rPr>
              <a:t> </a:t>
            </a:r>
            <a:r>
              <a:rPr lang="en-US" dirty="0" smtClean="0">
                <a:solidFill>
                  <a:srgbClr val="C00000"/>
                </a:solidFill>
                <a:latin typeface="Khmer OS Battambang" pitchFamily="2" charset="0"/>
                <a:cs typeface="Khmer OS Battambang" pitchFamily="2" charset="0"/>
              </a:rPr>
              <a:t>in)</a:t>
            </a:r>
          </a:p>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Create </a:t>
            </a:r>
            <a:r>
              <a:rPr lang="en-US" dirty="0">
                <a:solidFill>
                  <a:srgbClr val="002060"/>
                </a:solidFill>
                <a:latin typeface="Khmer OS Battambang" pitchFamily="2" charset="0"/>
                <a:cs typeface="Khmer OS Battambang" pitchFamily="2" charset="0"/>
              </a:rPr>
              <a:t>an </a:t>
            </a:r>
            <a:r>
              <a:rPr lang="en-US" dirty="0" err="1">
                <a:solidFill>
                  <a:srgbClr val="002060"/>
                </a:solidFill>
                <a:latin typeface="Khmer OS Battambang" pitchFamily="2" charset="0"/>
                <a:cs typeface="Khmer OS Battambang" pitchFamily="2" charset="0"/>
              </a:rPr>
              <a:t>InputStreamReader</a:t>
            </a:r>
            <a:r>
              <a:rPr lang="en-US" dirty="0">
                <a:solidFill>
                  <a:srgbClr val="002060"/>
                </a:solidFill>
                <a:latin typeface="Khmer OS Battambang" pitchFamily="2" charset="0"/>
                <a:cs typeface="Khmer OS Battambang" pitchFamily="2" charset="0"/>
              </a:rPr>
              <a:t> </a:t>
            </a:r>
            <a:r>
              <a:rPr lang="en-US" dirty="0">
                <a:latin typeface="Khmer OS Battambang" pitchFamily="2" charset="0"/>
                <a:cs typeface="Khmer OS Battambang" pitchFamily="2" charset="0"/>
              </a:rPr>
              <a:t>that uses the named character </a:t>
            </a:r>
            <a:r>
              <a:rPr lang="en-US" dirty="0" smtClean="0">
                <a:latin typeface="Khmer OS Battambang" pitchFamily="2" charset="0"/>
                <a:cs typeface="Khmer OS Battambang" pitchFamily="2" charset="0"/>
              </a:rPr>
              <a:t>encoding</a:t>
            </a:r>
            <a:endParaRPr lang="en-US" dirty="0">
              <a:latin typeface="Khmer OS Battambang" pitchFamily="2" charset="0"/>
              <a:cs typeface="Khmer OS Battambang" pitchFamily="2" charset="0"/>
            </a:endParaRPr>
          </a:p>
          <a:p>
            <a:pPr marL="0" indent="0">
              <a:buClr>
                <a:schemeClr val="accent1">
                  <a:lumMod val="60000"/>
                  <a:lumOff val="40000"/>
                </a:schemeClr>
              </a:buClr>
              <a:buNone/>
            </a:pPr>
            <a:r>
              <a:rPr lang="en-US" dirty="0">
                <a:latin typeface="Khmer OS Battambang" pitchFamily="2" charset="0"/>
                <a:cs typeface="Khmer OS Battambang" pitchFamily="2" charset="0"/>
              </a:rPr>
              <a:t>	</a:t>
            </a:r>
            <a:r>
              <a:rPr lang="en-US" dirty="0">
                <a:solidFill>
                  <a:schemeClr val="accent4"/>
                </a:solidFill>
                <a:latin typeface="Khmer OS Battambang" pitchFamily="2" charset="0"/>
                <a:cs typeface="Khmer OS Battambang" pitchFamily="2" charset="0"/>
              </a:rPr>
              <a:t>Ex:</a:t>
            </a:r>
          </a:p>
          <a:p>
            <a:pPr marL="0" indent="0">
              <a:buClr>
                <a:schemeClr val="accent1">
                  <a:lumMod val="60000"/>
                  <a:lumOff val="40000"/>
                </a:schemeClr>
              </a:buClr>
              <a:buNone/>
            </a:pPr>
            <a:r>
              <a:rPr lang="en-US" dirty="0" smtClean="0">
                <a:latin typeface="Khmer OS Battambang" pitchFamily="2" charset="0"/>
                <a:cs typeface="Khmer OS Battambang" pitchFamily="2" charset="0"/>
              </a:rPr>
              <a:t>	 </a:t>
            </a:r>
            <a:r>
              <a:rPr lang="en-US" dirty="0" smtClean="0">
                <a:solidFill>
                  <a:srgbClr val="C00000"/>
                </a:solidFill>
                <a:latin typeface="Khmer OS Battambang" pitchFamily="2" charset="0"/>
                <a:cs typeface="Khmer OS Battambang" pitchFamily="2" charset="0"/>
              </a:rPr>
              <a:t>public </a:t>
            </a:r>
            <a:r>
              <a:rPr lang="en-US" dirty="0" err="1">
                <a:solidFill>
                  <a:srgbClr val="C00000"/>
                </a:solidFill>
                <a:latin typeface="Khmer OS Battambang" pitchFamily="2" charset="0"/>
                <a:cs typeface="Khmer OS Battambang" pitchFamily="2" charset="0"/>
              </a:rPr>
              <a:t>InputStreamReader</a:t>
            </a:r>
            <a:r>
              <a:rPr lang="en-US" dirty="0">
                <a:solidFill>
                  <a:srgbClr val="C00000"/>
                </a:solidFill>
                <a:latin typeface="Khmer OS Battambang" pitchFamily="2" charset="0"/>
                <a:cs typeface="Khmer OS Battambang" pitchFamily="2" charset="0"/>
              </a:rPr>
              <a:t>(</a:t>
            </a:r>
            <a:r>
              <a:rPr lang="en-US" dirty="0" err="1">
                <a:solidFill>
                  <a:srgbClr val="C00000"/>
                </a:solidFill>
                <a:latin typeface="Khmer OS Battambang" pitchFamily="2" charset="0"/>
                <a:cs typeface="Khmer OS Battambang" pitchFamily="2" charset="0"/>
              </a:rPr>
              <a:t>InputStream</a:t>
            </a:r>
            <a:r>
              <a:rPr lang="en-US" dirty="0">
                <a:solidFill>
                  <a:srgbClr val="C00000"/>
                </a:solidFill>
                <a:latin typeface="Khmer OS Battambang" pitchFamily="2" charset="0"/>
                <a:cs typeface="Khmer OS Battambang" pitchFamily="2" charset="0"/>
              </a:rPr>
              <a:t> in, String </a:t>
            </a:r>
            <a:r>
              <a:rPr lang="en-US" dirty="0" err="1" smtClean="0">
                <a:solidFill>
                  <a:srgbClr val="C00000"/>
                </a:solidFill>
                <a:latin typeface="Khmer OS Battambang" pitchFamily="2" charset="0"/>
                <a:cs typeface="Khmer OS Battambang" pitchFamily="2" charset="0"/>
              </a:rPr>
              <a:t>enc</a:t>
            </a:r>
            <a:r>
              <a:rPr lang="en-US" dirty="0" smtClean="0">
                <a:solidFill>
                  <a:srgbClr val="C00000"/>
                </a:solidFill>
                <a:latin typeface="Khmer OS Battambang" pitchFamily="2" charset="0"/>
                <a:cs typeface="Khmer OS Battambang" pitchFamily="2" charset="0"/>
              </a:rPr>
              <a:t>) </a:t>
            </a:r>
            <a:r>
              <a:rPr lang="en-US" dirty="0" err="1" smtClean="0">
                <a:solidFill>
                  <a:srgbClr val="C00000"/>
                </a:solidFill>
                <a:latin typeface="Khmer OS Battambang" pitchFamily="2" charset="0"/>
                <a:cs typeface="Khmer OS Battambang" pitchFamily="2" charset="0"/>
              </a:rPr>
              <a:t>throwsUnsupportedEncodingException</a:t>
            </a:r>
            <a:endParaRPr lang="en-US" dirty="0">
              <a:solidFill>
                <a:srgbClr val="C00000"/>
              </a:solidFill>
              <a:latin typeface="Khmer OS Battambang" pitchFamily="2" charset="0"/>
              <a:cs typeface="Khmer OS Battambang" pitchFamily="2" charset="0"/>
            </a:endParaRPr>
          </a:p>
        </p:txBody>
      </p:sp>
    </p:spTree>
    <p:extLst>
      <p:ext uri="{BB962C8B-B14F-4D97-AF65-F5344CB8AC3E}">
        <p14:creationId xmlns:p14="http://schemas.microsoft.com/office/powerpoint/2010/main" val="32229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nSpc>
                <a:spcPct val="100000"/>
              </a:lnSpc>
              <a:spcBef>
                <a:spcPts val="0"/>
              </a:spcBef>
            </a:pPr>
            <a:r>
              <a:rPr lang="en-US" sz="3600" b="1" spc="300" dirty="0" err="1" smtClean="0">
                <a:solidFill>
                  <a:srgbClr val="0070C0"/>
                </a:solidFill>
                <a:effectLst>
                  <a:outerShdw blurRad="38100" dist="38100" dir="2700000" algn="tl">
                    <a:srgbClr val="000000">
                      <a:alpha val="43137"/>
                    </a:srgbClr>
                  </a:outerShdw>
                </a:effectLst>
                <a:latin typeface="Khmer OS Battambang" pitchFamily="2" charset="0"/>
                <a:cs typeface="Khmer OS Battambang" pitchFamily="2" charset="0"/>
              </a:rPr>
              <a:t>InputStreamReader</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6"/>
          <p:cNvSpPr>
            <a:spLocks noGrp="1"/>
          </p:cNvSpPr>
          <p:nvPr>
            <p:ph sz="quarter" idx="13"/>
          </p:nvPr>
        </p:nvSpPr>
        <p:spPr>
          <a:xfrm>
            <a:off x="606392" y="1408176"/>
            <a:ext cx="11020926" cy="5449824"/>
          </a:xfrm>
        </p:spPr>
        <p:txBody>
          <a:bodyPr vert="horz" lIns="91440" tIns="45720" rIns="91440" bIns="45720" rtlCol="0">
            <a:normAutofit/>
          </a:bodyPr>
          <a:lstStyle/>
          <a:p>
            <a:pPr>
              <a:buClr>
                <a:schemeClr val="accent1">
                  <a:lumMod val="60000"/>
                  <a:lumOff val="40000"/>
                </a:schemeClr>
              </a:buClr>
              <a:buFont typeface="Wingdings" panose="05000000000000000000" pitchFamily="2" charset="2"/>
              <a:buChar char="v"/>
            </a:pPr>
            <a:r>
              <a:rPr lang="en-US" dirty="0" smtClean="0">
                <a:solidFill>
                  <a:srgbClr val="002060"/>
                </a:solidFill>
                <a:latin typeface="Khmer OS Battambang" pitchFamily="2" charset="0"/>
                <a:cs typeface="Khmer OS Battambang" pitchFamily="2" charset="0"/>
              </a:rPr>
              <a:t>Method </a:t>
            </a:r>
            <a:r>
              <a:rPr lang="en-US" dirty="0">
                <a:solidFill>
                  <a:srgbClr val="002060"/>
                </a:solidFill>
                <a:latin typeface="Khmer OS Battambang" pitchFamily="2" charset="0"/>
                <a:cs typeface="Khmer OS Battambang" pitchFamily="2" charset="0"/>
              </a:rPr>
              <a:t>Index in </a:t>
            </a:r>
            <a:r>
              <a:rPr lang="en-US" dirty="0" err="1" smtClean="0">
                <a:solidFill>
                  <a:srgbClr val="002060"/>
                </a:solidFill>
                <a:latin typeface="Khmer OS Battambang" pitchFamily="2" charset="0"/>
                <a:cs typeface="Khmer OS Battambang" pitchFamily="2" charset="0"/>
              </a:rPr>
              <a:t>InputStreamReader</a:t>
            </a:r>
            <a:endParaRPr lang="en-US" dirty="0">
              <a:solidFill>
                <a:srgbClr val="002060"/>
              </a:solidFill>
              <a:latin typeface="Khmer OS Battambang" pitchFamily="2" charset="0"/>
              <a:cs typeface="Khmer OS Battambang" pitchFamily="2" charset="0"/>
            </a:endParaRPr>
          </a:p>
          <a:p>
            <a:pPr lvl="1">
              <a:buClr>
                <a:schemeClr val="accent1">
                  <a:lumMod val="60000"/>
                  <a:lumOff val="40000"/>
                </a:schemeClr>
              </a:buClr>
            </a:pPr>
            <a:r>
              <a:rPr lang="en-US" sz="2200" dirty="0" smtClean="0">
                <a:solidFill>
                  <a:schemeClr val="accent4"/>
                </a:solidFill>
                <a:latin typeface="Khmer OS Battambang" pitchFamily="2" charset="0"/>
                <a:cs typeface="Khmer OS Battambang" pitchFamily="2" charset="0"/>
              </a:rPr>
              <a:t>close() : </a:t>
            </a:r>
            <a:r>
              <a:rPr lang="en-US" sz="2200" dirty="0" smtClean="0">
                <a:solidFill>
                  <a:srgbClr val="C00000"/>
                </a:solidFill>
                <a:latin typeface="Khmer OS Battambang" pitchFamily="2" charset="0"/>
                <a:cs typeface="Khmer OS Battambang" pitchFamily="2" charset="0"/>
              </a:rPr>
              <a:t>Close </a:t>
            </a:r>
            <a:r>
              <a:rPr lang="en-US" sz="2200" dirty="0">
                <a:solidFill>
                  <a:srgbClr val="C00000"/>
                </a:solidFill>
                <a:latin typeface="Khmer OS Battambang" pitchFamily="2" charset="0"/>
                <a:cs typeface="Khmer OS Battambang" pitchFamily="2" charset="0"/>
              </a:rPr>
              <a:t>the </a:t>
            </a:r>
            <a:r>
              <a:rPr lang="en-US" sz="2200" dirty="0" smtClean="0">
                <a:solidFill>
                  <a:srgbClr val="C00000"/>
                </a:solidFill>
                <a:latin typeface="Khmer OS Battambang" pitchFamily="2" charset="0"/>
                <a:cs typeface="Khmer OS Battambang" pitchFamily="2" charset="0"/>
              </a:rPr>
              <a:t>stream.</a:t>
            </a:r>
          </a:p>
          <a:p>
            <a:pPr lvl="1">
              <a:buClr>
                <a:schemeClr val="accent1">
                  <a:lumMod val="60000"/>
                  <a:lumOff val="40000"/>
                </a:schemeClr>
              </a:buClr>
            </a:pPr>
            <a:r>
              <a:rPr lang="en-US" sz="2200" dirty="0" err="1" smtClean="0">
                <a:solidFill>
                  <a:schemeClr val="accent4"/>
                </a:solidFill>
                <a:latin typeface="Khmer OS Battambang" pitchFamily="2" charset="0"/>
                <a:cs typeface="Khmer OS Battambang" pitchFamily="2" charset="0"/>
              </a:rPr>
              <a:t>getEncoding</a:t>
            </a:r>
            <a:r>
              <a:rPr lang="en-US" sz="2200" dirty="0" smtClean="0">
                <a:solidFill>
                  <a:schemeClr val="accent4"/>
                </a:solidFill>
                <a:latin typeface="Khmer OS Battambang" pitchFamily="2" charset="0"/>
                <a:cs typeface="Khmer OS Battambang" pitchFamily="2" charset="0"/>
              </a:rPr>
              <a:t>() : </a:t>
            </a:r>
            <a:r>
              <a:rPr lang="en-US" sz="2200" dirty="0" smtClean="0">
                <a:solidFill>
                  <a:srgbClr val="C00000"/>
                </a:solidFill>
                <a:latin typeface="Khmer OS Battambang" pitchFamily="2" charset="0"/>
                <a:cs typeface="Khmer OS Battambang" pitchFamily="2" charset="0"/>
              </a:rPr>
              <a:t>Return </a:t>
            </a:r>
            <a:r>
              <a:rPr lang="en-US" sz="2200" dirty="0">
                <a:solidFill>
                  <a:srgbClr val="C00000"/>
                </a:solidFill>
                <a:latin typeface="Khmer OS Battambang" pitchFamily="2" charset="0"/>
                <a:cs typeface="Khmer OS Battambang" pitchFamily="2" charset="0"/>
              </a:rPr>
              <a:t>the name of the encoding being used by this</a:t>
            </a:r>
            <a:r>
              <a:rPr lang="en-US" sz="2200" dirty="0">
                <a:latin typeface="Khmer OS Battambang" pitchFamily="2" charset="0"/>
                <a:cs typeface="Khmer OS Battambang" pitchFamily="2" charset="0"/>
              </a:rPr>
              <a:t> </a:t>
            </a:r>
            <a:r>
              <a:rPr lang="en-US" sz="2200" dirty="0" smtClean="0">
                <a:solidFill>
                  <a:srgbClr val="C00000"/>
                </a:solidFill>
                <a:latin typeface="Khmer OS Battambang" pitchFamily="2" charset="0"/>
                <a:cs typeface="Khmer OS Battambang" pitchFamily="2" charset="0"/>
              </a:rPr>
              <a:t>stream.</a:t>
            </a:r>
          </a:p>
          <a:p>
            <a:pPr lvl="1">
              <a:buClr>
                <a:schemeClr val="accent1">
                  <a:lumMod val="60000"/>
                  <a:lumOff val="40000"/>
                </a:schemeClr>
              </a:buClr>
            </a:pPr>
            <a:r>
              <a:rPr lang="en-US" sz="2200" dirty="0" smtClean="0">
                <a:solidFill>
                  <a:schemeClr val="accent4"/>
                </a:solidFill>
                <a:latin typeface="Khmer OS Battambang" pitchFamily="2" charset="0"/>
                <a:cs typeface="Khmer OS Battambang" pitchFamily="2" charset="0"/>
              </a:rPr>
              <a:t>read() : </a:t>
            </a:r>
            <a:r>
              <a:rPr lang="en-US" sz="2200" dirty="0" smtClean="0">
                <a:solidFill>
                  <a:srgbClr val="C00000"/>
                </a:solidFill>
                <a:latin typeface="Khmer OS Battambang" pitchFamily="2" charset="0"/>
                <a:cs typeface="Khmer OS Battambang" pitchFamily="2" charset="0"/>
              </a:rPr>
              <a:t>Read </a:t>
            </a:r>
            <a:r>
              <a:rPr lang="en-US" sz="2200" dirty="0">
                <a:solidFill>
                  <a:srgbClr val="C00000"/>
                </a:solidFill>
                <a:latin typeface="Khmer OS Battambang" pitchFamily="2" charset="0"/>
                <a:cs typeface="Khmer OS Battambang" pitchFamily="2" charset="0"/>
              </a:rPr>
              <a:t>a single </a:t>
            </a:r>
            <a:r>
              <a:rPr lang="en-US" sz="2200" dirty="0" smtClean="0">
                <a:solidFill>
                  <a:srgbClr val="C00000"/>
                </a:solidFill>
                <a:latin typeface="Khmer OS Battambang" pitchFamily="2" charset="0"/>
                <a:cs typeface="Khmer OS Battambang" pitchFamily="2" charset="0"/>
              </a:rPr>
              <a:t>character.</a:t>
            </a:r>
          </a:p>
          <a:p>
            <a:pPr lvl="1">
              <a:buClr>
                <a:schemeClr val="accent1">
                  <a:lumMod val="60000"/>
                  <a:lumOff val="40000"/>
                </a:schemeClr>
              </a:buClr>
            </a:pPr>
            <a:r>
              <a:rPr lang="en-US" sz="2200" dirty="0" smtClean="0">
                <a:solidFill>
                  <a:schemeClr val="accent4"/>
                </a:solidFill>
                <a:latin typeface="Khmer OS Battambang" pitchFamily="2" charset="0"/>
                <a:cs typeface="Khmer OS Battambang" pitchFamily="2" charset="0"/>
              </a:rPr>
              <a:t>read(char</a:t>
            </a:r>
            <a:r>
              <a:rPr lang="en-US" sz="2200" dirty="0">
                <a:solidFill>
                  <a:schemeClr val="accent4"/>
                </a:solidFill>
                <a:latin typeface="Khmer OS Battambang" pitchFamily="2" charset="0"/>
                <a:cs typeface="Khmer OS Battambang" pitchFamily="2" charset="0"/>
              </a:rPr>
              <a:t>[], </a:t>
            </a:r>
            <a:r>
              <a:rPr lang="en-US" sz="2200" dirty="0" err="1">
                <a:solidFill>
                  <a:schemeClr val="accent4"/>
                </a:solidFill>
                <a:latin typeface="Khmer OS Battambang" pitchFamily="2" charset="0"/>
                <a:cs typeface="Khmer OS Battambang" pitchFamily="2" charset="0"/>
              </a:rPr>
              <a:t>int</a:t>
            </a:r>
            <a:r>
              <a:rPr lang="en-US" sz="2200" dirty="0">
                <a:solidFill>
                  <a:schemeClr val="accent4"/>
                </a:solidFill>
                <a:latin typeface="Khmer OS Battambang" pitchFamily="2" charset="0"/>
                <a:cs typeface="Khmer OS Battambang" pitchFamily="2" charset="0"/>
              </a:rPr>
              <a:t>, </a:t>
            </a:r>
            <a:r>
              <a:rPr lang="en-US" sz="2200" dirty="0" err="1" smtClean="0">
                <a:solidFill>
                  <a:schemeClr val="accent4"/>
                </a:solidFill>
                <a:latin typeface="Khmer OS Battambang" pitchFamily="2" charset="0"/>
                <a:cs typeface="Khmer OS Battambang" pitchFamily="2" charset="0"/>
              </a:rPr>
              <a:t>int</a:t>
            </a:r>
            <a:r>
              <a:rPr lang="en-US" sz="2200" dirty="0" smtClean="0">
                <a:solidFill>
                  <a:schemeClr val="accent4"/>
                </a:solidFill>
                <a:latin typeface="Khmer OS Battambang" pitchFamily="2" charset="0"/>
                <a:cs typeface="Khmer OS Battambang" pitchFamily="2" charset="0"/>
              </a:rPr>
              <a:t>) : </a:t>
            </a:r>
            <a:r>
              <a:rPr lang="en-US" sz="2200" dirty="0" smtClean="0">
                <a:solidFill>
                  <a:srgbClr val="C00000"/>
                </a:solidFill>
                <a:latin typeface="Khmer OS Battambang" pitchFamily="2" charset="0"/>
                <a:cs typeface="Khmer OS Battambang" pitchFamily="2" charset="0"/>
              </a:rPr>
              <a:t>Read </a:t>
            </a:r>
            <a:r>
              <a:rPr lang="en-US" sz="2200" dirty="0">
                <a:solidFill>
                  <a:srgbClr val="C00000"/>
                </a:solidFill>
                <a:latin typeface="Khmer OS Battambang" pitchFamily="2" charset="0"/>
                <a:cs typeface="Khmer OS Battambang" pitchFamily="2" charset="0"/>
              </a:rPr>
              <a:t>characters into a portion of an </a:t>
            </a:r>
            <a:r>
              <a:rPr lang="en-US" sz="2200" dirty="0" smtClean="0">
                <a:solidFill>
                  <a:srgbClr val="C00000"/>
                </a:solidFill>
                <a:latin typeface="Khmer OS Battambang" pitchFamily="2" charset="0"/>
                <a:cs typeface="Khmer OS Battambang" pitchFamily="2" charset="0"/>
              </a:rPr>
              <a:t>array.</a:t>
            </a:r>
          </a:p>
          <a:p>
            <a:pPr lvl="1">
              <a:buClr>
                <a:schemeClr val="accent1">
                  <a:lumMod val="60000"/>
                  <a:lumOff val="40000"/>
                </a:schemeClr>
              </a:buClr>
            </a:pPr>
            <a:r>
              <a:rPr lang="en-US" sz="2200" dirty="0" smtClean="0">
                <a:solidFill>
                  <a:schemeClr val="accent4"/>
                </a:solidFill>
                <a:latin typeface="Khmer OS Battambang" pitchFamily="2" charset="0"/>
                <a:cs typeface="Khmer OS Battambang" pitchFamily="2" charset="0"/>
              </a:rPr>
              <a:t>ready() : </a:t>
            </a:r>
            <a:r>
              <a:rPr lang="en-US" sz="2200" dirty="0" smtClean="0">
                <a:solidFill>
                  <a:srgbClr val="C00000"/>
                </a:solidFill>
                <a:latin typeface="Khmer OS Battambang" pitchFamily="2" charset="0"/>
                <a:cs typeface="Khmer OS Battambang" pitchFamily="2" charset="0"/>
              </a:rPr>
              <a:t>Tell </a:t>
            </a:r>
            <a:r>
              <a:rPr lang="en-US" sz="2200" dirty="0">
                <a:solidFill>
                  <a:srgbClr val="C00000"/>
                </a:solidFill>
                <a:latin typeface="Khmer OS Battambang" pitchFamily="2" charset="0"/>
                <a:cs typeface="Khmer OS Battambang" pitchFamily="2" charset="0"/>
              </a:rPr>
              <a:t>whether this stream is ready to be read. </a:t>
            </a:r>
          </a:p>
        </p:txBody>
      </p:sp>
    </p:spTree>
    <p:extLst>
      <p:ext uri="{BB962C8B-B14F-4D97-AF65-F5344CB8AC3E}">
        <p14:creationId xmlns:p14="http://schemas.microsoft.com/office/powerpoint/2010/main" val="175358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7514" y="355904"/>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Reference</a:t>
            </a: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2" name="Slide Number Placeholder 1"/>
          <p:cNvSpPr>
            <a:spLocks noGrp="1"/>
          </p:cNvSpPr>
          <p:nvPr>
            <p:ph type="sldNum" sz="quarter" idx="12"/>
          </p:nvPr>
        </p:nvSpPr>
        <p:spPr/>
        <p:txBody>
          <a:bodyPr/>
          <a:lstStyle/>
          <a:p>
            <a:fld id="{5F4C9F40-B079-4B71-A627-7266DFEA7F03}" type="slidenum">
              <a:rPr lang="en-US" smtClean="0"/>
              <a:pPr/>
              <a:t>45</a:t>
            </a:fld>
            <a:endParaRPr lang="en-US"/>
          </a:p>
        </p:txBody>
      </p:sp>
      <p:sp>
        <p:nvSpPr>
          <p:cNvPr id="7" name="Content Placeholder 6"/>
          <p:cNvSpPr>
            <a:spLocks noGrp="1"/>
          </p:cNvSpPr>
          <p:nvPr>
            <p:ph sz="quarter" idx="13"/>
          </p:nvPr>
        </p:nvSpPr>
        <p:spPr>
          <a:xfrm>
            <a:off x="606392" y="1468191"/>
            <a:ext cx="11020926" cy="4874743"/>
          </a:xfrm>
        </p:spPr>
        <p:txBody>
          <a:bodyPr>
            <a:normAutofit/>
          </a:bodyPr>
          <a:lstStyle/>
          <a:p>
            <a:pPr marL="0" lvl="1" indent="0">
              <a:buClr>
                <a:schemeClr val="accent1">
                  <a:lumMod val="75000"/>
                </a:schemeClr>
              </a:buClr>
              <a:buNone/>
            </a:pPr>
            <a:r>
              <a:rPr lang="en-US" dirty="0" smtClean="0"/>
              <a:t>http</a:t>
            </a:r>
            <a:r>
              <a:rPr lang="en-US" dirty="0"/>
              <a:t>://www.explain-java.com/java-wrapper-class-tutorial-explain-java-wrapper-classes-examples/</a:t>
            </a:r>
            <a:endParaRPr lang="en-US" dirty="0" smtClean="0"/>
          </a:p>
        </p:txBody>
      </p:sp>
    </p:spTree>
    <p:extLst>
      <p:ext uri="{BB962C8B-B14F-4D97-AF65-F5344CB8AC3E}">
        <p14:creationId xmlns:p14="http://schemas.microsoft.com/office/powerpoint/2010/main" val="362742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6277" y="335122"/>
            <a:ext cx="8245595" cy="760998"/>
          </a:xfrm>
        </p:spPr>
        <p:txBody>
          <a:bodyPr>
            <a:noAutofit/>
          </a:bodyPr>
          <a:lstStyle/>
          <a:p>
            <a:r>
              <a:rPr lang="en-US" sz="3000" b="1" dirty="0" smtClean="0">
                <a:solidFill>
                  <a:srgbClr val="003399"/>
                </a:solidFill>
                <a:latin typeface="DaunPenh (Body)"/>
                <a:cs typeface="Khmer OS Battambang" panose="02000500000000020004" pitchFamily="2" charset="0"/>
              </a:rPr>
              <a:t>Primitive Data Type</a:t>
            </a:r>
            <a:endParaRPr lang="en-US" sz="3000" b="1" dirty="0">
              <a:solidFill>
                <a:srgbClr val="003399"/>
              </a:solidFill>
              <a:latin typeface="DaunPenh (Body)"/>
              <a:cs typeface="Khmer OS Battambang" panose="02000500000000020004" pitchFamily="2" charset="0"/>
            </a:endParaRPr>
          </a:p>
        </p:txBody>
      </p:sp>
      <p:sp>
        <p:nvSpPr>
          <p:cNvPr id="2" name="Slide Number Placeholder 1"/>
          <p:cNvSpPr>
            <a:spLocks noGrp="1"/>
          </p:cNvSpPr>
          <p:nvPr>
            <p:ph type="sldNum" sz="quarter" idx="12"/>
          </p:nvPr>
        </p:nvSpPr>
        <p:spPr/>
        <p:txBody>
          <a:bodyPr/>
          <a:lstStyle/>
          <a:p>
            <a:fld id="{5F4C9F40-B079-4B71-A627-7266DFEA7F03}" type="slidenum">
              <a:rPr lang="en-US" smtClean="0"/>
              <a:pPr/>
              <a:t>5</a:t>
            </a:fld>
            <a:endParaRPr lang="en-US" dirty="0"/>
          </a:p>
        </p:txBody>
      </p:sp>
      <p:graphicFrame>
        <p:nvGraphicFramePr>
          <p:cNvPr id="9" name="Table 8"/>
          <p:cNvGraphicFramePr>
            <a:graphicFrameLocks noGrp="1"/>
          </p:cNvGraphicFramePr>
          <p:nvPr>
            <p:extLst/>
          </p:nvPr>
        </p:nvGraphicFramePr>
        <p:xfrm>
          <a:off x="910935" y="1652154"/>
          <a:ext cx="10820402" cy="4825419"/>
        </p:xfrm>
        <a:graphic>
          <a:graphicData uri="http://schemas.openxmlformats.org/drawingml/2006/table">
            <a:tbl>
              <a:tblPr firstRow="1" bandRow="1">
                <a:tableStyleId>{FABFCF23-3B69-468F-B69F-88F6DE6A72F2}</a:tableStyleId>
              </a:tblPr>
              <a:tblGrid>
                <a:gridCol w="1142528"/>
                <a:gridCol w="2486675"/>
                <a:gridCol w="1092121"/>
                <a:gridCol w="840094"/>
                <a:gridCol w="5258984"/>
              </a:tblGrid>
              <a:tr h="459433">
                <a:tc>
                  <a:txBody>
                    <a:bodyPr/>
                    <a:lstStyle/>
                    <a:p>
                      <a:r>
                        <a:rPr lang="en-US" dirty="0" smtClean="0"/>
                        <a:t>Type</a:t>
                      </a:r>
                      <a:endParaRPr lang="en-US" dirty="0"/>
                    </a:p>
                  </a:txBody>
                  <a:tcPr/>
                </a:tc>
                <a:tc>
                  <a:txBody>
                    <a:bodyPr/>
                    <a:lstStyle/>
                    <a:p>
                      <a:r>
                        <a:rPr lang="en-US" dirty="0" smtClean="0"/>
                        <a:t>Contains</a:t>
                      </a:r>
                      <a:endParaRPr lang="en-US" dirty="0"/>
                    </a:p>
                  </a:txBody>
                  <a:tcPr/>
                </a:tc>
                <a:tc>
                  <a:txBody>
                    <a:bodyPr/>
                    <a:lstStyle/>
                    <a:p>
                      <a:r>
                        <a:rPr lang="en-US" dirty="0" smtClean="0"/>
                        <a:t>Default</a:t>
                      </a:r>
                      <a:endParaRPr lang="en-US" dirty="0"/>
                    </a:p>
                  </a:txBody>
                  <a:tcPr/>
                </a:tc>
                <a:tc>
                  <a:txBody>
                    <a:bodyPr/>
                    <a:lstStyle/>
                    <a:p>
                      <a:r>
                        <a:rPr lang="en-US" dirty="0" smtClean="0"/>
                        <a:t>Size</a:t>
                      </a:r>
                      <a:endParaRPr lang="en-US" dirty="0"/>
                    </a:p>
                  </a:txBody>
                  <a:tcPr/>
                </a:tc>
                <a:tc>
                  <a:txBody>
                    <a:bodyPr/>
                    <a:lstStyle/>
                    <a:p>
                      <a:r>
                        <a:rPr lang="en-US" dirty="0" smtClean="0"/>
                        <a:t>Range</a:t>
                      </a:r>
                      <a:endParaRPr lang="en-US" dirty="0"/>
                    </a:p>
                  </a:txBody>
                  <a:tcPr/>
                </a:tc>
              </a:tr>
              <a:tr h="459433">
                <a:tc>
                  <a:txBody>
                    <a:bodyPr/>
                    <a:lstStyle/>
                    <a:p>
                      <a:r>
                        <a:rPr lang="en-US" dirty="0" smtClean="0"/>
                        <a:t>Boolean</a:t>
                      </a:r>
                      <a:endParaRPr lang="en-US" dirty="0"/>
                    </a:p>
                  </a:txBody>
                  <a:tcPr/>
                </a:tc>
                <a:tc>
                  <a:txBody>
                    <a:bodyPr/>
                    <a:lstStyle/>
                    <a:p>
                      <a:r>
                        <a:rPr lang="en-US" dirty="0" smtClean="0"/>
                        <a:t>True of false</a:t>
                      </a:r>
                      <a:endParaRPr lang="en-US" dirty="0"/>
                    </a:p>
                  </a:txBody>
                  <a:tcPr/>
                </a:tc>
                <a:tc>
                  <a:txBody>
                    <a:bodyPr/>
                    <a:lstStyle/>
                    <a:p>
                      <a:r>
                        <a:rPr lang="en-US" dirty="0" smtClean="0"/>
                        <a:t>False</a:t>
                      </a:r>
                      <a:endParaRPr lang="en-US" dirty="0"/>
                    </a:p>
                  </a:txBody>
                  <a:tcPr/>
                </a:tc>
                <a:tc>
                  <a:txBody>
                    <a:bodyPr/>
                    <a:lstStyle/>
                    <a:p>
                      <a:r>
                        <a:rPr lang="en-US" dirty="0" smtClean="0"/>
                        <a:t>1 bit </a:t>
                      </a:r>
                      <a:endParaRPr lang="en-US" dirty="0"/>
                    </a:p>
                  </a:txBody>
                  <a:tcPr/>
                </a:tc>
                <a:tc>
                  <a:txBody>
                    <a:bodyPr/>
                    <a:lstStyle/>
                    <a:p>
                      <a:r>
                        <a:rPr lang="en-US" dirty="0" smtClean="0"/>
                        <a:t>NA</a:t>
                      </a:r>
                      <a:endParaRPr lang="en-US" dirty="0"/>
                    </a:p>
                  </a:txBody>
                  <a:tcPr/>
                </a:tc>
              </a:tr>
              <a:tr h="459433">
                <a:tc>
                  <a:txBody>
                    <a:bodyPr/>
                    <a:lstStyle/>
                    <a:p>
                      <a:r>
                        <a:rPr lang="en-US" dirty="0" smtClean="0"/>
                        <a:t>char</a:t>
                      </a:r>
                      <a:endParaRPr lang="en-US" dirty="0"/>
                    </a:p>
                  </a:txBody>
                  <a:tcPr/>
                </a:tc>
                <a:tc>
                  <a:txBody>
                    <a:bodyPr/>
                    <a:lstStyle/>
                    <a:p>
                      <a:r>
                        <a:rPr lang="en-US" dirty="0" smtClean="0"/>
                        <a:t>Unicode</a:t>
                      </a:r>
                      <a:r>
                        <a:rPr lang="en-US" baseline="0" dirty="0" smtClean="0"/>
                        <a:t> character</a:t>
                      </a:r>
                      <a:endParaRPr lang="en-US" dirty="0"/>
                    </a:p>
                  </a:txBody>
                  <a:tcPr/>
                </a:tc>
                <a:tc>
                  <a:txBody>
                    <a:bodyPr/>
                    <a:lstStyle/>
                    <a:p>
                      <a:r>
                        <a:rPr lang="en-US" dirty="0" smtClean="0"/>
                        <a:t>\u00000</a:t>
                      </a:r>
                      <a:endParaRPr lang="en-US" dirty="0"/>
                    </a:p>
                  </a:txBody>
                  <a:tcPr/>
                </a:tc>
                <a:tc>
                  <a:txBody>
                    <a:bodyPr/>
                    <a:lstStyle/>
                    <a:p>
                      <a:r>
                        <a:rPr lang="en-US" dirty="0" smtClean="0"/>
                        <a:t>16bits</a:t>
                      </a:r>
                      <a:endParaRPr lang="en-US" dirty="0"/>
                    </a:p>
                  </a:txBody>
                  <a:tcPr/>
                </a:tc>
                <a:tc>
                  <a:txBody>
                    <a:bodyPr/>
                    <a:lstStyle/>
                    <a:p>
                      <a:r>
                        <a:rPr lang="en-US" dirty="0" smtClean="0"/>
                        <a:t>\u00000 to \</a:t>
                      </a:r>
                      <a:r>
                        <a:rPr lang="en-US" dirty="0" err="1" smtClean="0"/>
                        <a:t>uFFFF</a:t>
                      </a:r>
                      <a:endParaRPr lang="en-US" dirty="0"/>
                    </a:p>
                  </a:txBody>
                  <a:tcPr/>
                </a:tc>
              </a:tr>
              <a:tr h="459433">
                <a:tc>
                  <a:txBody>
                    <a:bodyPr/>
                    <a:lstStyle/>
                    <a:p>
                      <a:r>
                        <a:rPr lang="en-US" dirty="0" smtClean="0"/>
                        <a:t>byte</a:t>
                      </a:r>
                      <a:endParaRPr lang="en-US" dirty="0"/>
                    </a:p>
                  </a:txBody>
                  <a:tcPr/>
                </a:tc>
                <a:tc>
                  <a:txBody>
                    <a:bodyPr/>
                    <a:lstStyle/>
                    <a:p>
                      <a:r>
                        <a:rPr lang="en-US" dirty="0" smtClean="0"/>
                        <a:t>Signed</a:t>
                      </a:r>
                      <a:r>
                        <a:rPr lang="en-US" baseline="0" dirty="0" smtClean="0"/>
                        <a:t> integer</a:t>
                      </a:r>
                      <a:endParaRPr lang="en-US" dirty="0"/>
                    </a:p>
                  </a:txBody>
                  <a:tcPr/>
                </a:tc>
                <a:tc>
                  <a:txBody>
                    <a:bodyPr/>
                    <a:lstStyle/>
                    <a:p>
                      <a:r>
                        <a:rPr lang="en-US" dirty="0" smtClean="0"/>
                        <a:t>0</a:t>
                      </a:r>
                      <a:endParaRPr lang="en-US" dirty="0"/>
                    </a:p>
                  </a:txBody>
                  <a:tcPr/>
                </a:tc>
                <a:tc>
                  <a:txBody>
                    <a:bodyPr/>
                    <a:lstStyle/>
                    <a:p>
                      <a:r>
                        <a:rPr lang="en-US" dirty="0" smtClean="0"/>
                        <a:t>8bits</a:t>
                      </a:r>
                      <a:endParaRPr lang="en-US" dirty="0"/>
                    </a:p>
                  </a:txBody>
                  <a:tcPr/>
                </a:tc>
                <a:tc>
                  <a:txBody>
                    <a:bodyPr/>
                    <a:lstStyle/>
                    <a:p>
                      <a:r>
                        <a:rPr lang="en-US" dirty="0" smtClean="0"/>
                        <a:t>-128 to 32767</a:t>
                      </a:r>
                      <a:endParaRPr lang="en-US" dirty="0"/>
                    </a:p>
                  </a:txBody>
                  <a:tcPr/>
                </a:tc>
              </a:tr>
              <a:tr h="459433">
                <a:tc>
                  <a:txBody>
                    <a:bodyPr/>
                    <a:lstStyle/>
                    <a:p>
                      <a:r>
                        <a:rPr lang="en-US" dirty="0" smtClean="0"/>
                        <a:t>short</a:t>
                      </a:r>
                      <a:endParaRPr lang="en-US" dirty="0"/>
                    </a:p>
                  </a:txBody>
                  <a:tcPr/>
                </a:tc>
                <a:tc>
                  <a:txBody>
                    <a:bodyPr/>
                    <a:lstStyle/>
                    <a:p>
                      <a:r>
                        <a:rPr lang="en-US" dirty="0" smtClean="0"/>
                        <a:t>Signed integer</a:t>
                      </a:r>
                      <a:endParaRPr lang="en-US" dirty="0"/>
                    </a:p>
                  </a:txBody>
                  <a:tcPr/>
                </a:tc>
                <a:tc>
                  <a:txBody>
                    <a:bodyPr/>
                    <a:lstStyle/>
                    <a:p>
                      <a:r>
                        <a:rPr lang="en-US" dirty="0" smtClean="0"/>
                        <a:t>0</a:t>
                      </a:r>
                      <a:endParaRPr lang="en-US" dirty="0"/>
                    </a:p>
                  </a:txBody>
                  <a:tcPr/>
                </a:tc>
                <a:tc>
                  <a:txBody>
                    <a:bodyPr/>
                    <a:lstStyle/>
                    <a:p>
                      <a:r>
                        <a:rPr lang="en-US" dirty="0" smtClean="0"/>
                        <a:t>16bits</a:t>
                      </a:r>
                      <a:endParaRPr lang="en-US" dirty="0"/>
                    </a:p>
                  </a:txBody>
                  <a:tcPr/>
                </a:tc>
                <a:tc>
                  <a:txBody>
                    <a:bodyPr/>
                    <a:lstStyle/>
                    <a:p>
                      <a:r>
                        <a:rPr lang="en-US" dirty="0" smtClean="0"/>
                        <a:t>-32768 to 32767</a:t>
                      </a:r>
                      <a:endParaRPr lang="en-US" dirty="0"/>
                    </a:p>
                  </a:txBody>
                  <a:tcPr/>
                </a:tc>
              </a:tr>
              <a:tr h="459433">
                <a:tc>
                  <a:txBody>
                    <a:bodyPr/>
                    <a:lstStyle/>
                    <a:p>
                      <a:r>
                        <a:rPr lang="en-US" dirty="0" err="1" smtClean="0"/>
                        <a:t>int</a:t>
                      </a:r>
                      <a:endParaRPr lang="en-US" dirty="0"/>
                    </a:p>
                  </a:txBody>
                  <a:tcPr/>
                </a:tc>
                <a:tc>
                  <a:txBody>
                    <a:bodyPr/>
                    <a:lstStyle/>
                    <a:p>
                      <a:r>
                        <a:rPr lang="en-US" dirty="0" smtClean="0"/>
                        <a:t>Signed integer </a:t>
                      </a:r>
                      <a:endParaRPr lang="en-US" dirty="0"/>
                    </a:p>
                  </a:txBody>
                  <a:tcPr/>
                </a:tc>
                <a:tc>
                  <a:txBody>
                    <a:bodyPr/>
                    <a:lstStyle/>
                    <a:p>
                      <a:r>
                        <a:rPr lang="en-US" dirty="0" smtClean="0"/>
                        <a:t>0</a:t>
                      </a:r>
                      <a:endParaRPr lang="en-US" dirty="0"/>
                    </a:p>
                  </a:txBody>
                  <a:tcPr/>
                </a:tc>
                <a:tc>
                  <a:txBody>
                    <a:bodyPr/>
                    <a:lstStyle/>
                    <a:p>
                      <a:r>
                        <a:rPr lang="en-US" dirty="0" smtClean="0"/>
                        <a:t>32bits</a:t>
                      </a:r>
                      <a:endParaRPr lang="en-US" dirty="0"/>
                    </a:p>
                  </a:txBody>
                  <a:tcPr/>
                </a:tc>
                <a:tc>
                  <a:txBody>
                    <a:bodyPr/>
                    <a:lstStyle/>
                    <a:p>
                      <a:r>
                        <a:rPr lang="en-US" dirty="0" smtClean="0"/>
                        <a:t>-2147483648 to 2147483648</a:t>
                      </a:r>
                      <a:endParaRPr lang="en-US" dirty="0"/>
                    </a:p>
                  </a:txBody>
                  <a:tcPr/>
                </a:tc>
              </a:tr>
              <a:tr h="689607">
                <a:tc>
                  <a:txBody>
                    <a:bodyPr/>
                    <a:lstStyle/>
                    <a:p>
                      <a:r>
                        <a:rPr lang="en-US" dirty="0" smtClean="0"/>
                        <a:t>long</a:t>
                      </a:r>
                      <a:endParaRPr lang="en-US" dirty="0"/>
                    </a:p>
                  </a:txBody>
                  <a:tcPr/>
                </a:tc>
                <a:tc>
                  <a:txBody>
                    <a:bodyPr/>
                    <a:lstStyle/>
                    <a:p>
                      <a:r>
                        <a:rPr lang="en-US" dirty="0" smtClean="0"/>
                        <a:t>Signed integer</a:t>
                      </a:r>
                      <a:endParaRPr lang="en-US" dirty="0"/>
                    </a:p>
                  </a:txBody>
                  <a:tcPr/>
                </a:tc>
                <a:tc>
                  <a:txBody>
                    <a:bodyPr/>
                    <a:lstStyle/>
                    <a:p>
                      <a:r>
                        <a:rPr lang="en-US" dirty="0" smtClean="0"/>
                        <a:t>0</a:t>
                      </a:r>
                      <a:endParaRPr lang="en-US" dirty="0"/>
                    </a:p>
                  </a:txBody>
                  <a:tcPr/>
                </a:tc>
                <a:tc>
                  <a:txBody>
                    <a:bodyPr/>
                    <a:lstStyle/>
                    <a:p>
                      <a:r>
                        <a:rPr lang="en-US" dirty="0" smtClean="0"/>
                        <a:t>64bits</a:t>
                      </a:r>
                      <a:endParaRPr lang="en-US" dirty="0"/>
                    </a:p>
                  </a:txBody>
                  <a:tcPr/>
                </a:tc>
                <a:tc>
                  <a:txBody>
                    <a:bodyPr/>
                    <a:lstStyle/>
                    <a:p>
                      <a:r>
                        <a:rPr lang="en-US" dirty="0" smtClean="0"/>
                        <a:t>-9223372036854775808 to 9223372036854775807</a:t>
                      </a:r>
                      <a:endParaRPr lang="en-US" dirty="0"/>
                    </a:p>
                  </a:txBody>
                  <a:tcPr/>
                </a:tc>
              </a:tr>
              <a:tr h="689607">
                <a:tc>
                  <a:txBody>
                    <a:bodyPr/>
                    <a:lstStyle/>
                    <a:p>
                      <a:r>
                        <a:rPr lang="en-US" dirty="0" smtClean="0"/>
                        <a:t>float</a:t>
                      </a:r>
                      <a:endParaRPr lang="en-US" dirty="0"/>
                    </a:p>
                  </a:txBody>
                  <a:tcPr/>
                </a:tc>
                <a:tc>
                  <a:txBody>
                    <a:bodyPr/>
                    <a:lstStyle/>
                    <a:p>
                      <a:r>
                        <a:rPr lang="en-US" dirty="0" smtClean="0"/>
                        <a:t>IEEE 754 floating point</a:t>
                      </a:r>
                      <a:endParaRPr lang="en-US" dirty="0"/>
                    </a:p>
                  </a:txBody>
                  <a:tcPr/>
                </a:tc>
                <a:tc>
                  <a:txBody>
                    <a:bodyPr/>
                    <a:lstStyle/>
                    <a:p>
                      <a:r>
                        <a:rPr lang="en-US" dirty="0" smtClean="0"/>
                        <a:t>0.0</a:t>
                      </a:r>
                      <a:endParaRPr lang="en-US" dirty="0"/>
                    </a:p>
                  </a:txBody>
                  <a:tcPr/>
                </a:tc>
                <a:tc>
                  <a:txBody>
                    <a:bodyPr/>
                    <a:lstStyle/>
                    <a:p>
                      <a:r>
                        <a:rPr lang="en-US" dirty="0" smtClean="0"/>
                        <a:t>32bits</a:t>
                      </a:r>
                      <a:endParaRPr lang="en-US" dirty="0"/>
                    </a:p>
                  </a:txBody>
                  <a:tcPr/>
                </a:tc>
                <a:tc>
                  <a:txBody>
                    <a:bodyPr/>
                    <a:lstStyle/>
                    <a:p>
                      <a:r>
                        <a:rPr lang="en-US" dirty="0" smtClean="0"/>
                        <a:t>±1.4E-45 to ±3.4028235E±38</a:t>
                      </a:r>
                      <a:endParaRPr lang="en-US" dirty="0"/>
                    </a:p>
                  </a:txBody>
                  <a:tcPr/>
                </a:tc>
              </a:tr>
              <a:tr h="689607">
                <a:tc>
                  <a:txBody>
                    <a:bodyPr/>
                    <a:lstStyle/>
                    <a:p>
                      <a:r>
                        <a:rPr lang="en-US" dirty="0" smtClean="0"/>
                        <a:t>double </a:t>
                      </a:r>
                      <a:endParaRPr lang="en-US" dirty="0"/>
                    </a:p>
                  </a:txBody>
                  <a:tcPr/>
                </a:tc>
                <a:tc>
                  <a:txBody>
                    <a:bodyPr/>
                    <a:lstStyle/>
                    <a:p>
                      <a:r>
                        <a:rPr lang="en-US" dirty="0" smtClean="0"/>
                        <a:t>IEEE 754 floating point</a:t>
                      </a:r>
                      <a:endParaRPr lang="en-US" dirty="0"/>
                    </a:p>
                  </a:txBody>
                  <a:tcPr/>
                </a:tc>
                <a:tc>
                  <a:txBody>
                    <a:bodyPr/>
                    <a:lstStyle/>
                    <a:p>
                      <a:r>
                        <a:rPr lang="en-US" dirty="0" smtClean="0"/>
                        <a:t>0.0</a:t>
                      </a:r>
                      <a:endParaRPr lang="en-US" dirty="0"/>
                    </a:p>
                  </a:txBody>
                  <a:tcPr/>
                </a:tc>
                <a:tc>
                  <a:txBody>
                    <a:bodyPr/>
                    <a:lstStyle/>
                    <a:p>
                      <a:r>
                        <a:rPr lang="en-US" dirty="0" smtClean="0"/>
                        <a:t>64bits</a:t>
                      </a:r>
                      <a:endParaRPr lang="en-US" dirty="0"/>
                    </a:p>
                  </a:txBody>
                  <a:tcPr/>
                </a:tc>
                <a:tc>
                  <a:txBody>
                    <a:bodyPr/>
                    <a:lstStyle/>
                    <a:p>
                      <a:r>
                        <a:rPr lang="en-US" dirty="0" smtClean="0"/>
                        <a:t>±4.9E-324 to</a:t>
                      </a:r>
                      <a:r>
                        <a:rPr lang="en-US" baseline="0" dirty="0" smtClean="0"/>
                        <a:t> </a:t>
                      </a:r>
                      <a:r>
                        <a:rPr lang="en-US" dirty="0" smtClean="0"/>
                        <a:t>±1.7976931348623157E±308</a:t>
                      </a:r>
                      <a:endParaRPr lang="en-US" dirty="0"/>
                    </a:p>
                  </a:txBody>
                  <a:tcPr/>
                </a:tc>
              </a:tr>
            </a:tbl>
          </a:graphicData>
        </a:graphic>
      </p:graphicFrame>
    </p:spTree>
    <p:extLst>
      <p:ext uri="{BB962C8B-B14F-4D97-AF65-F5344CB8AC3E}">
        <p14:creationId xmlns:p14="http://schemas.microsoft.com/office/powerpoint/2010/main" val="17989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6392" y="207818"/>
            <a:ext cx="10823608" cy="1085729"/>
          </a:xfrm>
        </p:spPr>
        <p:txBody>
          <a:bodyPr numCol="2">
            <a:noAutofit/>
          </a:bodyPr>
          <a:lstStyle/>
          <a:p>
            <a:pPr>
              <a:lnSpc>
                <a:spcPct val="100000"/>
              </a:lnSpc>
            </a:pPr>
            <a:r>
              <a:rPr lang="en-US" sz="3200" b="1" dirty="0">
                <a:solidFill>
                  <a:srgbClr val="00B0F0"/>
                </a:solidFill>
              </a:rPr>
              <a:t>What is a </a:t>
            </a:r>
            <a:r>
              <a:rPr lang="en-US" sz="3200" b="1" dirty="0" smtClean="0">
                <a:solidFill>
                  <a:srgbClr val="00B0F0"/>
                </a:solidFill>
              </a:rPr>
              <a:t>wrapper</a:t>
            </a:r>
            <a:r>
              <a:rPr lang="km-KH" sz="3200" b="1" dirty="0" smtClean="0">
                <a:solidFill>
                  <a:srgbClr val="00B0F0"/>
                </a:solidFill>
              </a:rPr>
              <a:t> </a:t>
            </a:r>
            <a:r>
              <a:rPr lang="en-US" sz="3200" b="1" dirty="0" smtClean="0">
                <a:solidFill>
                  <a:srgbClr val="00B0F0"/>
                </a:solidFill>
              </a:rPr>
              <a:t>class?</a:t>
            </a:r>
            <a:endParaRPr lang="en-US" sz="3000" b="1" dirty="0">
              <a:solidFill>
                <a:srgbClr val="00B0F0"/>
              </a:solidFill>
              <a:latin typeface="Khmer OS Battambang" panose="02000500000000020004" pitchFamily="2" charset="0"/>
              <a:cs typeface="Khmer OS Battambang" panose="02000500000000020004" pitchFamily="2" charset="0"/>
            </a:endParaRPr>
          </a:p>
        </p:txBody>
      </p:sp>
      <p:sp>
        <p:nvSpPr>
          <p:cNvPr id="2" name="Slide Number Placeholder 1"/>
          <p:cNvSpPr>
            <a:spLocks noGrp="1"/>
          </p:cNvSpPr>
          <p:nvPr>
            <p:ph type="sldNum" sz="quarter" idx="12"/>
          </p:nvPr>
        </p:nvSpPr>
        <p:spPr/>
        <p:txBody>
          <a:bodyPr/>
          <a:lstStyle/>
          <a:p>
            <a:fld id="{5F4C9F40-B079-4B71-A627-7266DFEA7F03}" type="slidenum">
              <a:rPr lang="en-US" smtClean="0"/>
              <a:pPr/>
              <a:t>6</a:t>
            </a:fld>
            <a:endParaRPr lang="en-US"/>
          </a:p>
        </p:txBody>
      </p:sp>
      <p:sp>
        <p:nvSpPr>
          <p:cNvPr id="7" name="Content Placeholder 6"/>
          <p:cNvSpPr>
            <a:spLocks noGrp="1"/>
          </p:cNvSpPr>
          <p:nvPr>
            <p:ph sz="quarter" idx="13"/>
          </p:nvPr>
        </p:nvSpPr>
        <p:spPr>
          <a:xfrm>
            <a:off x="606392" y="1468191"/>
            <a:ext cx="11020926" cy="4874743"/>
          </a:xfrm>
        </p:spPr>
        <p:txBody>
          <a:bodyPr>
            <a:normAutofit/>
          </a:bodyPr>
          <a:lstStyle/>
          <a:p>
            <a:pPr marL="342900" lvl="1" indent="-342900">
              <a:lnSpc>
                <a:spcPct val="200000"/>
              </a:lnSpc>
              <a:buClr>
                <a:schemeClr val="accent1">
                  <a:lumMod val="75000"/>
                </a:schemeClr>
              </a:buClr>
              <a:buFont typeface="Wingdings" panose="05000000000000000000" pitchFamily="2" charset="2"/>
              <a:buChar char="q"/>
            </a:pPr>
            <a:r>
              <a:rPr lang="en-US" dirty="0" smtClean="0">
                <a:latin typeface="Khmer OS Battambang" panose="02000500000000020004" pitchFamily="2" charset="0"/>
                <a:cs typeface="Khmer OS Battambang" panose="02000500000000020004" pitchFamily="2" charset="0"/>
              </a:rPr>
              <a:t>In Java, a </a:t>
            </a:r>
            <a:r>
              <a:rPr lang="en-US" b="1" dirty="0" smtClean="0">
                <a:latin typeface="Khmer OS Battambang" panose="02000500000000020004" pitchFamily="2" charset="0"/>
                <a:cs typeface="Khmer OS Battambang" panose="02000500000000020004" pitchFamily="2" charset="0"/>
              </a:rPr>
              <a:t>wrapper class</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ជា</a:t>
            </a:r>
            <a:r>
              <a:rPr lang="en-US" dirty="0" smtClean="0">
                <a:latin typeface="Khmer OS Battambang" panose="02000500000000020004" pitchFamily="2" charset="0"/>
                <a:cs typeface="Khmer OS Battambang" panose="02000500000000020004" pitchFamily="2" charset="0"/>
              </a:rPr>
              <a:t> Class </a:t>
            </a:r>
            <a:r>
              <a:rPr lang="km-KH" dirty="0" smtClean="0">
                <a:latin typeface="Khmer OS Battambang" panose="02000500000000020004" pitchFamily="2" charset="0"/>
                <a:cs typeface="Khmer OS Battambang" panose="02000500000000020004" pitchFamily="2" charset="0"/>
              </a:rPr>
              <a:t>សំរាប់ធ្វើការវេចខ្ចប់</a:t>
            </a:r>
            <a:r>
              <a:rPr lang="en-US" dirty="0" smtClean="0">
                <a:latin typeface="Khmer OS Battambang" panose="02000500000000020004" pitchFamily="2" charset="0"/>
                <a:cs typeface="Khmer OS Battambang" panose="02000500000000020004" pitchFamily="2" charset="0"/>
              </a:rPr>
              <a:t> </a:t>
            </a:r>
            <a:r>
              <a:rPr lang="en-US" b="1" dirty="0" smtClean="0">
                <a:latin typeface="Khmer OS Battambang" panose="02000500000000020004" pitchFamily="2" charset="0"/>
                <a:cs typeface="Khmer OS Battambang" panose="02000500000000020004" pitchFamily="2" charset="0"/>
              </a:rPr>
              <a:t>primitive value</a:t>
            </a:r>
            <a:r>
              <a:rPr lang="km-KH" dirty="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ដែលយើងអាចប្រើ</a:t>
            </a:r>
            <a:r>
              <a:rPr lang="en-US" dirty="0" smtClean="0">
                <a:latin typeface="Khmer OS Battambang" panose="02000500000000020004" pitchFamily="2" charset="0"/>
                <a:cs typeface="Khmer OS Battambang" panose="02000500000000020004" pitchFamily="2" charset="0"/>
              </a:rPr>
              <a:t> Object </a:t>
            </a:r>
            <a:r>
              <a:rPr lang="km-KH" dirty="0" smtClean="0">
                <a:latin typeface="Khmer OS Battambang" panose="02000500000000020004" pitchFamily="2" charset="0"/>
                <a:cs typeface="Khmer OS Battambang" panose="02000500000000020004" pitchFamily="2" charset="0"/>
              </a:rPr>
              <a:t>សំរាប់តំណាងឲ្យ</a:t>
            </a:r>
            <a:r>
              <a:rPr lang="km-KH" b="1" dirty="0" smtClean="0">
                <a:latin typeface="Khmer OS Battambang" panose="02000500000000020004" pitchFamily="2" charset="0"/>
                <a:cs typeface="Khmer OS Battambang" panose="02000500000000020004" pitchFamily="2" charset="0"/>
              </a:rPr>
              <a:t> </a:t>
            </a:r>
            <a:r>
              <a:rPr lang="en-US" b="1" dirty="0" smtClean="0">
                <a:latin typeface="Khmer OS Battambang" panose="02000500000000020004" pitchFamily="2" charset="0"/>
                <a:cs typeface="Khmer OS Battambang" panose="02000500000000020004" pitchFamily="2" charset="0"/>
              </a:rPr>
              <a:t>Primitive Data Type</a:t>
            </a:r>
            <a:r>
              <a:rPr lang="km-KH" dirty="0" smtClean="0">
                <a:latin typeface="Khmer OS Battambang" panose="02000500000000020004" pitchFamily="2" charset="0"/>
                <a:cs typeface="Khmer OS Battambang" panose="02000500000000020004" pitchFamily="2" charset="0"/>
              </a:rPr>
              <a:t>។</a:t>
            </a:r>
          </a:p>
          <a:p>
            <a:pPr marL="342900" lvl="1" indent="-342900">
              <a:buClr>
                <a:schemeClr val="accent1">
                  <a:lumMod val="75000"/>
                </a:schemeClr>
              </a:buClr>
              <a:buFont typeface="Wingdings" panose="05000000000000000000" pitchFamily="2" charset="2"/>
              <a:buChar char="q"/>
            </a:pPr>
            <a:endParaRPr lang="km-KH" dirty="0" smtClean="0">
              <a:latin typeface="Khmer OS Battambang" panose="02000500000000020004" pitchFamily="2" charset="0"/>
              <a:cs typeface="Khmer OS Battambang" panose="02000500000000020004" pitchFamily="2" charset="0"/>
            </a:endParaRPr>
          </a:p>
          <a:p>
            <a:pPr marL="0" lvl="1" indent="0">
              <a:buClr>
                <a:schemeClr val="accent1">
                  <a:lumMod val="75000"/>
                </a:schemeClr>
              </a:buClr>
              <a:buNone/>
            </a:pPr>
            <a:r>
              <a:rPr lang="en-US" b="1" dirty="0" smtClean="0">
                <a:solidFill>
                  <a:srgbClr val="FF0000"/>
                </a:solidFill>
                <a:latin typeface="Khmer OS Battambang" panose="02000500000000020004" pitchFamily="2" charset="0"/>
                <a:cs typeface="Khmer OS Battambang" panose="02000500000000020004" pitchFamily="2" charset="0"/>
              </a:rPr>
              <a:t>	</a:t>
            </a:r>
            <a:endParaRPr lang="km-KH" b="1" dirty="0" smtClean="0">
              <a:solidFill>
                <a:srgbClr val="FF0000"/>
              </a:solidFill>
              <a:latin typeface="Khmer OS Battambang" panose="02000500000000020004" pitchFamily="2" charset="0"/>
              <a:cs typeface="Khmer OS Battambang" panose="02000500000000020004" pitchFamily="2" charset="0"/>
            </a:endParaRPr>
          </a:p>
        </p:txBody>
      </p:sp>
      <p:sp>
        <p:nvSpPr>
          <p:cNvPr id="12" name="Rectangle 7"/>
          <p:cNvSpPr>
            <a:spLocks noChangeArrowheads="1"/>
          </p:cNvSpPr>
          <p:nvPr/>
        </p:nvSpPr>
        <p:spPr bwMode="auto">
          <a:xfrm>
            <a:off x="0" y="-115416"/>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72" y="2753592"/>
            <a:ext cx="8063345" cy="3356264"/>
          </a:xfrm>
          <a:prstGeom prst="rect">
            <a:avLst/>
          </a:prstGeom>
        </p:spPr>
      </p:pic>
    </p:spTree>
    <p:extLst>
      <p:ext uri="{BB962C8B-B14F-4D97-AF65-F5344CB8AC3E}">
        <p14:creationId xmlns:p14="http://schemas.microsoft.com/office/powerpoint/2010/main" val="423843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6392" y="308837"/>
            <a:ext cx="8245595" cy="760998"/>
          </a:xfrm>
        </p:spPr>
        <p:txBody>
          <a:bodyPr>
            <a:noAutofit/>
          </a:bodyPr>
          <a:lstStyle/>
          <a:p>
            <a:r>
              <a:rPr lang="en-US" sz="3000" b="1" dirty="0" smtClean="0">
                <a:solidFill>
                  <a:srgbClr val="003399"/>
                </a:solidFill>
                <a:latin typeface="Khmer OS Battambang" panose="02000500000000020004" pitchFamily="2" charset="0"/>
                <a:cs typeface="Khmer OS Battambang" panose="02000500000000020004" pitchFamily="2" charset="0"/>
              </a:rPr>
              <a:t>Wrapper Class Example</a:t>
            </a:r>
            <a:endParaRPr lang="en-US" sz="3000" b="1" dirty="0">
              <a:solidFill>
                <a:srgbClr val="003399"/>
              </a:solidFill>
              <a:latin typeface="Khmer OS Battambang" panose="02000500000000020004" pitchFamily="2" charset="0"/>
              <a:cs typeface="Khmer OS Battambang" panose="02000500000000020004" pitchFamily="2" charset="0"/>
            </a:endParaRPr>
          </a:p>
        </p:txBody>
      </p:sp>
      <p:sp>
        <p:nvSpPr>
          <p:cNvPr id="2" name="Slide Number Placeholder 1"/>
          <p:cNvSpPr>
            <a:spLocks noGrp="1"/>
          </p:cNvSpPr>
          <p:nvPr>
            <p:ph type="sldNum" sz="quarter" idx="12"/>
          </p:nvPr>
        </p:nvSpPr>
        <p:spPr/>
        <p:txBody>
          <a:bodyPr/>
          <a:lstStyle/>
          <a:p>
            <a:fld id="{5F4C9F40-B079-4B71-A627-7266DFEA7F03}" type="slidenum">
              <a:rPr lang="en-US" smtClean="0"/>
              <a:pPr/>
              <a:t>7</a:t>
            </a:fld>
            <a:endParaRPr lang="en-US"/>
          </a:p>
        </p:txBody>
      </p:sp>
      <p:sp>
        <p:nvSpPr>
          <p:cNvPr id="8" name="Content Placeholder 6"/>
          <p:cNvSpPr>
            <a:spLocks noGrp="1"/>
          </p:cNvSpPr>
          <p:nvPr>
            <p:ph sz="quarter" idx="13"/>
          </p:nvPr>
        </p:nvSpPr>
        <p:spPr>
          <a:xfrm>
            <a:off x="606392" y="1468191"/>
            <a:ext cx="11020926" cy="4874743"/>
          </a:xfrm>
        </p:spPr>
        <p:txBody>
          <a:bodyPr>
            <a:normAutofit/>
          </a:bodyPr>
          <a:lstStyle/>
          <a:p>
            <a:pPr marL="0" lvl="1" indent="0">
              <a:buClr>
                <a:schemeClr val="accent1">
                  <a:lumMod val="75000"/>
                </a:schemeClr>
              </a:buClr>
              <a:buNone/>
            </a:pPr>
            <a:r>
              <a:rPr lang="en-US" u="sng" dirty="0" smtClean="0"/>
              <a:t>Example</a:t>
            </a:r>
          </a:p>
          <a:p>
            <a:pPr marL="0" lvl="1" indent="0">
              <a:buClr>
                <a:schemeClr val="accent1">
                  <a:lumMod val="75000"/>
                </a:schemeClr>
              </a:buClr>
              <a:buNone/>
            </a:pPr>
            <a:endParaRPr lang="en-US" dirty="0" smtClean="0">
              <a:solidFill>
                <a:srgbClr val="FF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24" y="2306781"/>
            <a:ext cx="7664773" cy="2939667"/>
          </a:xfrm>
          <a:prstGeom prst="rect">
            <a:avLst/>
          </a:prstGeom>
        </p:spPr>
      </p:pic>
      <p:graphicFrame>
        <p:nvGraphicFramePr>
          <p:cNvPr id="7" name="Content Placeholder 3"/>
          <p:cNvGraphicFramePr>
            <a:graphicFrameLocks/>
          </p:cNvGraphicFramePr>
          <p:nvPr>
            <p:extLst/>
          </p:nvPr>
        </p:nvGraphicFramePr>
        <p:xfrm>
          <a:off x="8593282" y="1693718"/>
          <a:ext cx="3480956" cy="3626049"/>
        </p:xfrm>
        <a:graphic>
          <a:graphicData uri="http://schemas.openxmlformats.org/drawingml/2006/table">
            <a:tbl>
              <a:tblPr firstRow="1" bandRow="1">
                <a:tableStyleId>{7DF18680-E054-41AD-8BC1-D1AEF772440D}</a:tableStyleId>
              </a:tblPr>
              <a:tblGrid>
                <a:gridCol w="1740478"/>
                <a:gridCol w="1740478"/>
              </a:tblGrid>
              <a:tr h="436653">
                <a:tc>
                  <a:txBody>
                    <a:bodyPr/>
                    <a:lstStyle/>
                    <a:p>
                      <a:r>
                        <a:rPr lang="en-US" dirty="0" smtClean="0"/>
                        <a:t>Primitive Data Type</a:t>
                      </a:r>
                      <a:endParaRPr lang="en-US" dirty="0"/>
                    </a:p>
                  </a:txBody>
                  <a:tcPr/>
                </a:tc>
                <a:tc>
                  <a:txBody>
                    <a:bodyPr/>
                    <a:lstStyle/>
                    <a:p>
                      <a:r>
                        <a:rPr lang="en-US" dirty="0" smtClean="0"/>
                        <a:t>Wrapper</a:t>
                      </a:r>
                      <a:r>
                        <a:rPr lang="en-US" baseline="0" dirty="0" smtClean="0"/>
                        <a:t> Class</a:t>
                      </a:r>
                      <a:endParaRPr lang="en-US" dirty="0"/>
                    </a:p>
                  </a:txBody>
                  <a:tcPr/>
                </a:tc>
              </a:tr>
              <a:tr h="360734">
                <a:tc>
                  <a:txBody>
                    <a:bodyPr/>
                    <a:lstStyle/>
                    <a:p>
                      <a:r>
                        <a:rPr lang="en-US" dirty="0" smtClean="0"/>
                        <a:t>byte</a:t>
                      </a:r>
                      <a:endParaRPr lang="en-US" dirty="0"/>
                    </a:p>
                  </a:txBody>
                  <a:tcPr/>
                </a:tc>
                <a:tc>
                  <a:txBody>
                    <a:bodyPr/>
                    <a:lstStyle/>
                    <a:p>
                      <a:r>
                        <a:rPr lang="en-US" dirty="0" smtClean="0"/>
                        <a:t>Byte</a:t>
                      </a:r>
                      <a:endParaRPr lang="en-US" dirty="0"/>
                    </a:p>
                  </a:txBody>
                  <a:tcPr/>
                </a:tc>
              </a:tr>
              <a:tr h="425649">
                <a:tc>
                  <a:txBody>
                    <a:bodyPr/>
                    <a:lstStyle/>
                    <a:p>
                      <a:r>
                        <a:rPr lang="en-US" dirty="0" smtClean="0"/>
                        <a:t>short</a:t>
                      </a:r>
                      <a:endParaRPr lang="en-US" dirty="0"/>
                    </a:p>
                  </a:txBody>
                  <a:tcPr/>
                </a:tc>
                <a:tc>
                  <a:txBody>
                    <a:bodyPr/>
                    <a:lstStyle/>
                    <a:p>
                      <a:r>
                        <a:rPr lang="en-US" dirty="0" smtClean="0"/>
                        <a:t>Short</a:t>
                      </a:r>
                      <a:endParaRPr lang="en-US" dirty="0"/>
                    </a:p>
                  </a:txBody>
                  <a:tcPr/>
                </a:tc>
              </a:tr>
              <a:tr h="360734">
                <a:tc>
                  <a:txBody>
                    <a:bodyPr/>
                    <a:lstStyle/>
                    <a:p>
                      <a:r>
                        <a:rPr lang="en-US" dirty="0" err="1" smtClean="0"/>
                        <a:t>int</a:t>
                      </a:r>
                      <a:endParaRPr lang="en-US" dirty="0"/>
                    </a:p>
                  </a:txBody>
                  <a:tcPr/>
                </a:tc>
                <a:tc>
                  <a:txBody>
                    <a:bodyPr/>
                    <a:lstStyle/>
                    <a:p>
                      <a:r>
                        <a:rPr lang="en-US" dirty="0" smtClean="0"/>
                        <a:t>Integer</a:t>
                      </a:r>
                      <a:endParaRPr lang="en-US" dirty="0"/>
                    </a:p>
                  </a:txBody>
                  <a:tcPr/>
                </a:tc>
              </a:tr>
              <a:tr h="360734">
                <a:tc>
                  <a:txBody>
                    <a:bodyPr/>
                    <a:lstStyle/>
                    <a:p>
                      <a:r>
                        <a:rPr lang="en-US" dirty="0" smtClean="0"/>
                        <a:t>long</a:t>
                      </a:r>
                      <a:endParaRPr lang="en-US" dirty="0"/>
                    </a:p>
                  </a:txBody>
                  <a:tcPr/>
                </a:tc>
                <a:tc>
                  <a:txBody>
                    <a:bodyPr/>
                    <a:lstStyle/>
                    <a:p>
                      <a:r>
                        <a:rPr lang="en-US" dirty="0" smtClean="0"/>
                        <a:t>Long</a:t>
                      </a:r>
                      <a:endParaRPr lang="en-US" dirty="0"/>
                    </a:p>
                  </a:txBody>
                  <a:tcPr/>
                </a:tc>
              </a:tr>
              <a:tr h="360734">
                <a:tc>
                  <a:txBody>
                    <a:bodyPr/>
                    <a:lstStyle/>
                    <a:p>
                      <a:r>
                        <a:rPr lang="en-US" dirty="0" smtClean="0"/>
                        <a:t>float</a:t>
                      </a:r>
                      <a:endParaRPr lang="en-US" dirty="0"/>
                    </a:p>
                  </a:txBody>
                  <a:tcPr/>
                </a:tc>
                <a:tc>
                  <a:txBody>
                    <a:bodyPr/>
                    <a:lstStyle/>
                    <a:p>
                      <a:r>
                        <a:rPr lang="en-US" dirty="0" smtClean="0"/>
                        <a:t>Float</a:t>
                      </a:r>
                      <a:endParaRPr lang="en-US" dirty="0"/>
                    </a:p>
                  </a:txBody>
                  <a:tcPr/>
                </a:tc>
              </a:tr>
              <a:tr h="360734">
                <a:tc>
                  <a:txBody>
                    <a:bodyPr/>
                    <a:lstStyle/>
                    <a:p>
                      <a:r>
                        <a:rPr lang="en-US" dirty="0" smtClean="0"/>
                        <a:t>double</a:t>
                      </a:r>
                      <a:endParaRPr lang="en-US" dirty="0"/>
                    </a:p>
                  </a:txBody>
                  <a:tcPr/>
                </a:tc>
                <a:tc>
                  <a:txBody>
                    <a:bodyPr/>
                    <a:lstStyle/>
                    <a:p>
                      <a:r>
                        <a:rPr lang="en-US" dirty="0" smtClean="0"/>
                        <a:t>Double</a:t>
                      </a:r>
                      <a:endParaRPr lang="en-US" dirty="0"/>
                    </a:p>
                  </a:txBody>
                  <a:tcPr/>
                </a:tc>
              </a:tr>
              <a:tr h="360734">
                <a:tc>
                  <a:txBody>
                    <a:bodyPr/>
                    <a:lstStyle/>
                    <a:p>
                      <a:r>
                        <a:rPr lang="en-US" dirty="0" smtClean="0"/>
                        <a:t>char</a:t>
                      </a:r>
                      <a:endParaRPr lang="en-US" dirty="0"/>
                    </a:p>
                  </a:txBody>
                  <a:tcPr/>
                </a:tc>
                <a:tc>
                  <a:txBody>
                    <a:bodyPr/>
                    <a:lstStyle/>
                    <a:p>
                      <a:r>
                        <a:rPr lang="en-US" dirty="0" smtClean="0"/>
                        <a:t>Character</a:t>
                      </a:r>
                      <a:endParaRPr lang="en-US" dirty="0"/>
                    </a:p>
                  </a:txBody>
                  <a:tcPr/>
                </a:tc>
              </a:tr>
              <a:tr h="360734">
                <a:tc>
                  <a:txBody>
                    <a:bodyPr/>
                    <a:lstStyle/>
                    <a:p>
                      <a:r>
                        <a:rPr lang="en-US" dirty="0" err="1" smtClean="0"/>
                        <a:t>boolean</a:t>
                      </a:r>
                      <a:endParaRPr lang="en-US" dirty="0"/>
                    </a:p>
                  </a:txBody>
                  <a:tcPr/>
                </a:tc>
                <a:tc>
                  <a:txBody>
                    <a:bodyPr/>
                    <a:lstStyle/>
                    <a:p>
                      <a:r>
                        <a:rPr lang="en-US" dirty="0" smtClean="0"/>
                        <a:t>Boolean</a:t>
                      </a:r>
                      <a:endParaRPr lang="en-US" dirty="0"/>
                    </a:p>
                  </a:txBody>
                  <a:tcPr/>
                </a:tc>
              </a:tr>
            </a:tbl>
          </a:graphicData>
        </a:graphic>
      </p:graphicFrame>
    </p:spTree>
    <p:extLst>
      <p:ext uri="{BB962C8B-B14F-4D97-AF65-F5344CB8AC3E}">
        <p14:creationId xmlns:p14="http://schemas.microsoft.com/office/powerpoint/2010/main" val="106909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
            </a:r>
            <a:br>
              <a:rPr lang="en-US" b="1" dirty="0" smtClean="0">
                <a:solidFill>
                  <a:srgbClr val="00B0F0"/>
                </a:solidFill>
              </a:rPr>
            </a:br>
            <a:r>
              <a:rPr lang="en-US" sz="3300" b="1" dirty="0" smtClean="0">
                <a:solidFill>
                  <a:srgbClr val="00B0F0"/>
                </a:solidFill>
              </a:rPr>
              <a:t>Why </a:t>
            </a:r>
            <a:r>
              <a:rPr lang="en-US" sz="3300" b="1" dirty="0">
                <a:solidFill>
                  <a:srgbClr val="00B0F0"/>
                </a:solidFill>
              </a:rPr>
              <a:t>do we need wrapper classes in java? </a:t>
            </a:r>
            <a:r>
              <a:rPr lang="en-US" b="1" dirty="0"/>
              <a:t/>
            </a:r>
            <a:br>
              <a:rPr lang="en-US" b="1" dirty="0"/>
            </a:br>
            <a:endParaRPr lang="en-US" dirty="0"/>
          </a:p>
        </p:txBody>
      </p:sp>
      <p:sp>
        <p:nvSpPr>
          <p:cNvPr id="3" name="Content Placeholder 2"/>
          <p:cNvSpPr>
            <a:spLocks noGrp="1"/>
          </p:cNvSpPr>
          <p:nvPr>
            <p:ph sz="quarter" idx="13"/>
          </p:nvPr>
        </p:nvSpPr>
        <p:spPr>
          <a:xfrm>
            <a:off x="644649" y="1771047"/>
            <a:ext cx="11020926" cy="4312251"/>
          </a:xfrm>
        </p:spPr>
        <p:txBody>
          <a:bodyPr/>
          <a:lstStyle/>
          <a:p>
            <a:pPr>
              <a:buClr>
                <a:srgbClr val="00B0F0"/>
              </a:buClr>
              <a:buFont typeface="Wingdings" panose="05000000000000000000" pitchFamily="2" charset="2"/>
              <a:buChar char="q"/>
            </a:pPr>
            <a:r>
              <a:rPr lang="km-KH" dirty="0" smtClean="0">
                <a:latin typeface="Khmer OS Battambang" panose="02000500000000020004" pitchFamily="2" charset="0"/>
                <a:cs typeface="Khmer OS Battambang" panose="02000500000000020004" pitchFamily="2" charset="0"/>
              </a:rPr>
              <a:t>តើយើងពិតជាត្រូវការ </a:t>
            </a:r>
            <a:r>
              <a:rPr lang="en-US" b="1" dirty="0">
                <a:latin typeface="Khmer OS Battambang" panose="02000500000000020004" pitchFamily="2" charset="0"/>
                <a:cs typeface="Khmer OS Battambang" panose="02000500000000020004" pitchFamily="2" charset="0"/>
              </a:rPr>
              <a:t>w</a:t>
            </a:r>
            <a:r>
              <a:rPr lang="en-US" b="1" dirty="0" smtClean="0">
                <a:latin typeface="Khmer OS Battambang" panose="02000500000000020004" pitchFamily="2" charset="0"/>
                <a:cs typeface="Khmer OS Battambang" panose="02000500000000020004" pitchFamily="2" charset="0"/>
              </a:rPr>
              <a:t>rapper </a:t>
            </a:r>
            <a:r>
              <a:rPr lang="en-US" b="1" dirty="0">
                <a:latin typeface="Khmer OS Battambang" panose="02000500000000020004" pitchFamily="2" charset="0"/>
                <a:cs typeface="Khmer OS Battambang" panose="02000500000000020004" pitchFamily="2" charset="0"/>
              </a:rPr>
              <a:t>c</a:t>
            </a:r>
            <a:r>
              <a:rPr lang="en-US" b="1" dirty="0" smtClean="0">
                <a:latin typeface="Khmer OS Battambang" panose="02000500000000020004" pitchFamily="2" charset="0"/>
                <a:cs typeface="Khmer OS Battambang" panose="02000500000000020004" pitchFamily="2" charset="0"/>
              </a:rPr>
              <a:t>lass </a:t>
            </a:r>
            <a:r>
              <a:rPr lang="km-KH" dirty="0" smtClean="0">
                <a:latin typeface="Khmer OS Battambang" panose="02000500000000020004" pitchFamily="2" charset="0"/>
                <a:cs typeface="Khmer OS Battambang" panose="02000500000000020004" pitchFamily="2" charset="0"/>
              </a:rPr>
              <a:t>រឺ​​</a:t>
            </a:r>
            <a:endParaRPr lang="en-US" dirty="0" smtClean="0">
              <a:latin typeface="Khmer OS Battambang" panose="02000500000000020004" pitchFamily="2" charset="0"/>
              <a:cs typeface="Khmer OS Battambang" panose="02000500000000020004" pitchFamily="2" charset="0"/>
            </a:endParaRPr>
          </a:p>
          <a:p>
            <a:pPr marL="0" indent="0">
              <a:buNone/>
            </a:pPr>
            <a:r>
              <a:rPr lang="km-KH" dirty="0" smtClean="0">
                <a:latin typeface="Khmer OS Battambang" panose="02000500000000020004" pitchFamily="2" charset="0"/>
                <a:cs typeface="Khmer OS Battambang" panose="02000500000000020004" pitchFamily="2" charset="0"/>
              </a:rPr>
              <a:t> </a:t>
            </a:r>
            <a:r>
              <a:rPr lang="en-US" b="1" dirty="0" smtClean="0">
                <a:latin typeface="Khmer OS Battambang" panose="02000500000000020004" pitchFamily="2" charset="0"/>
                <a:cs typeface="Khmer OS Battambang" panose="02000500000000020004" pitchFamily="2" charset="0"/>
              </a:rPr>
              <a:t>wrapper data</a:t>
            </a:r>
            <a:r>
              <a:rPr lang="km-KH" dirty="0" smtClean="0">
                <a:latin typeface="Khmer OS Battambang" panose="02000500000000020004" pitchFamily="2" charset="0"/>
                <a:cs typeface="Khmer OS Battambang" panose="02000500000000020004" pitchFamily="2" charset="0"/>
              </a:rPr>
              <a:t> </a:t>
            </a:r>
            <a:r>
              <a:rPr lang="en-US" b="1" dirty="0" smtClean="0">
                <a:latin typeface="Khmer OS Battambang" panose="02000500000000020004" pitchFamily="2" charset="0"/>
                <a:cs typeface="Khmer OS Battambang" panose="02000500000000020004" pitchFamily="2" charset="0"/>
              </a:rPr>
              <a:t>types</a:t>
            </a:r>
            <a:r>
              <a:rPr lang="en-US" dirty="0" smtClean="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ក្នុង </a:t>
            </a:r>
            <a:r>
              <a:rPr lang="en-US" dirty="0" smtClean="0">
                <a:latin typeface="Khmer OS Battambang" panose="02000500000000020004" pitchFamily="2" charset="0"/>
                <a:cs typeface="Khmer OS Battambang" panose="02000500000000020004" pitchFamily="2" charset="0"/>
              </a:rPr>
              <a:t>java </a:t>
            </a:r>
            <a:r>
              <a:rPr lang="km-KH" dirty="0" smtClean="0">
                <a:latin typeface="Khmer OS Battambang" panose="02000500000000020004" pitchFamily="2" charset="0"/>
                <a:cs typeface="Khmer OS Battambang" panose="02000500000000020004" pitchFamily="2" charset="0"/>
              </a:rPr>
              <a:t>មែនទេ?</a:t>
            </a:r>
            <a:endParaRPr lang="en-US" dirty="0">
              <a:latin typeface="Khmer OS Battambang" panose="02000500000000020004" pitchFamily="2" charset="0"/>
              <a:cs typeface="Khmer OS Battambang" panose="02000500000000020004" pitchFamily="2" charset="0"/>
            </a:endParaRPr>
          </a:p>
          <a:p>
            <a:pPr marL="0" indent="0">
              <a:buNone/>
            </a:pPr>
            <a:endParaRPr lang="en-US" dirty="0" smtClean="0">
              <a:latin typeface="Khmer OS Battambang" panose="02000500000000020004" pitchFamily="2" charset="0"/>
              <a:cs typeface="Khmer OS Battambang" panose="02000500000000020004" pitchFamily="2" charset="0"/>
            </a:endParaRPr>
          </a:p>
          <a:p>
            <a:pPr>
              <a:buClr>
                <a:srgbClr val="00B0F0"/>
              </a:buClr>
              <a:buFont typeface="Wingdings" panose="05000000000000000000" pitchFamily="2" charset="2"/>
              <a:buChar char="q"/>
            </a:pPr>
            <a:r>
              <a:rPr lang="km-KH" dirty="0" smtClean="0">
                <a:latin typeface="Khmer OS Battambang" panose="02000500000000020004" pitchFamily="2" charset="0"/>
                <a:cs typeface="Khmer OS Battambang" panose="02000500000000020004" pitchFamily="2" charset="0"/>
              </a:rPr>
              <a:t>ហេតុអ្វីបានជាយើងមិនប្រើ</a:t>
            </a:r>
            <a:r>
              <a:rPr lang="en-US" dirty="0" smtClean="0">
                <a:latin typeface="Khmer OS Battambang" panose="02000500000000020004" pitchFamily="2" charset="0"/>
                <a:cs typeface="Khmer OS Battambang" panose="02000500000000020004" pitchFamily="2" charset="0"/>
              </a:rPr>
              <a:t> </a:t>
            </a:r>
          </a:p>
          <a:p>
            <a:pPr marL="0" indent="0">
              <a:buNone/>
            </a:pPr>
            <a:r>
              <a:rPr lang="en-US" b="1" dirty="0" smtClean="0">
                <a:latin typeface="Khmer OS Battambang" panose="02000500000000020004" pitchFamily="2" charset="0"/>
                <a:cs typeface="Khmer OS Battambang" panose="02000500000000020004" pitchFamily="2" charset="0"/>
              </a:rPr>
              <a:t>primitive data type </a:t>
            </a:r>
            <a:r>
              <a:rPr lang="km-KH" b="1" dirty="0" smtClean="0">
                <a:latin typeface="Khmer OS Battambang" panose="02000500000000020004" pitchFamily="2" charset="0"/>
                <a:cs typeface="Khmer OS Battambang" panose="02000500000000020004" pitchFamily="2" charset="0"/>
              </a:rPr>
              <a:t>ដោយផ្ទាល់តែម្តង</a:t>
            </a:r>
            <a:r>
              <a:rPr lang="km-KH" dirty="0" smtClean="0">
                <a:latin typeface="Khmer OS Battambang" panose="02000500000000020004" pitchFamily="2" charset="0"/>
                <a:cs typeface="Khmer OS Battambang" panose="02000500000000020004" pitchFamily="2" charset="0"/>
              </a:rPr>
              <a:t>ទៅ</a:t>
            </a:r>
          </a:p>
          <a:p>
            <a:pPr marL="0" indent="0">
              <a:buNone/>
            </a:pPr>
            <a:r>
              <a:rPr lang="km-KH" dirty="0" smtClean="0">
                <a:latin typeface="Khmer OS Battambang" panose="02000500000000020004" pitchFamily="2" charset="0"/>
                <a:cs typeface="Khmer OS Battambang" panose="02000500000000020004" pitchFamily="2" charset="0"/>
              </a:rPr>
              <a:t>ដោយមិនចំបាច់ប្រើប្រាស់​ </a:t>
            </a:r>
            <a:r>
              <a:rPr lang="en-US" dirty="0" smtClean="0">
                <a:latin typeface="Khmer OS Battambang" panose="02000500000000020004" pitchFamily="2" charset="0"/>
                <a:cs typeface="Khmer OS Battambang" panose="02000500000000020004" pitchFamily="2" charset="0"/>
              </a:rPr>
              <a:t>wrapper class?</a:t>
            </a:r>
            <a:endParaRPr lang="km-KH" dirty="0">
              <a:latin typeface="Khmer OS Battambang" panose="02000500000000020004" pitchFamily="2" charset="0"/>
              <a:cs typeface="Khmer OS Battambang" panose="02000500000000020004"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5112" y="1463805"/>
            <a:ext cx="5132754" cy="4926734"/>
          </a:xfrm>
          <a:prstGeom prst="rect">
            <a:avLst/>
          </a:prstGeom>
        </p:spPr>
      </p:pic>
    </p:spTree>
    <p:extLst>
      <p:ext uri="{BB962C8B-B14F-4D97-AF65-F5344CB8AC3E}">
        <p14:creationId xmlns:p14="http://schemas.microsoft.com/office/powerpoint/2010/main" val="417040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92" y="178955"/>
            <a:ext cx="10994126" cy="1014664"/>
          </a:xfrm>
        </p:spPr>
        <p:txBody>
          <a:bodyPr>
            <a:normAutofit fontScale="90000"/>
          </a:bodyPr>
          <a:lstStyle/>
          <a:p>
            <a:r>
              <a:rPr lang="km-KH" b="1" dirty="0" smtClean="0"/>
              <a:t/>
            </a:r>
            <a:br>
              <a:rPr lang="km-KH" b="1" dirty="0" smtClean="0"/>
            </a:br>
            <a:r>
              <a:rPr lang="en-US" b="1" dirty="0" smtClean="0">
                <a:solidFill>
                  <a:srgbClr val="00B0F0"/>
                </a:solidFill>
              </a:rPr>
              <a:t>Why </a:t>
            </a:r>
            <a:r>
              <a:rPr lang="en-US" b="1" dirty="0">
                <a:solidFill>
                  <a:srgbClr val="00B0F0"/>
                </a:solidFill>
              </a:rPr>
              <a:t>do we need wrapper classes in java? </a:t>
            </a:r>
            <a:br>
              <a:rPr lang="en-US" b="1" dirty="0">
                <a:solidFill>
                  <a:srgbClr val="00B0F0"/>
                </a:solidFill>
              </a:rPr>
            </a:br>
            <a:endParaRPr lang="en-US" dirty="0">
              <a:solidFill>
                <a:srgbClr val="00B0F0"/>
              </a:solidFill>
            </a:endParaRPr>
          </a:p>
        </p:txBody>
      </p:sp>
      <p:sp>
        <p:nvSpPr>
          <p:cNvPr id="3" name="Content Placeholder 2"/>
          <p:cNvSpPr>
            <a:spLocks noGrp="1"/>
          </p:cNvSpPr>
          <p:nvPr>
            <p:ph sz="quarter" idx="13"/>
          </p:nvPr>
        </p:nvSpPr>
        <p:spPr/>
        <p:txBody>
          <a:bodyPr>
            <a:normAutofit/>
          </a:bodyPr>
          <a:lstStyle/>
          <a:p>
            <a:pPr marL="0" indent="0">
              <a:buNone/>
            </a:pPr>
            <a:r>
              <a:rPr lang="km-KH" dirty="0" smtClean="0">
                <a:latin typeface="Khmer OS Battambang" panose="02000500000000020004" pitchFamily="2" charset="0"/>
                <a:cs typeface="Khmer OS Battambang" panose="02000500000000020004" pitchFamily="2" charset="0"/>
              </a:rPr>
              <a:t>ជាទូទៅ យើងអាចប្រ</a:t>
            </a:r>
            <a:r>
              <a:rPr lang="km-KH" dirty="0">
                <a:latin typeface="Khmer OS Battambang" panose="02000500000000020004" pitchFamily="2" charset="0"/>
                <a:cs typeface="Khmer OS Battambang" panose="02000500000000020004" pitchFamily="2" charset="0"/>
              </a:rPr>
              <a:t>ើ</a:t>
            </a:r>
            <a:r>
              <a:rPr lang="km-KH" dirty="0" smtClean="0">
                <a:latin typeface="Khmer OS Battambang" panose="02000500000000020004" pitchFamily="2" charset="0"/>
                <a:cs typeface="Khmer OS Battambang" panose="02000500000000020004" pitchFamily="2" charset="0"/>
              </a:rPr>
              <a:t>ប្រាស់ </a:t>
            </a:r>
            <a:r>
              <a:rPr lang="en-US" dirty="0" smtClean="0">
                <a:latin typeface="Khmer OS Battambang" panose="02000500000000020004" pitchFamily="2" charset="0"/>
                <a:cs typeface="Khmer OS Battambang" panose="02000500000000020004" pitchFamily="2" charset="0"/>
              </a:rPr>
              <a:t>Primitive Type </a:t>
            </a:r>
            <a:r>
              <a:rPr lang="km-KH" dirty="0" smtClean="0">
                <a:latin typeface="Khmer OS Battambang" panose="02000500000000020004" pitchFamily="2" charset="0"/>
                <a:cs typeface="Khmer OS Battambang" panose="02000500000000020004" pitchFamily="2" charset="0"/>
              </a:rPr>
              <a:t>បានជាច្រើនកន្លែង ក៏បន្តែមិនទាំងអស់ទេ។</a:t>
            </a:r>
            <a:endParaRPr lang="en-US" dirty="0" smtClean="0">
              <a:latin typeface="Khmer OS Battambang" panose="02000500000000020004" pitchFamily="2" charset="0"/>
              <a:cs typeface="Khmer OS Battambang" panose="02000500000000020004" pitchFamily="2" charset="0"/>
            </a:endParaRPr>
          </a:p>
          <a:p>
            <a:pPr marL="0" indent="0">
              <a:buNone/>
            </a:pPr>
            <a:r>
              <a:rPr lang="km-KH" dirty="0" smtClean="0">
                <a:latin typeface="Khmer OS Battambang" panose="02000500000000020004" pitchFamily="2" charset="0"/>
                <a:cs typeface="Khmer OS Battambang" panose="02000500000000020004" pitchFamily="2" charset="0"/>
              </a:rPr>
              <a:t>ក្នុងករណីខ្លះយើងមិនអាចប្រើប្រាស់ </a:t>
            </a:r>
            <a:r>
              <a:rPr lang="en-US" dirty="0" smtClean="0">
                <a:latin typeface="Khmer OS Battambang" panose="02000500000000020004" pitchFamily="2" charset="0"/>
                <a:cs typeface="Khmer OS Battambang" panose="02000500000000020004" pitchFamily="2" charset="0"/>
              </a:rPr>
              <a:t>Primitive value </a:t>
            </a:r>
            <a:r>
              <a:rPr lang="km-KH" dirty="0" smtClean="0">
                <a:latin typeface="Khmer OS Battambang" panose="02000500000000020004" pitchFamily="2" charset="0"/>
                <a:cs typeface="Khmer OS Battambang" panose="02000500000000020004" pitchFamily="2" charset="0"/>
              </a:rPr>
              <a:t>ទេ,​</a:t>
            </a:r>
          </a:p>
          <a:p>
            <a:pPr marL="0" indent="0">
              <a:buNone/>
            </a:pPr>
            <a:r>
              <a:rPr lang="km-KH" dirty="0" smtClean="0">
                <a:latin typeface="Khmer OS Battambang" panose="02000500000000020004" pitchFamily="2" charset="0"/>
                <a:cs typeface="Khmer OS Battambang" panose="02000500000000020004" pitchFamily="2" charset="0"/>
              </a:rPr>
              <a:t>ដូចនេះយើងត្រូវការប្រើប្រាស់ </a:t>
            </a:r>
            <a:r>
              <a:rPr lang="en-US" dirty="0" smtClean="0">
                <a:latin typeface="Khmer OS Battambang" panose="02000500000000020004" pitchFamily="2" charset="0"/>
                <a:cs typeface="Khmer OS Battambang" panose="02000500000000020004" pitchFamily="2" charset="0"/>
              </a:rPr>
              <a:t>Wrap</a:t>
            </a:r>
            <a:r>
              <a:rPr lang="en-US" dirty="0">
                <a:latin typeface="Khmer OS Battambang" panose="02000500000000020004" pitchFamily="2" charset="0"/>
                <a:cs typeface="Khmer OS Battambang" panose="02000500000000020004" pitchFamily="2" charset="0"/>
              </a:rPr>
              <a:t>p</a:t>
            </a:r>
            <a:r>
              <a:rPr lang="en-US" dirty="0" smtClean="0">
                <a:latin typeface="Khmer OS Battambang" panose="02000500000000020004" pitchFamily="2" charset="0"/>
                <a:cs typeface="Khmer OS Battambang" panose="02000500000000020004" pitchFamily="2" charset="0"/>
              </a:rPr>
              <a:t>er Class </a:t>
            </a:r>
            <a:r>
              <a:rPr lang="km-KH" dirty="0" smtClean="0">
                <a:latin typeface="Khmer OS Battambang" panose="02000500000000020004" pitchFamily="2" charset="0"/>
                <a:cs typeface="Khmer OS Battambang" panose="02000500000000020004" pitchFamily="2" charset="0"/>
              </a:rPr>
              <a:t>។</a:t>
            </a:r>
          </a:p>
          <a:p>
            <a:pPr marL="0" indent="0">
              <a:buNone/>
            </a:pPr>
            <a:r>
              <a:rPr lang="km-KH" dirty="0" smtClean="0">
                <a:latin typeface="Khmer OS Battambang" panose="02000500000000020004" pitchFamily="2" charset="0"/>
                <a:cs typeface="Khmer OS Battambang" panose="02000500000000020004" pitchFamily="2" charset="0"/>
              </a:rPr>
              <a:t>ជាឧទាហរណ៍</a:t>
            </a:r>
            <a:r>
              <a:rPr lang="km-KH" dirty="0">
                <a:latin typeface="Khmer OS Battambang" panose="02000500000000020004" pitchFamily="2" charset="0"/>
                <a:cs typeface="Khmer OS Battambang" panose="02000500000000020004" pitchFamily="2" charset="0"/>
              </a:rPr>
              <a:t> </a:t>
            </a:r>
            <a:r>
              <a:rPr lang="km-KH" dirty="0" smtClean="0">
                <a:latin typeface="Khmer OS Battambang" panose="02000500000000020004" pitchFamily="2" charset="0"/>
                <a:cs typeface="Khmer OS Battambang" panose="02000500000000020004" pitchFamily="2" charset="0"/>
              </a:rPr>
              <a:t>ប្រសិនបើត្រូវការ </a:t>
            </a:r>
            <a:r>
              <a:rPr lang="en-US" dirty="0" smtClean="0">
                <a:latin typeface="Khmer OS Battambang" panose="02000500000000020004" pitchFamily="2" charset="0"/>
                <a:cs typeface="Khmer OS Battambang" panose="02000500000000020004" pitchFamily="2" charset="0"/>
              </a:rPr>
              <a:t>store numbers </a:t>
            </a:r>
            <a:r>
              <a:rPr lang="km-KH" dirty="0" smtClean="0">
                <a:latin typeface="Khmer OS Battambang" panose="02000500000000020004" pitchFamily="2" charset="0"/>
                <a:cs typeface="Khmer OS Battambang" panose="02000500000000020004" pitchFamily="2" charset="0"/>
              </a:rPr>
              <a:t>ក្នុង</a:t>
            </a:r>
            <a:r>
              <a:rPr lang="en-US" dirty="0" smtClean="0">
                <a:latin typeface="Khmer OS Battambang" panose="02000500000000020004" pitchFamily="2" charset="0"/>
                <a:cs typeface="Khmer OS Battambang" panose="02000500000000020004" pitchFamily="2" charset="0"/>
              </a:rPr>
              <a:t> a </a:t>
            </a:r>
            <a:r>
              <a:rPr lang="en-US" dirty="0">
                <a:latin typeface="Khmer OS Battambang" panose="02000500000000020004" pitchFamily="2" charset="0"/>
                <a:cs typeface="Khmer OS Battambang" panose="02000500000000020004" pitchFamily="2" charset="0"/>
              </a:rPr>
              <a:t>collection</a:t>
            </a:r>
            <a:r>
              <a:rPr lang="en-US" dirty="0" smtClean="0">
                <a:latin typeface="Khmer OS Battambang" panose="02000500000000020004" pitchFamily="2" charset="0"/>
                <a:cs typeface="Khmer OS Battambang" panose="02000500000000020004" pitchFamily="2" charset="0"/>
              </a:rPr>
              <a:t>,</a:t>
            </a:r>
          </a:p>
          <a:p>
            <a:pPr marL="0" indent="0">
              <a:buNone/>
            </a:pPr>
            <a:r>
              <a:rPr lang="km-KH" dirty="0" smtClean="0">
                <a:latin typeface="Khmer OS Battambang" panose="02000500000000020004" pitchFamily="2" charset="0"/>
                <a:cs typeface="Khmer OS Battambang" panose="02000500000000020004" pitchFamily="2" charset="0"/>
              </a:rPr>
              <a:t>យើងមិនអាចប្រើ </a:t>
            </a:r>
            <a:r>
              <a:rPr lang="en-US" dirty="0" smtClean="0">
                <a:latin typeface="Khmer OS Battambang" panose="02000500000000020004" pitchFamily="2" charset="0"/>
                <a:cs typeface="Khmer OS Battambang" panose="02000500000000020004" pitchFamily="2" charset="0"/>
              </a:rPr>
              <a:t>Primitive data </a:t>
            </a:r>
            <a:r>
              <a:rPr lang="en-US" dirty="0">
                <a:latin typeface="Khmer OS Battambang" panose="02000500000000020004" pitchFamily="2" charset="0"/>
                <a:cs typeface="Khmer OS Battambang" panose="02000500000000020004" pitchFamily="2" charset="0"/>
              </a:rPr>
              <a:t>t</a:t>
            </a:r>
            <a:r>
              <a:rPr lang="en-US" dirty="0" smtClean="0">
                <a:latin typeface="Khmer OS Battambang" panose="02000500000000020004" pitchFamily="2" charset="0"/>
                <a:cs typeface="Khmer OS Battambang" panose="02000500000000020004" pitchFamily="2" charset="0"/>
              </a:rPr>
              <a:t>ype </a:t>
            </a:r>
            <a:r>
              <a:rPr lang="km-KH" dirty="0" smtClean="0">
                <a:latin typeface="Khmer OS Battambang" panose="02000500000000020004" pitchFamily="2" charset="0"/>
                <a:cs typeface="Khmer OS Battambang" panose="02000500000000020004" pitchFamily="2" charset="0"/>
              </a:rPr>
              <a:t>ទេ</a:t>
            </a:r>
            <a:endParaRPr lang="en-US" dirty="0">
              <a:latin typeface="Khmer OS Battambang" panose="02000500000000020004" pitchFamily="2" charset="0"/>
              <a:cs typeface="Khmer OS Battambang" panose="02000500000000020004" pitchFamily="2" charset="0"/>
            </a:endParaRPr>
          </a:p>
          <a:p>
            <a:pPr marL="0" indent="0">
              <a:buNone/>
            </a:pPr>
            <a:r>
              <a:rPr lang="km-KH" dirty="0" smtClean="0">
                <a:solidFill>
                  <a:srgbClr val="FF0000"/>
                </a:solidFill>
                <a:latin typeface="Khmer OS Battambang" panose="02000500000000020004" pitchFamily="2" charset="0"/>
                <a:cs typeface="Khmer OS Battambang" panose="02000500000000020004" pitchFamily="2" charset="0"/>
              </a:rPr>
              <a:t>ព្រោះថា </a:t>
            </a:r>
            <a:r>
              <a:rPr lang="en-US" dirty="0" smtClean="0">
                <a:solidFill>
                  <a:schemeClr val="accent2">
                    <a:lumMod val="75000"/>
                  </a:schemeClr>
                </a:solidFill>
                <a:latin typeface="Khmer OS Battambang" panose="02000500000000020004" pitchFamily="2" charset="0"/>
                <a:cs typeface="Khmer OS Battambang" panose="02000500000000020004" pitchFamily="2" charset="0"/>
              </a:rPr>
              <a:t>collections </a:t>
            </a:r>
            <a:r>
              <a:rPr lang="en-US" dirty="0">
                <a:solidFill>
                  <a:schemeClr val="accent2">
                    <a:lumMod val="75000"/>
                  </a:schemeClr>
                </a:solidFill>
                <a:latin typeface="Khmer OS Battambang" panose="02000500000000020004" pitchFamily="2" charset="0"/>
                <a:cs typeface="Khmer OS Battambang" panose="02000500000000020004" pitchFamily="2" charset="0"/>
              </a:rPr>
              <a:t>such as List, Set, and Map</a:t>
            </a:r>
            <a:r>
              <a:rPr lang="en-US" dirty="0">
                <a:solidFill>
                  <a:srgbClr val="FF0000"/>
                </a:solidFill>
                <a:latin typeface="Khmer OS Battambang" panose="02000500000000020004" pitchFamily="2" charset="0"/>
                <a:cs typeface="Khmer OS Battambang" panose="02000500000000020004" pitchFamily="2" charset="0"/>
              </a:rPr>
              <a:t> need </a:t>
            </a:r>
            <a:r>
              <a:rPr lang="en-US" dirty="0">
                <a:solidFill>
                  <a:schemeClr val="accent2">
                    <a:lumMod val="75000"/>
                  </a:schemeClr>
                </a:solidFill>
                <a:latin typeface="Khmer OS Battambang" panose="02000500000000020004" pitchFamily="2" charset="0"/>
                <a:cs typeface="Khmer OS Battambang" panose="02000500000000020004" pitchFamily="2" charset="0"/>
              </a:rPr>
              <a:t>objects </a:t>
            </a:r>
            <a:endParaRPr lang="en-US" dirty="0" smtClean="0">
              <a:solidFill>
                <a:schemeClr val="accent2">
                  <a:lumMod val="75000"/>
                </a:schemeClr>
              </a:solidFill>
              <a:latin typeface="Khmer OS Battambang" panose="02000500000000020004" pitchFamily="2" charset="0"/>
              <a:cs typeface="Khmer OS Battambang" panose="02000500000000020004" pitchFamily="2" charset="0"/>
            </a:endParaRPr>
          </a:p>
          <a:p>
            <a:pPr marL="0" indent="0">
              <a:buNone/>
            </a:pPr>
            <a:r>
              <a:rPr lang="en-US" dirty="0" smtClean="0">
                <a:solidFill>
                  <a:schemeClr val="accent2">
                    <a:lumMod val="75000"/>
                  </a:schemeClr>
                </a:solidFill>
                <a:latin typeface="Khmer OS Battambang" panose="02000500000000020004" pitchFamily="2" charset="0"/>
                <a:cs typeface="Khmer OS Battambang" panose="02000500000000020004" pitchFamily="2" charset="0"/>
              </a:rPr>
              <a:t>as </a:t>
            </a:r>
            <a:r>
              <a:rPr lang="en-US" dirty="0">
                <a:solidFill>
                  <a:schemeClr val="accent2">
                    <a:lumMod val="75000"/>
                  </a:schemeClr>
                </a:solidFill>
                <a:latin typeface="Khmer OS Battambang" panose="02000500000000020004" pitchFamily="2" charset="0"/>
                <a:cs typeface="Khmer OS Battambang" panose="02000500000000020004" pitchFamily="2" charset="0"/>
              </a:rPr>
              <a:t>their elements</a:t>
            </a:r>
            <a:r>
              <a:rPr lang="en-US" dirty="0">
                <a:latin typeface="Khmer OS Battambang" panose="02000500000000020004" pitchFamily="2" charset="0"/>
                <a:cs typeface="Khmer OS Battambang" panose="02000500000000020004" pitchFamily="2" charset="0"/>
              </a:rPr>
              <a:t>. </a:t>
            </a:r>
            <a:endParaRPr lang="en-US" dirty="0" smtClean="0">
              <a:latin typeface="Khmer OS Battambang" panose="02000500000000020004" pitchFamily="2" charset="0"/>
              <a:cs typeface="Khmer OS Battambang" panose="02000500000000020004" pitchFamily="2" charset="0"/>
            </a:endParaRPr>
          </a:p>
          <a:p>
            <a:pPr marL="0" indent="0">
              <a:buNone/>
            </a:pPr>
            <a:endParaRPr lang="km-KH" dirty="0" smtClean="0">
              <a:latin typeface="Khmer OS Battambang" panose="02000500000000020004" pitchFamily="2" charset="0"/>
              <a:cs typeface="Khmer OS Battambang" panose="02000500000000020004" pitchFamily="2" charset="0"/>
            </a:endParaRPr>
          </a:p>
          <a:p>
            <a:endParaRPr lang="en-US" dirty="0">
              <a:latin typeface="Khmer OS Battambang" panose="02000500000000020004" pitchFamily="2" charset="0"/>
              <a:cs typeface="Khmer OS Battambang" panose="02000500000000020004"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73" y="2192482"/>
            <a:ext cx="3231463" cy="3651826"/>
          </a:xfrm>
          <a:prstGeom prst="rect">
            <a:avLst/>
          </a:prstGeom>
        </p:spPr>
      </p:pic>
    </p:spTree>
    <p:extLst>
      <p:ext uri="{BB962C8B-B14F-4D97-AF65-F5344CB8AC3E}">
        <p14:creationId xmlns:p14="http://schemas.microsoft.com/office/powerpoint/2010/main" val="146108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922647">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2993B34-2A1E-4D69-B46F-FD7F62543E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2740</Words>
  <Application>Microsoft Office PowerPoint</Application>
  <PresentationFormat>Widescreen</PresentationFormat>
  <Paragraphs>481</Paragraphs>
  <Slides>45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Courier</vt:lpstr>
      <vt:lpstr>DaunPenh (Body)</vt:lpstr>
      <vt:lpstr>Arial</vt:lpstr>
      <vt:lpstr>DaunPenh</vt:lpstr>
      <vt:lpstr>Khmer OS Battambang</vt:lpstr>
      <vt:lpstr>Khmer OS Muol</vt:lpstr>
      <vt:lpstr>Khmer OS Muol Light</vt:lpstr>
      <vt:lpstr>Wingdings</vt:lpstr>
      <vt:lpstr>TS102922647</vt:lpstr>
      <vt:lpstr>PowerPoint Presentation</vt:lpstr>
      <vt:lpstr>សមាជិក</vt:lpstr>
      <vt:lpstr>មាតិកា</vt:lpstr>
      <vt:lpstr>Primitive Data Type</vt:lpstr>
      <vt:lpstr>Primitive Data Type</vt:lpstr>
      <vt:lpstr>What is a wrapper class?</vt:lpstr>
      <vt:lpstr>Wrapper Class Example</vt:lpstr>
      <vt:lpstr> Why do we need wrapper classes in java?  </vt:lpstr>
      <vt:lpstr> Why do we need wrapper classes in java?  </vt:lpstr>
      <vt:lpstr> What is the difference between primitive data types and wrapper classes in java? </vt:lpstr>
      <vt:lpstr>Use of wrapper class in java </vt:lpstr>
      <vt:lpstr>Auto Boxing</vt:lpstr>
      <vt:lpstr>Auto Boxing Process </vt:lpstr>
      <vt:lpstr>Promotion</vt:lpstr>
      <vt:lpstr>Promotion Rule</vt:lpstr>
      <vt:lpstr>PowerPoint Presentation</vt:lpstr>
      <vt:lpstr>PowerPoint Presentation</vt:lpstr>
      <vt:lpstr>PowerPoint Presentation</vt:lpstr>
      <vt:lpstr>Casting</vt:lpstr>
      <vt:lpstr>Primitive casting</vt:lpstr>
      <vt:lpstr>Primitive casting rules</vt:lpstr>
      <vt:lpstr>2.Can not cast a boolean to any other type than boolean</vt:lpstr>
      <vt:lpstr>Object reference casting</vt:lpstr>
      <vt:lpstr>Upcasting</vt:lpstr>
      <vt:lpstr>Down casting</vt:lpstr>
      <vt:lpstr>Operators in Java </vt:lpstr>
      <vt:lpstr>Arithmetic Operators </vt:lpstr>
      <vt:lpstr>Relational Operators </vt:lpstr>
      <vt:lpstr>Bitwise Operators </vt:lpstr>
      <vt:lpstr>Logical Operators</vt:lpstr>
      <vt:lpstr>Assignment Operators</vt:lpstr>
      <vt:lpstr>Miscellaneous Operators</vt:lpstr>
      <vt:lpstr>Java System Class Input and Output</vt:lpstr>
      <vt:lpstr>System Output</vt:lpstr>
      <vt:lpstr>System Output</vt:lpstr>
      <vt:lpstr>System Output</vt:lpstr>
      <vt:lpstr>Java System Class Input and Output</vt:lpstr>
      <vt:lpstr>Class scanner</vt:lpstr>
      <vt:lpstr>Scanner Class</vt:lpstr>
      <vt:lpstr>Scanner Class</vt:lpstr>
      <vt:lpstr>BufferedReader</vt:lpstr>
      <vt:lpstr>BufferedReader</vt:lpstr>
      <vt:lpstr>InputStreamReader</vt:lpstr>
      <vt:lpstr>InputStreamReader</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2013-07-06T07:41:15Z</dcterms:created>
  <dcterms:modified xsi:type="dcterms:W3CDTF">2016-04-07T14:38:59Z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TC029226479991</vt:lpwstr>
  </property>
</Properties>
</file>