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503" r:id="rId3"/>
    <p:sldId id="505" r:id="rId4"/>
    <p:sldId id="512" r:id="rId5"/>
    <p:sldId id="567" r:id="rId6"/>
    <p:sldId id="563" r:id="rId7"/>
    <p:sldId id="564" r:id="rId8"/>
    <p:sldId id="565" r:id="rId9"/>
    <p:sldId id="566" r:id="rId10"/>
    <p:sldId id="569" r:id="rId11"/>
    <p:sldId id="561" r:id="rId12"/>
    <p:sldId id="562" r:id="rId13"/>
    <p:sldId id="519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50" r:id="rId28"/>
    <p:sldId id="548" r:id="rId29"/>
    <p:sldId id="549" r:id="rId30"/>
    <p:sldId id="552" r:id="rId31"/>
    <p:sldId id="551" r:id="rId32"/>
    <p:sldId id="568" r:id="rId33"/>
    <p:sldId id="4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1481" autoAdjust="0"/>
  </p:normalViewPr>
  <p:slideViewPr>
    <p:cSldViewPr snapToGrid="0">
      <p:cViewPr varScale="1">
        <p:scale>
          <a:sx n="65" d="100"/>
          <a:sy n="65" d="100"/>
        </p:scale>
        <p:origin x="95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6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6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7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http://www.tutorialspoint.com/java/java_numbers.htm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1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9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http://www.tutorialspoint.com/java/java_basic_operators.htm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basic_operators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data/autoboxing.html" TargetMode="External"/><Relationship Id="rId5" Type="http://schemas.openxmlformats.org/officeDocument/2006/relationships/hyperlink" Target="http://www.tutorialspoint.com/java/java_basic_datatypes.htm" TargetMode="External"/><Relationship Id="rId4" Type="http://schemas.openxmlformats.org/officeDocument/2006/relationships/hyperlink" Target="http://tutorials.jenkov.com/java-io/system-in-out-error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លោក 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រ័ត្ន ភារុណ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លោក លុន​ សុវឌ្ឍនា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07720" y="1771048"/>
            <a:ext cx="10819600" cy="142938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Wrapper Class :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Abstract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Number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ហើយស្ថិតនៅក្នុង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java.lang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វាមានសារៈសំខាន់អាចអោយយើងប្រើសំរាប់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Convert primitive 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និងផ្តល់នូវ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មួយចំនួនសំរាប់ប្រើរប្រាស់ជាមួយ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មានផ្ទុកនូវប្រភេទ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ផងដែរ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4" indent="0" algn="just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17" y="3200433"/>
            <a:ext cx="9475304" cy="3194017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176386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Auto Boxing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គឹជាការធ្វើកាបំលែង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ដោយស្វ័យប្រវត្ត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04788" indent="-204788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Unboxing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គឺជាការធ្វើការបំលែង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Wrapper class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ដោយស្វ័យប្រាវត្ត</a:t>
            </a:r>
          </a:p>
          <a:p>
            <a:pPr marL="445770" lvl="2" indent="0">
              <a:buNone/>
            </a:pPr>
            <a:endParaRPr lang="en-US" sz="19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45770" lvl="2" indent="0">
              <a:buNone/>
            </a:pP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2.Auto Boxing / Unboxing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3612849"/>
            <a:ext cx="4576604" cy="1898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62" y="3612848"/>
            <a:ext cx="4859338" cy="18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</a:p>
          <a:p>
            <a:pPr lvl="2" algn="just">
              <a:lnSpc>
                <a:spcPct val="150000"/>
              </a:lnSpc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</a:t>
            </a:r>
            <a:r>
              <a:rPr lang="km-KH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ជាការបំលែង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ពីប្រភេទ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តូចទៅជាប្រភេទ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ធំជាងមុន។ វាធ្វើការបំលែង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ដើម្បីសម្រួលដល់ ការងារផ្សេ</a:t>
            </a:r>
            <a:r>
              <a:rPr lang="km-KH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ងៗ</a:t>
            </a:r>
            <a:endParaRPr lang="en-US" sz="3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km-KH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នៅក្នុងការ </a:t>
            </a:r>
            <a:r>
              <a:rPr lang="en-US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</a:t>
            </a:r>
            <a:r>
              <a:rPr lang="km-KH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អថេរមិនមានការបាត់បង់តម្លៃរបស់វាទេ</a:t>
            </a:r>
          </a:p>
          <a:p>
            <a:pPr lvl="2" algn="just">
              <a:lnSpc>
                <a:spcPct val="150000"/>
              </a:lnSpc>
            </a:pP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វាធ្វើការបំលែង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ដើម្បីសម្រួលដល់ ការងារផ្សេងៗ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020927" cy="521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Promotion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33" y="1997257"/>
            <a:ext cx="9566809" cy="41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020927" cy="521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  <a:endParaRPr lang="km-KH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 algn="just">
              <a:buNone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</a:p>
          <a:p>
            <a:pPr marL="720090" lvl="3" indent="0" algn="just">
              <a:buNone/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b=10; </a:t>
            </a: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 algn="just">
              <a:buNone/>
            </a:pP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x=b; </a:t>
            </a: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 algn="just">
              <a:buNone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ប្រភេទអថេរ ដែលមាន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បានបំលែងទៅជា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 algn="just">
              <a:buNone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/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ឱ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្យទៅ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ផ្សេងទៀតទេ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020927" cy="521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</a:t>
            </a:r>
          </a:p>
          <a:p>
            <a:pPr lvl="2">
              <a:lnSpc>
                <a:spcPct val="150000"/>
              </a:lnSpc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គឺជាការចាប់យកតម្លៃនៃ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ណាមួយដោយបំលែងវាទៅជាប្រភេទ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មួយផ្សេងទៀតដែលមានលក្ខណៈស្រដៀង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នៅក្នុងការ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អាចធ្វើឱ្យ អថេរបាត់បង់តម្លៃរបស់វា</a:t>
            </a:r>
          </a:p>
          <a:p>
            <a:pPr lvl="2">
              <a:lnSpc>
                <a:spcPct val="150000"/>
              </a:lnSpc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វាត្រូវបានធ្វើដោយ​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 </a:t>
            </a: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020927" cy="5217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(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ឧទាហរណ៍​៖​​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x=10; 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b=(byte)x; 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អថេរ ដែលមានប្រភេទ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Type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Object();</a:t>
            </a:r>
          </a:p>
          <a:p>
            <a:pPr marL="480060" lvl="2" indent="0">
              <a:buNone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String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str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(String)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480060" lvl="2" indent="0">
              <a:buNone/>
            </a:pP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Object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String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020927" cy="521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មានចំនុចខ្លះដែលមិនអាចធ្វើការ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បានដូចជាៈ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</a:pP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</a:t>
            </a:r>
          </a:p>
          <a:p>
            <a:pPr lvl="3">
              <a:lnSpc>
                <a:spcPct val="150000"/>
              </a:lnSpc>
            </a:pP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</a:p>
          <a:p>
            <a:pPr lvl="3">
              <a:lnSpc>
                <a:spcPct val="150000"/>
              </a:lnSpc>
            </a:pP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to Boolean</a:t>
            </a:r>
          </a:p>
          <a:p>
            <a:pPr lvl="3">
              <a:lnSpc>
                <a:spcPct val="150000"/>
              </a:lnSpc>
            </a:pP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ទៅគ្រប់ប្រភេទ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</a:p>
          <a:p>
            <a:pPr marL="720090" lvl="3" indent="0">
              <a:buNone/>
            </a:pPr>
            <a:endParaRPr lang="km-KH" sz="23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Operator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282985" cy="5217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km-KH" sz="2800" dirty="0" smtClean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0000" dirty="0" smtClean="0"/>
              <a:t>Operator </a:t>
            </a:r>
            <a:r>
              <a:rPr lang="en-US" sz="10000" dirty="0"/>
              <a:t>: </a:t>
            </a:r>
            <a:r>
              <a:rPr lang="km-KH" sz="10000" dirty="0"/>
              <a:t>ជានិមិត្តសញ្ញាពិសេសមួយដែលប្រើសម្រាប់បៀបធៀប គណនា និង </a:t>
            </a:r>
            <a:r>
              <a:rPr lang="km-KH" sz="10000" dirty="0" smtClean="0"/>
              <a:t>ផ្តល់តម្លៃផ្សេងៗ..។ </a:t>
            </a:r>
            <a:r>
              <a:rPr lang="en-US" sz="10000" dirty="0" smtClean="0"/>
              <a:t>Operator </a:t>
            </a:r>
            <a:r>
              <a:rPr lang="km-KH" sz="10000" dirty="0"/>
              <a:t>មានទៅតាមប្រភេទដូចជា :</a:t>
            </a:r>
          </a:p>
          <a:p>
            <a:pPr lvl="4">
              <a:lnSpc>
                <a:spcPct val="160000"/>
              </a:lnSpc>
            </a:pPr>
            <a:r>
              <a:rPr lang="en-US" sz="9850" dirty="0"/>
              <a:t>Arithmetic operators</a:t>
            </a:r>
          </a:p>
          <a:p>
            <a:pPr lvl="4">
              <a:lnSpc>
                <a:spcPct val="160000"/>
              </a:lnSpc>
            </a:pPr>
            <a:r>
              <a:rPr lang="en-US" sz="9850" dirty="0"/>
              <a:t>Bitwise operators</a:t>
            </a:r>
          </a:p>
          <a:p>
            <a:pPr lvl="4">
              <a:lnSpc>
                <a:spcPct val="160000"/>
              </a:lnSpc>
            </a:pPr>
            <a:r>
              <a:rPr lang="en-US" sz="9850" dirty="0"/>
              <a:t>Relational operators</a:t>
            </a:r>
          </a:p>
          <a:p>
            <a:pPr lvl="4">
              <a:lnSpc>
                <a:spcPct val="160000"/>
              </a:lnSpc>
            </a:pPr>
            <a:r>
              <a:rPr lang="en-US" sz="9850" dirty="0"/>
              <a:t>Logical operators</a:t>
            </a:r>
          </a:p>
          <a:p>
            <a:pPr lvl="4">
              <a:lnSpc>
                <a:spcPct val="160000"/>
              </a:lnSpc>
            </a:pPr>
            <a:r>
              <a:rPr lang="en-US" sz="9850" dirty="0"/>
              <a:t>Assignment </a:t>
            </a:r>
            <a:r>
              <a:rPr lang="en-US" sz="9850" dirty="0" smtClean="0"/>
              <a:t>operators</a:t>
            </a:r>
            <a:endParaRPr lang="en-US" sz="9850" dirty="0"/>
          </a:p>
          <a:p>
            <a:pPr lvl="4"/>
            <a:r>
              <a:rPr lang="en-US" sz="9850" dirty="0" smtClean="0"/>
              <a:t>Conditional </a:t>
            </a:r>
            <a:r>
              <a:rPr lang="en-US" sz="9850" dirty="0"/>
              <a:t>Operators</a:t>
            </a:r>
            <a:endParaRPr lang="km-KH" sz="9850" dirty="0" smtClean="0"/>
          </a:p>
          <a:p>
            <a:pPr marL="0" indent="0">
              <a:buNone/>
            </a:pPr>
            <a:r>
              <a:rPr lang="km-KH" sz="2500" dirty="0"/>
              <a:t>	</a:t>
            </a:r>
            <a:endParaRPr lang="km-KH" sz="2500" dirty="0" smtClean="0"/>
          </a:p>
          <a:p>
            <a:pPr marL="0" indent="0">
              <a:buNone/>
            </a:pPr>
            <a:endParaRPr lang="km-KH" sz="2500" dirty="0"/>
          </a:p>
          <a:p>
            <a:pPr marL="0" indent="0">
              <a:buNone/>
            </a:pPr>
            <a:endParaRPr lang="en-US" sz="2800" dirty="0" smtClean="0"/>
          </a:p>
          <a:p>
            <a:pPr marL="720090" lvl="3" indent="0">
              <a:buNone/>
            </a:pPr>
            <a:endParaRPr lang="km-KH" sz="2350" dirty="0" smtClean="0"/>
          </a:p>
          <a:p>
            <a:pPr marL="480060" lvl="2" indent="0">
              <a:buNone/>
            </a:pPr>
            <a:endParaRPr lang="en-US" sz="25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8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Operator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51007"/>
            <a:ext cx="11282985" cy="5217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m-KH" sz="2800" dirty="0" smtClean="0"/>
          </a:p>
          <a:p>
            <a:pPr marL="0" indent="0">
              <a:buNone/>
            </a:pPr>
            <a:r>
              <a:rPr lang="km-KH" sz="2500" dirty="0"/>
              <a:t>	</a:t>
            </a:r>
            <a:endParaRPr lang="km-KH" sz="2500" dirty="0" smtClean="0"/>
          </a:p>
          <a:p>
            <a:pPr marL="0" indent="0">
              <a:buNone/>
            </a:pPr>
            <a:endParaRPr lang="km-KH" sz="2500" dirty="0"/>
          </a:p>
          <a:p>
            <a:pPr marL="0" indent="0">
              <a:buNone/>
            </a:pPr>
            <a:endParaRPr lang="en-US" sz="2800" dirty="0" smtClean="0"/>
          </a:p>
          <a:p>
            <a:pPr marL="720090" lvl="3" indent="0">
              <a:buNone/>
            </a:pPr>
            <a:endParaRPr lang="km-KH" sz="2350" dirty="0" smtClean="0"/>
          </a:p>
          <a:p>
            <a:pPr marL="480060" lvl="2" indent="0">
              <a:buNone/>
            </a:pPr>
            <a:endParaRPr lang="en-US" sz="25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1451006"/>
            <a:ext cx="9568815" cy="54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0021" y="2375065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OVERIVEW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20" y="3390728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356" y="3967809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រ៉ន​ រិត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Class output/input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1345" y="1447800"/>
            <a:ext cx="11282985" cy="5083810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Java.lang.package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Fields;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3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6">
              <a:lnSpc>
                <a:spcPct val="150000"/>
              </a:lnSpc>
            </a:pP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 :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ដែលបង្ហាញ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ធម្មតាលើ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គេប្រើវាសម្រាប់បង្ហាញទិន្នន័យនៅលើ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6">
              <a:lnSpc>
                <a:spcPct val="150000"/>
              </a:lnSpc>
            </a:pP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 :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ដែលបង្ហាញ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Stream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គេប្រើវាសម្រាប់បង្ហាញ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ពណ៌ក្រហមនៅលើ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3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3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endParaRPr lang="en-US" sz="23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5">
              <a:lnSpc>
                <a:spcPct val="150000"/>
              </a:lnSpc>
            </a:pP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 :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ដែលបញ្ចូល 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ជាទូទៅគេប្រើវាសម្រាប់បញ្ចូលទិន្នន័យពី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វាបែងចែក ដោយ</a:t>
            </a:r>
            <a:r>
              <a:rPr lang="en-US" sz="23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blanks,line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 tabs</a:t>
            </a:r>
          </a:p>
          <a:p>
            <a:pPr lvl="5">
              <a:lnSpc>
                <a:spcPct val="150000"/>
              </a:lnSpc>
            </a:pPr>
            <a:endParaRPr lang="en-US" sz="23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6">
              <a:lnSpc>
                <a:spcPct val="150000"/>
              </a:lnSpc>
            </a:pPr>
            <a:endParaRPr lang="en-US" sz="23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60000"/>
              </a:lnSpc>
            </a:pP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Class output/input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584960"/>
            <a:ext cx="11282985" cy="5083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Output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ជាការបង្ហាញ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(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អក្សរ) នៅលើ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៣ ដែលអាចប្រើប្រាស់សំរាប់បង្ហាញ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Stream: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/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ដែលប្រើប្រាស់សំរាប់បង្ហាញអក្សរក្នុងជួរតែមួ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</a:p>
          <a:p>
            <a:pPr lvl="4"/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ដែលមានលក្ខណៈដូចគ្នាទៅនឹង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ប៉ុន្តែ នៅពេលដែលវា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 put stream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វានឹងចុះបន្ទាត់។</a:t>
            </a:r>
          </a:p>
          <a:p>
            <a:pPr lvl="4"/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ដែលប្រើប្រាស់សំរាប់បង្ហាញអក្សរទៅតាមលក្ខណៈនៃការ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formatted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 និង លេខ។</a:t>
            </a:r>
          </a:p>
          <a:p>
            <a:pPr lvl="4"/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Class output/input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2728808"/>
              </p:ext>
            </p:extLst>
          </p:nvPr>
        </p:nvGraphicFramePr>
        <p:xfrm>
          <a:off x="1112520" y="1508760"/>
          <a:ext cx="10497382" cy="53492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248691"/>
                <a:gridCol w="5248691"/>
              </a:tblGrid>
              <a:tr h="425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Printf()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អក្សរ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គោលដប់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ចំនួនទសភាគអិចស្ប៉ូណង់ស្យែល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ចំនួនទសភាគ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ចំនួនគត់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គោល៨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អក្សរច្រើន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 </a:t>
                      </a:r>
                      <a:r>
                        <a:rPr lang="km-KH" sz="2000">
                          <a:effectLst/>
                        </a:rPr>
                        <a:t>វិជ្ជមាន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គោលដប់ប្រាំមួយ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>
                          <a:effectLst/>
                        </a:rPr>
                        <a:t>សញ្ញាភាគរយ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44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m-KH" sz="2000" dirty="0">
                          <a:effectLst/>
                        </a:rPr>
                        <a:t>សញ្ញាភាគរយ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Scanner Class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584960"/>
            <a:ext cx="11282985" cy="508381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Scan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Text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បំបែក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ដែលយើងបានបញ្ចូលជា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Tokens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ដែលតំលៃ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របស់វាគឺ</a:t>
            </a:r>
            <a:r>
              <a:rPr lang="ca-E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Whitespace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&amp; Parse Primitive Value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ផ្សេងៗជា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java.util.Scannner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Parse Text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&amp; Primitive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Regular Expression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Iterator &amp; Closeable</a:t>
            </a:r>
          </a:p>
          <a:p>
            <a:pPr lvl="4"/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 (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584960"/>
            <a:ext cx="11282985" cy="5083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• Constructors </a:t>
            </a:r>
            <a:r>
              <a:rPr lang="km-KH" sz="2500" dirty="0"/>
              <a:t>របស់ </a:t>
            </a:r>
            <a:r>
              <a:rPr lang="en-US" sz="2500" dirty="0"/>
              <a:t>Scanner Class</a:t>
            </a:r>
            <a:r>
              <a:rPr lang="en-US" sz="2500" dirty="0" smtClean="0"/>
              <a:t>: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5" y="2042161"/>
            <a:ext cx="9469425" cy="46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Scanner Class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(បន្ត)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• Common Method </a:t>
            </a:r>
            <a:r>
              <a:rPr lang="km-KH" sz="2500" dirty="0"/>
              <a:t>របស់ </a:t>
            </a:r>
            <a:r>
              <a:rPr lang="en-US" sz="2500" dirty="0"/>
              <a:t>Scanner Class</a:t>
            </a:r>
            <a:r>
              <a:rPr lang="en-US" sz="2500" dirty="0" smtClean="0"/>
              <a:t>:</a:t>
            </a:r>
          </a:p>
          <a:p>
            <a:pPr marL="0" indent="0">
              <a:buNone/>
            </a:pPr>
            <a:endParaRPr lang="en-US" sz="25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3200"/>
              </p:ext>
            </p:extLst>
          </p:nvPr>
        </p:nvGraphicFramePr>
        <p:xfrm>
          <a:off x="746755" y="1860550"/>
          <a:ext cx="9052564" cy="49974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526282"/>
                <a:gridCol w="4526282"/>
              </a:tblGrid>
              <a:tr h="298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String next()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returns the next token from the scanner.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876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String nextLine()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moves the scanner position to the next line and returns the value as a string.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298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byte nextByte()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scans the next token as a byte.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short nextShort()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scans the next token as a short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int nextInt()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scans the next token as an int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long nextLong()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scans the next token as a long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float nextFloat()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it scans the next token as a float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  <a:tr h="587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public double nextDouble()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it scans the next token as a double value.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Scanner Class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3" y="1732326"/>
            <a:ext cx="7780896" cy="49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/>
          </a:bodyPr>
          <a:lstStyle/>
          <a:p>
            <a:pPr lvl="1"/>
            <a:r>
              <a:rPr lang="en-US" sz="2350" dirty="0" err="1"/>
              <a:t>InputStreamReader</a:t>
            </a:r>
            <a:r>
              <a:rPr lang="en-US" sz="2350" dirty="0"/>
              <a:t> </a:t>
            </a:r>
            <a:r>
              <a:rPr lang="km-KH" sz="2350" dirty="0"/>
              <a:t>គឺជា</a:t>
            </a:r>
            <a:r>
              <a:rPr lang="en-US" sz="2350" dirty="0"/>
              <a:t>Class </a:t>
            </a:r>
            <a:r>
              <a:rPr lang="km-KH" sz="2350" dirty="0"/>
              <a:t>ដែលត្រូវបានប្រើសម្រាប់ការ</a:t>
            </a:r>
            <a:r>
              <a:rPr lang="en-US" sz="2350" dirty="0"/>
              <a:t>Convert </a:t>
            </a:r>
            <a:r>
              <a:rPr lang="km-KH" sz="2350" dirty="0"/>
              <a:t>ពី</a:t>
            </a:r>
            <a:r>
              <a:rPr lang="en-US" sz="2350" dirty="0"/>
              <a:t>binary </a:t>
            </a:r>
            <a:r>
              <a:rPr lang="km-KH" sz="2350" dirty="0"/>
              <a:t>ទៅ</a:t>
            </a:r>
            <a:r>
              <a:rPr lang="km-KH" sz="2350" dirty="0" smtClean="0"/>
              <a:t>កាន់</a:t>
            </a:r>
            <a:r>
              <a:rPr lang="km-KH" sz="2350" dirty="0"/>
              <a:t> </a:t>
            </a:r>
            <a:r>
              <a:rPr lang="en-US" sz="2350" dirty="0" smtClean="0"/>
              <a:t>Stream Character </a:t>
            </a:r>
            <a:r>
              <a:rPr lang="km-KH" sz="2350" dirty="0"/>
              <a:t>ដែលបានមកពី</a:t>
            </a:r>
            <a:r>
              <a:rPr lang="en-US" sz="2350" dirty="0"/>
              <a:t>System.in</a:t>
            </a:r>
            <a:r>
              <a:rPr lang="km-KH" sz="2350" dirty="0"/>
              <a:t>។ </a:t>
            </a:r>
            <a:r>
              <a:rPr lang="en-US" sz="2350" dirty="0"/>
              <a:t>System.in </a:t>
            </a:r>
            <a:r>
              <a:rPr lang="km-KH" sz="2350" dirty="0"/>
              <a:t>ជា</a:t>
            </a:r>
            <a:r>
              <a:rPr lang="en-US" sz="2350" dirty="0"/>
              <a:t>Class </a:t>
            </a:r>
            <a:r>
              <a:rPr lang="km-KH" sz="2350" dirty="0" smtClean="0"/>
              <a:t>សម្រាប់ </a:t>
            </a:r>
            <a:r>
              <a:rPr lang="en-US" sz="2350" dirty="0" smtClean="0"/>
              <a:t>Read </a:t>
            </a:r>
            <a:r>
              <a:rPr lang="km-KH" sz="2350" dirty="0" smtClean="0"/>
              <a:t>ទិន្នន័យ</a:t>
            </a:r>
            <a:r>
              <a:rPr lang="km-KH" sz="2350" dirty="0"/>
              <a:t>ពី</a:t>
            </a:r>
            <a:r>
              <a:rPr lang="en-US" sz="2350" dirty="0"/>
              <a:t>User </a:t>
            </a:r>
            <a:r>
              <a:rPr lang="en-US" sz="2350" dirty="0" smtClean="0"/>
              <a:t>Input (Keyboard or file)</a:t>
            </a:r>
            <a:r>
              <a:rPr lang="km-KH" sz="2350" dirty="0" smtClean="0"/>
              <a:t>។</a:t>
            </a:r>
            <a:endParaRPr lang="en-US" sz="2350" dirty="0" smtClean="0"/>
          </a:p>
          <a:p>
            <a:pPr lvl="1"/>
            <a:r>
              <a:rPr lang="en-US" sz="2350" dirty="0" smtClean="0"/>
              <a:t>Buffered </a:t>
            </a:r>
            <a:r>
              <a:rPr lang="en-US" sz="2350" dirty="0"/>
              <a:t>Reader </a:t>
            </a:r>
            <a:r>
              <a:rPr lang="km-KH" sz="2350" dirty="0"/>
              <a:t>គឺជា</a:t>
            </a:r>
            <a:r>
              <a:rPr lang="en-US" sz="2350" dirty="0"/>
              <a:t>Class </a:t>
            </a:r>
            <a:r>
              <a:rPr lang="km-KH" sz="2350" dirty="0"/>
              <a:t>ដែលប្រើសម្រាប់ទទួលទិន្នន័យ តាមរយៈ </a:t>
            </a:r>
            <a:r>
              <a:rPr lang="en-US" sz="2350" dirty="0" err="1"/>
              <a:t>InputStreamReader</a:t>
            </a:r>
            <a:r>
              <a:rPr lang="en-US" sz="2350" dirty="0"/>
              <a:t>  </a:t>
            </a:r>
            <a:r>
              <a:rPr lang="km-KH" sz="2350" dirty="0"/>
              <a:t>ពី</a:t>
            </a:r>
            <a:r>
              <a:rPr lang="en-US" sz="2350" dirty="0"/>
              <a:t>User Input</a:t>
            </a:r>
            <a:r>
              <a:rPr lang="km-KH" sz="2350" dirty="0"/>
              <a:t>។ </a:t>
            </a:r>
            <a:r>
              <a:rPr lang="km-KH" sz="2350" dirty="0" smtClean="0"/>
              <a:t>វាធ្វើការរាប់នូវ </a:t>
            </a:r>
            <a:r>
              <a:rPr lang="en-US" sz="2350" dirty="0" err="1" smtClean="0"/>
              <a:t>Charater</a:t>
            </a:r>
            <a:r>
              <a:rPr lang="en-US" sz="2350" dirty="0" smtClean="0"/>
              <a:t> </a:t>
            </a:r>
            <a:r>
              <a:rPr lang="km-KH" sz="2350" dirty="0" smtClean="0"/>
              <a:t>ដែលបានបំលែងដោយ </a:t>
            </a:r>
            <a:r>
              <a:rPr lang="en-US" sz="2350" dirty="0" err="1" smtClean="0"/>
              <a:t>InputStreamReader</a:t>
            </a:r>
            <a:r>
              <a:rPr lang="en-US" sz="2350" dirty="0" smtClean="0"/>
              <a:t> </a:t>
            </a:r>
            <a:r>
              <a:rPr lang="km-KH" sz="2350" dirty="0" smtClean="0"/>
              <a:t>អោយមានលំដាប់</a:t>
            </a:r>
            <a:r>
              <a:rPr lang="en-US" sz="2350" dirty="0" smtClean="0"/>
              <a:t> </a:t>
            </a:r>
            <a:r>
              <a:rPr lang="km-KH" sz="2350" dirty="0" smtClean="0"/>
              <a:t>ដើម្បីបង្ហាញឱ្យ </a:t>
            </a:r>
            <a:r>
              <a:rPr lang="en-US" sz="2350" dirty="0" smtClean="0"/>
              <a:t>User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4" y="3837305"/>
            <a:ext cx="6514711" cy="33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3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(Reader in) :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Buffering </a:t>
            </a:r>
            <a:r>
              <a:rPr lang="en-US" sz="23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Charater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-Input Stream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size (8192 chars)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Buffer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3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3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(Reader in, </a:t>
            </a:r>
            <a:r>
              <a:rPr lang="en-US" sz="23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size) :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Buffering </a:t>
            </a:r>
            <a:r>
              <a:rPr lang="en-US" sz="23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Charater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-Input Stream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ដែលអាចកំណត់ទំហំនៃ </a:t>
            </a: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Buffer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3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3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2" y="1470392"/>
            <a:ext cx="7144377" cy="5198378"/>
          </a:xfrm>
        </p:spPr>
      </p:pic>
    </p:spTree>
    <p:extLst>
      <p:ext uri="{BB962C8B-B14F-4D97-AF65-F5344CB8AC3E}">
        <p14:creationId xmlns:p14="http://schemas.microsoft.com/office/powerpoint/2010/main" val="330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41960" y="1409125"/>
            <a:ext cx="8662601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Promotion and Casting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Operator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System Class input/output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6. Scanner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7.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/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/>
              <a:t>public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Buff2 {</a:t>
            </a:r>
            <a:endParaRPr lang="en-US" sz="1400" dirty="0"/>
          </a:p>
          <a:p>
            <a:r>
              <a:rPr lang="en-US" sz="1800" b="1" dirty="0"/>
              <a:t>public</a:t>
            </a:r>
            <a:r>
              <a:rPr lang="en-US" sz="1800" dirty="0"/>
              <a:t> </a:t>
            </a:r>
            <a:r>
              <a:rPr lang="en-US" sz="1800" b="1" dirty="0"/>
              <a:t>static</a:t>
            </a:r>
            <a:r>
              <a:rPr lang="en-US" sz="1800" dirty="0"/>
              <a:t> </a:t>
            </a:r>
            <a:r>
              <a:rPr lang="en-US" sz="1800" b="1" dirty="0"/>
              <a:t>void</a:t>
            </a:r>
            <a:r>
              <a:rPr lang="en-US" sz="1800" dirty="0"/>
              <a:t>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endParaRPr lang="en-US" sz="1400" dirty="0"/>
          </a:p>
          <a:p>
            <a:r>
              <a:rPr lang="en-US" sz="1800" dirty="0"/>
              <a:t>	</a:t>
            </a:r>
            <a:r>
              <a:rPr lang="en-US" sz="1800" dirty="0" err="1"/>
              <a:t>BufferedReader</a:t>
            </a:r>
            <a:r>
              <a:rPr lang="en-US" sz="1800" dirty="0"/>
              <a:t> </a:t>
            </a:r>
            <a:r>
              <a:rPr lang="en-US" sz="1800" dirty="0" err="1"/>
              <a:t>br</a:t>
            </a:r>
            <a:r>
              <a:rPr lang="en-US" sz="1800" dirty="0"/>
              <a:t>=</a:t>
            </a:r>
            <a:r>
              <a:rPr lang="en-US" sz="1800" b="1" dirty="0"/>
              <a:t>new</a:t>
            </a:r>
            <a:r>
              <a:rPr lang="en-US" sz="1800" dirty="0"/>
              <a:t> </a:t>
            </a:r>
            <a:r>
              <a:rPr lang="en-US" sz="1800" dirty="0" err="1"/>
              <a:t>BufferedReader</a:t>
            </a:r>
            <a:r>
              <a:rPr lang="en-US" sz="1800" dirty="0"/>
              <a:t>(</a:t>
            </a:r>
            <a:r>
              <a:rPr lang="en-US" sz="1800" b="1" dirty="0"/>
              <a:t>new</a:t>
            </a:r>
            <a:r>
              <a:rPr lang="en-US" sz="1800" dirty="0"/>
              <a:t> </a:t>
            </a:r>
            <a:r>
              <a:rPr lang="en-US" sz="1800" dirty="0" err="1"/>
              <a:t>InputStreamReader</a:t>
            </a:r>
            <a:r>
              <a:rPr lang="en-US" sz="1800" dirty="0"/>
              <a:t>(System.</a:t>
            </a:r>
            <a:r>
              <a:rPr lang="en-US" sz="1800" b="1" i="1" dirty="0"/>
              <a:t>in</a:t>
            </a:r>
            <a:r>
              <a:rPr lang="en-US" sz="1800" dirty="0"/>
              <a:t>));</a:t>
            </a:r>
            <a:endParaRPr lang="en-US" sz="1400" dirty="0"/>
          </a:p>
          <a:p>
            <a:r>
              <a:rPr lang="en-US" sz="1800" dirty="0"/>
              <a:t>	</a:t>
            </a: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("Enter value you want: ");</a:t>
            </a:r>
            <a:endParaRPr lang="en-US" sz="1400" dirty="0"/>
          </a:p>
          <a:p>
            <a:r>
              <a:rPr lang="en-US" sz="1800" dirty="0"/>
              <a:t>	String </a:t>
            </a:r>
            <a:r>
              <a:rPr lang="en-US" sz="1800" dirty="0" err="1"/>
              <a:t>yenter</a:t>
            </a:r>
            <a:r>
              <a:rPr lang="en-US" sz="1800" dirty="0"/>
              <a:t>="";</a:t>
            </a:r>
            <a:endParaRPr lang="en-US" sz="1400" dirty="0"/>
          </a:p>
          <a:p>
            <a:r>
              <a:rPr lang="en-US" sz="1800" dirty="0"/>
              <a:t>	</a:t>
            </a:r>
            <a:r>
              <a:rPr lang="en-US" sz="1800" b="1" dirty="0"/>
              <a:t>try</a:t>
            </a:r>
            <a:r>
              <a:rPr lang="en-US" sz="1800" dirty="0"/>
              <a:t> {</a:t>
            </a:r>
            <a:endParaRPr lang="en-US" sz="1400" dirty="0"/>
          </a:p>
          <a:p>
            <a:r>
              <a:rPr lang="en-US" sz="1800" dirty="0"/>
              <a:t>		</a:t>
            </a:r>
            <a:r>
              <a:rPr lang="en-US" sz="1800" dirty="0" err="1"/>
              <a:t>yenter</a:t>
            </a:r>
            <a:r>
              <a:rPr lang="en-US" sz="1800" dirty="0"/>
              <a:t>=</a:t>
            </a:r>
            <a:r>
              <a:rPr lang="en-US" sz="1800" dirty="0" err="1"/>
              <a:t>br.readLine</a:t>
            </a:r>
            <a:r>
              <a:rPr lang="en-US" sz="1800" dirty="0"/>
              <a:t>();</a:t>
            </a:r>
            <a:endParaRPr lang="en-US" sz="1400" dirty="0"/>
          </a:p>
          <a:p>
            <a:r>
              <a:rPr lang="en-US" sz="1800" dirty="0"/>
              <a:t>		</a:t>
            </a: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 err="1"/>
              <a:t>yenter</a:t>
            </a:r>
            <a:r>
              <a:rPr lang="en-US" sz="1800" dirty="0"/>
              <a:t>);</a:t>
            </a:r>
            <a:endParaRPr lang="en-US" sz="1400" dirty="0"/>
          </a:p>
          <a:p>
            <a:r>
              <a:rPr lang="en-US" sz="1800" dirty="0"/>
              <a:t>	} </a:t>
            </a:r>
            <a:r>
              <a:rPr lang="en-US" sz="1800" b="1" dirty="0"/>
              <a:t>catch</a:t>
            </a:r>
            <a:r>
              <a:rPr lang="en-US" sz="1800" dirty="0"/>
              <a:t> (</a:t>
            </a:r>
            <a:r>
              <a:rPr lang="en-US" sz="1800" dirty="0" err="1"/>
              <a:t>IOException</a:t>
            </a:r>
            <a:r>
              <a:rPr lang="en-US" sz="1800" dirty="0"/>
              <a:t> e) {</a:t>
            </a:r>
            <a:endParaRPr lang="en-US" sz="1400" dirty="0"/>
          </a:p>
          <a:p>
            <a:r>
              <a:rPr lang="en-US" sz="1800" dirty="0"/>
              <a:t>		// </a:t>
            </a:r>
            <a:r>
              <a:rPr lang="en-US" sz="1800" b="1" dirty="0"/>
              <a:t>TODO</a:t>
            </a:r>
            <a:r>
              <a:rPr lang="en-US" sz="1800" dirty="0"/>
              <a:t> Auto-generated catch block</a:t>
            </a:r>
            <a:endParaRPr lang="en-US" sz="1400" dirty="0"/>
          </a:p>
          <a:p>
            <a:r>
              <a:rPr lang="en-US" sz="1800" dirty="0"/>
              <a:t>		</a:t>
            </a:r>
            <a:r>
              <a:rPr lang="en-US" sz="1800" dirty="0" err="1"/>
              <a:t>e.printStackTrace</a:t>
            </a:r>
            <a:r>
              <a:rPr lang="en-US" sz="1800" dirty="0"/>
              <a:t>();</a:t>
            </a:r>
            <a:endParaRPr lang="en-US" sz="1400" dirty="0"/>
          </a:p>
          <a:p>
            <a:r>
              <a:rPr lang="en-US" sz="1800" dirty="0"/>
              <a:t>	}</a:t>
            </a:r>
            <a:endParaRPr lang="en-US" sz="1400" dirty="0"/>
          </a:p>
          <a:p>
            <a:r>
              <a:rPr lang="en-US" sz="1800" dirty="0"/>
              <a:t>}</a:t>
            </a:r>
            <a:endParaRPr lang="en-US" sz="1400" dirty="0"/>
          </a:p>
          <a:p>
            <a:r>
              <a:rPr lang="en-US" sz="1800" dirty="0"/>
              <a:t>}</a:t>
            </a:r>
            <a:endParaRPr lang="en-US" sz="1400" dirty="0"/>
          </a:p>
          <a:p>
            <a:pPr marL="480060" lvl="2" indent="0">
              <a:buNone/>
            </a:pPr>
            <a:r>
              <a:rPr lang="en-US" sz="2200" dirty="0" smtClean="0"/>
              <a:t>	</a:t>
            </a:r>
            <a:endParaRPr lang="km-KH" sz="2200" dirty="0" smtClean="0"/>
          </a:p>
          <a:p>
            <a:pPr lvl="1"/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42442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en-US" sz="3200" b="1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Referrence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1282985" cy="5083810"/>
          </a:xfrm>
        </p:spPr>
        <p:txBody>
          <a:bodyPr>
            <a:normAutofit/>
          </a:bodyPr>
          <a:lstStyle/>
          <a:p>
            <a:pPr lvl="2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www.tutorialspoint.com/java/java_basic_operators.htm</a:t>
            </a:r>
            <a:endParaRPr lang="en-US" sz="2400" dirty="0" smtClean="0"/>
          </a:p>
          <a:p>
            <a:pPr lvl="2"/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tutorials.jenkov.com/java-io/system-in-out-error.html</a:t>
            </a:r>
            <a:endParaRPr lang="en-US" sz="2400" dirty="0" smtClean="0"/>
          </a:p>
          <a:p>
            <a:pPr lvl="2"/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www.tutorialspoint.com/java/java_basic_datatypes.htm</a:t>
            </a:r>
            <a:endParaRPr lang="en-US" sz="2400" dirty="0" smtClean="0"/>
          </a:p>
          <a:p>
            <a:pPr lvl="2"/>
            <a:r>
              <a:rPr lang="en-US" sz="2400">
                <a:hlinkClick r:id="rId6"/>
              </a:rPr>
              <a:t>https://</a:t>
            </a:r>
            <a:r>
              <a:rPr lang="en-US" sz="2400" smtClean="0">
                <a:hlinkClick r:id="rId6"/>
              </a:rPr>
              <a:t>docs.oracle.com/javase/tutorial/java/data/autoboxing.html</a:t>
            </a:r>
            <a:endParaRPr lang="en-US" sz="2400" smtClean="0"/>
          </a:p>
          <a:p>
            <a:pPr lvl="2"/>
            <a:endParaRPr lang="en-US" sz="2400" dirty="0"/>
          </a:p>
          <a:p>
            <a:pPr marL="480060" lvl="2" indent="0">
              <a:buNone/>
            </a:pPr>
            <a:r>
              <a:rPr lang="en-US" sz="2200" dirty="0" smtClean="0"/>
              <a:t>	</a:t>
            </a:r>
            <a:endParaRPr lang="km-KH" sz="2200" dirty="0" smtClean="0"/>
          </a:p>
          <a:p>
            <a:pPr lvl="1"/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12312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36424"/>
            <a:ext cx="11020927" cy="44267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Programming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គេបែងចែក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ដូចរូបខាងក្រោម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1946703"/>
            <a:ext cx="5628152" cy="4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56522"/>
            <a:ext cx="11020927" cy="44267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data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ដែលគេបានកំណត់រួចជាស្រេចនៅក្នុង ភាសារ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មានចំនួន ៨ គឺ៖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byte, short,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long, char, float,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​​​  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double and Boolean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។ដែលប្រភេទទាំងនោះត្រូវបានចែកជាបួនក្រុមធំៗទៀតគឺ៖</a:t>
            </a:r>
            <a:endParaRPr lang="en-US" sz="220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Integer: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byte, short,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long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ដែលជាប្រភេទទិន្នន័យចំនួនគត់។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Floating point: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Float and double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ទិន្នន័យ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ចំនួនទស្សភាគ។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Characters: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គឺមានតែ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char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តែមួយគត់ដែលជាអក្សរ សញ្ញាផ្សេងៗលេខមួយតួៗ។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Boolean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ក្នុងប្រភេទនេះ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Boolean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មានតែមួយគត់ដែលតាងអោយ (ពិត រឺមិនពិត)។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437514" y="355904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9"/>
            <a:ext cx="10680414" cy="949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Types</a:t>
            </a: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Range of Integer Value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05" y="2958991"/>
            <a:ext cx="10339903" cy="2991236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995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Floating-Point Type</a:t>
            </a: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Range of Floating-Point Values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131820"/>
            <a:ext cx="9815223" cy="2367832"/>
          </a:xfrm>
          <a:prstGeom prst="rect">
            <a:avLst/>
          </a:prstGeom>
        </p:spPr>
      </p:pic>
      <p:sp>
        <p:nvSpPr>
          <p:cNvPr id="10" name="Title 5"/>
          <p:cNvSpPr txBox="1">
            <a:spLocks/>
          </p:cNvSpPr>
          <p:nvPr/>
        </p:nvSpPr>
        <p:spPr bwMode="auto">
          <a:xfrm>
            <a:off x="437514" y="355904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292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Character Type</a:t>
            </a: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2" y="3174365"/>
            <a:ext cx="9942922" cy="1554480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972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Type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and Wrapper Class (</a:t>
            </a:r>
            <a:r>
              <a:rPr lang="km-KH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8" y="2743201"/>
            <a:ext cx="10495784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1667</Words>
  <Application>Microsoft Office PowerPoint</Application>
  <PresentationFormat>Widescreen</PresentationFormat>
  <Paragraphs>330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Microsoft YaHei UI</vt:lpstr>
      <vt:lpstr>Arial</vt:lpstr>
      <vt:lpstr>Calibri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មាតិការ</vt:lpstr>
      <vt:lpstr> 1. Primitive Data Type and Wrapper Class</vt:lpstr>
      <vt:lpstr>PowerPoint Presentation</vt:lpstr>
      <vt:lpstr>PowerPoint Presentation</vt:lpstr>
      <vt:lpstr>PowerPoint Presentation</vt:lpstr>
      <vt:lpstr>PowerPoint Presentation</vt:lpstr>
      <vt:lpstr> 1. Primitive Data Type and Wrapper Class (បន្ត)</vt:lpstr>
      <vt:lpstr> 1. Primitive Data Type and Wrapper Class (បន្ត)</vt:lpstr>
      <vt:lpstr> 2.Auto Boxing / Unboxing</vt:lpstr>
      <vt:lpstr>3. Promotion and Casting </vt:lpstr>
      <vt:lpstr>3. Promotion and Casting (បន្ត) </vt:lpstr>
      <vt:lpstr>3. Promotion and Casting (បន្ត) </vt:lpstr>
      <vt:lpstr>3. Promotion and Casting (បន្ត) </vt:lpstr>
      <vt:lpstr>3. Promotion and Casting (បន្ត) </vt:lpstr>
      <vt:lpstr>3. Promotion and Casting (បន្ត) </vt:lpstr>
      <vt:lpstr>4. Operator </vt:lpstr>
      <vt:lpstr>4. Operator (បន្ត) </vt:lpstr>
      <vt:lpstr>5. System Class output/input </vt:lpstr>
      <vt:lpstr>5. System Class output/input (បន្ត)</vt:lpstr>
      <vt:lpstr>5. System Class output/input (បន្ត)</vt:lpstr>
      <vt:lpstr>6. Scanner Class</vt:lpstr>
      <vt:lpstr>6 Scanner Class (បន្ត)</vt:lpstr>
      <vt:lpstr>6. Scanner Class​ (បន្ត)</vt:lpstr>
      <vt:lpstr>6. Scanner Class (បន្ត)</vt:lpstr>
      <vt:lpstr>6. BufferedReader / InputStreamReader </vt:lpstr>
      <vt:lpstr>6. BufferedReader / InputStreamReader(បន្ត) </vt:lpstr>
      <vt:lpstr>6. BufferedReader / InputStreamReader(បន្ត) </vt:lpstr>
      <vt:lpstr>6. BufferedReader / InputStreamReader(បន្ត) </vt:lpstr>
      <vt:lpstr>7. Referrence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2016-04-07T06:28:30Z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