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03" r:id="rId3"/>
    <p:sldId id="505" r:id="rId4"/>
    <p:sldId id="568" r:id="rId5"/>
    <p:sldId id="576" r:id="rId6"/>
    <p:sldId id="581" r:id="rId7"/>
    <p:sldId id="582" r:id="rId8"/>
    <p:sldId id="594" r:id="rId9"/>
    <p:sldId id="595" r:id="rId10"/>
    <p:sldId id="583" r:id="rId11"/>
    <p:sldId id="596" r:id="rId12"/>
    <p:sldId id="584" r:id="rId13"/>
    <p:sldId id="530" r:id="rId14"/>
    <p:sldId id="569" r:id="rId15"/>
    <p:sldId id="570" r:id="rId16"/>
    <p:sldId id="571" r:id="rId17"/>
    <p:sldId id="572" r:id="rId18"/>
    <p:sldId id="573" r:id="rId19"/>
    <p:sldId id="551" r:id="rId20"/>
    <p:sldId id="575" r:id="rId21"/>
    <p:sldId id="597" r:id="rId22"/>
    <p:sldId id="598" r:id="rId23"/>
    <p:sldId id="585" r:id="rId24"/>
    <p:sldId id="586" r:id="rId25"/>
    <p:sldId id="588" r:id="rId26"/>
    <p:sldId id="590" r:id="rId27"/>
    <p:sldId id="589" r:id="rId28"/>
    <p:sldId id="591" r:id="rId29"/>
    <p:sldId id="4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Ezg7SwyX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://www.javatpoint.com/Input-from-keyboard-by-InputStreamReader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4" y="406587"/>
            <a:ext cx="1216753" cy="155559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792872" y="3705602"/>
            <a:ext cx="3886643" cy="916697"/>
          </a:xfrm>
        </p:spPr>
        <p:txBody>
          <a:bodyPr>
            <a:normAutofit/>
          </a:bodyPr>
          <a:lstStyle/>
          <a:p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ឣ្នកប្រឹក្សាយោបល់</a:t>
            </a:r>
            <a:r>
              <a:rPr lang="en-US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:  </a:t>
            </a:r>
            <a:r>
              <a:rPr lang="km-KH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បណ្ឌិត</a:t>
            </a:r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​​ គីម​ ថេខ្យុង</a:t>
            </a:r>
            <a:endParaRPr lang="en-US" sz="2000" b="1" dirty="0">
              <a:solidFill>
                <a:schemeClr val="tx1"/>
              </a:solidFill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9659" y="2159667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u="sng" dirty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&amp; DATA TYPE </a:t>
            </a:r>
            <a:endParaRPr lang="km-KH" sz="28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9659" y="183067"/>
            <a:ext cx="12191999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6000" b="1" dirty="0" smtClean="0">
                <a:latin typeface="Khmer OS Battambang" pitchFamily="2" charset="0"/>
                <a:cs typeface="Khmer OS Battambang" pitchFamily="2" charset="0"/>
              </a:rPr>
              <a:t>៣.២</a:t>
            </a:r>
            <a:r>
              <a:rPr lang="en-US" sz="6000" b="1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6000" b="1" dirty="0" smtClean="0">
                <a:latin typeface="Khmer OS Battambang" pitchFamily="2" charset="0"/>
                <a:cs typeface="Khmer OS Battambang" pitchFamily="2" charset="0"/>
              </a:rPr>
              <a:t>១ </a:t>
            </a:r>
            <a:r>
              <a:rPr lang="en-US" sz="6200" b="1" dirty="0">
                <a:latin typeface="Khmer OS Battambang" pitchFamily="2" charset="0"/>
                <a:cs typeface="Khmer OS Battambang" pitchFamily="2" charset="0"/>
              </a:rPr>
              <a:t>Casting </a:t>
            </a:r>
            <a:r>
              <a:rPr lang="km-KH" sz="6200" b="1" dirty="0">
                <a:latin typeface="Khmer OS Battambang" pitchFamily="2" charset="0"/>
                <a:cs typeface="Khmer OS Battambang" pitchFamily="2" charset="0"/>
              </a:rPr>
              <a:t>រវាង​</a:t>
            </a:r>
            <a:r>
              <a:rPr lang="en-US" sz="6200" b="1" dirty="0">
                <a:latin typeface="Khmer OS Battambang" pitchFamily="2" charset="0"/>
                <a:cs typeface="Khmer OS Battambang" pitchFamily="2" charset="0"/>
              </a:rPr>
              <a:t> Primitive Data Type: </a:t>
            </a:r>
            <a:r>
              <a:rPr lang="km-KH" sz="6200" dirty="0">
                <a:latin typeface="Khmer OS Battambang" pitchFamily="2" charset="0"/>
                <a:cs typeface="Khmer OS Battambang" pitchFamily="2" charset="0"/>
              </a:rPr>
              <a:t>​ គឺជាការបំលែង </a:t>
            </a: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6200" dirty="0">
                <a:latin typeface="Khmer OS Battambang" pitchFamily="2" charset="0"/>
                <a:cs typeface="Khmer OS Battambang" pitchFamily="2" charset="0"/>
              </a:rPr>
              <a:t>នៃ​ប្រភេទមួយទៅប្រភេទមួយទៀត។</a:t>
            </a:r>
            <a:endParaRPr lang="en-US" sz="6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Ex1 : Casting </a:t>
            </a:r>
            <a:r>
              <a:rPr lang="km-KH" sz="6200" dirty="0">
                <a:latin typeface="Khmer OS Battambang" pitchFamily="2" charset="0"/>
                <a:cs typeface="Khmer OS Battambang" pitchFamily="2" charset="0"/>
              </a:rPr>
              <a:t>ពីតូចទៅធំ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m-KH" sz="6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 a=10;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		double b=a;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Ex : Casting </a:t>
            </a:r>
            <a:r>
              <a:rPr lang="km-KH" sz="6200" dirty="0" smtClean="0">
                <a:latin typeface="Khmer OS Battambang" pitchFamily="2" charset="0"/>
                <a:cs typeface="Khmer OS Battambang" pitchFamily="2" charset="0"/>
              </a:rPr>
              <a:t>ពីធំទៅ</a:t>
            </a:r>
            <a:r>
              <a:rPr lang="km-KH" sz="6200" dirty="0">
                <a:latin typeface="Khmer OS Battambang" pitchFamily="2" charset="0"/>
                <a:cs typeface="Khmer OS Battambang" pitchFamily="2" charset="0"/>
              </a:rPr>
              <a:t>តូច </a:t>
            </a:r>
            <a:endParaRPr lang="en-US" sz="6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200" dirty="0" smtClean="0">
                <a:latin typeface="Khmer OS Battambang" pitchFamily="2" charset="0"/>
                <a:cs typeface="Khmer OS Battambang" pitchFamily="2" charset="0"/>
              </a:rPr>
              <a:t>		long l = 14L;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6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 I = (</a:t>
            </a:r>
            <a:r>
              <a:rPr lang="en-US" sz="6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)l;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62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6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km-KH" sz="3600" dirty="0" smtClean="0">
                <a:latin typeface="Khmer OS Battambang" pitchFamily="2" charset="0"/>
                <a:cs typeface="Khmer OS Battambang" pitchFamily="2" charset="0"/>
              </a:rPr>
              <a:t>​(ត)​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៣.២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២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Casting 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រវាង​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  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គឺជាការយក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នៃប្រភេទណាមួយ រួចកំណត់វាអោយក្លាយជាប្រភេទមួយទៀតបាន កាលណាមាន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km-KH" sz="3600" dirty="0" smtClean="0">
                <a:latin typeface="Khmer OS Battambang" pitchFamily="2" charset="0"/>
                <a:cs typeface="Khmer OS Battambang" pitchFamily="2" charset="0"/>
              </a:rPr>
              <a:t>​(ត)​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85" y="3047962"/>
            <a:ext cx="4940052" cy="3664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21" y="3047962"/>
            <a:ext cx="4396835" cy="1036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21" y="5046612"/>
            <a:ext cx="528156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46913"/>
            <a:ext cx="11020927" cy="433638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Operators: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គឺជានិមិត្តសញ្ញាដែលប្រើសម្រាប់​គណនា ប្រៀបធៀប​ ឫ​ ផ្ដល់តម្លៃជាដើម ។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Operators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មានច្រើនប្រភេទដូជា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Assignment Operator</a:t>
            </a: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Arithmetic Operator</a:t>
            </a: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Unary Operator</a:t>
            </a: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Equality Operator and Relational Operator</a:t>
            </a: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Conditional Operator</a:t>
            </a:r>
          </a:p>
          <a:p>
            <a:pPr lvl="3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Bitwise and Bit Shift Operators</a:t>
            </a:r>
            <a:endParaRPr lang="km-KH" sz="225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Assignment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ប្រើសម្រាប់ផ្ដល់តម្លៃពីអង្គខាងឆ្វេង​ ទៅ អង្គខាងស្ដាំ​ ដោយប្រើសញ្ញា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”=“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Arithmetic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ប្រើសម្រាប់គណនា ដូចជា​ បូក ដក គុណ ចែក ចែកយកសំណល់​ 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4" y="3026799"/>
            <a:ext cx="8176923" cy="3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Unary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​ប្រើសម្រាប់</a:t>
            </a:r>
            <a:r>
              <a:rPr lang="km-KH" dirty="0" smtClean="0"/>
              <a:t> </a:t>
            </a:r>
            <a:r>
              <a:rPr lang="en-US" dirty="0"/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incrementing / decrementing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​​ តម្លៃរបស់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Variable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 តាមចំនួនដែលបានកំណត់ និង​ ត្រលប់តម្លៃរបស់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ដែលជាប្រភេទ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Boolean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endParaRPr lang="km-KH" sz="225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41" y="3056391"/>
            <a:ext cx="6296021" cy="23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Equality Operator and Relational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ប្រើសម្រាប់ប្រៀបធៀប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Operand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ពីរថាតើមួយណា តូចជាង​ ធំជាង ស្មើ​ មិនស្មើ ។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81" y="2551079"/>
            <a:ext cx="6105362" cy="3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3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Conditional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​​ 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ជាប្រមាណវិធីសម្រាប់កំណត់លក្ខខ័ណ្ឌ​ ដែលមាន​ដូចជា៖</a:t>
            </a:r>
          </a:p>
          <a:p>
            <a:pPr marL="377190" lvl="4" indent="-205740">
              <a:spcBef>
                <a:spcPts val="1650"/>
              </a:spcBef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&amp;&amp;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វា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true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ប្រសិនបើអង្គទាំងពីរពិត ។</a:t>
            </a:r>
          </a:p>
          <a:p>
            <a:pPr marL="377190" lvl="4" indent="-205740">
              <a:spcBef>
                <a:spcPts val="1650"/>
              </a:spcBef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||</a:t>
            </a:r>
            <a:r>
              <a:rPr lang="km-KH" sz="2250" b="1" dirty="0">
                <a:latin typeface="Khmer OS Battambang" pitchFamily="2" charset="0"/>
                <a:cs typeface="Khmer OS Battambang" pitchFamily="2" charset="0"/>
              </a:rPr>
              <a:t>​​ 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វា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true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ប្រសិនបើអង្គទាំង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ពីរមានអង្គមួយណាពិត ។</a:t>
            </a:r>
          </a:p>
          <a:p>
            <a:pPr marL="377190" lvl="4" indent="-205740">
              <a:spcBef>
                <a:spcPts val="1650"/>
              </a:spcBef>
            </a:pP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? :</a:t>
            </a:r>
            <a:r>
              <a:rPr lang="km-KH" sz="2250" b="1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(shorthand of if-then-else statement)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377190" lvl="4" indent="-205740">
              <a:spcBef>
                <a:spcPts val="1650"/>
              </a:spcBef>
            </a:pPr>
            <a:endParaRPr lang="en-US" sz="2250" b="1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3" indent="-342900">
              <a:lnSpc>
                <a:spcPct val="150000"/>
              </a:lnSpc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en-US" sz="2250" b="1" dirty="0">
                <a:latin typeface="Khmer OS Battambang" pitchFamily="2" charset="0"/>
                <a:cs typeface="Khmer OS Battambang" pitchFamily="2" charset="0"/>
              </a:rPr>
              <a:t>Bitwise and Bit Shift 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Operators :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ប្រើសម្រាប់គណនាទៅលើប្រភេទទិន្មន័យជាលេខដូចជា​ ៖​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long ,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,short , char &amp; byte   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ប៉ុន្តែគិតតម្លៃជា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bit(00010101)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5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.Operators(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62" y="3034816"/>
            <a:ext cx="5429606" cy="2697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1" y="3004812"/>
            <a:ext cx="5454673" cy="28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en-US" sz="3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(input / output)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46913"/>
            <a:ext cx="11020927" cy="4336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System class  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final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ដែលស្ថិតក្នុង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package 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java.lang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fields 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b="1" dirty="0" smtClean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100" b="1" dirty="0" err="1" smtClean="0">
                <a:latin typeface="Khmer OS Battambang" pitchFamily="2" charset="0"/>
                <a:cs typeface="Khmer OS Battambang" pitchFamily="2" charset="0"/>
              </a:rPr>
              <a:t>PrintStream</a:t>
            </a:r>
            <a:endParaRPr lang="en-US" sz="21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617220" lvl="4" indent="-20574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PrintStream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err : This is the “standard” error output stream</a:t>
            </a:r>
          </a:p>
          <a:p>
            <a:pPr marL="617220" lvl="4" indent="-20574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PrintStream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out : This is the "standard" output stream.</a:t>
            </a:r>
          </a:p>
          <a:p>
            <a:r>
              <a:rPr lang="en-US" dirty="0" smtClean="0"/>
              <a:t>Ex: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km-KH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09" y="4586767"/>
            <a:ext cx="4980637" cy="10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400" b="1" dirty="0" err="1">
                <a:latin typeface="Khmer OS Battambang" pitchFamily="2" charset="0"/>
                <a:cs typeface="Khmer OS Battambang" pitchFamily="2" charset="0"/>
              </a:rPr>
              <a:t>InputStream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InputStream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in :This is the "standard" input stream.</a:t>
            </a:r>
          </a:p>
          <a:p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25" y="3206240"/>
            <a:ext cx="6732232" cy="8198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km-KH" sz="3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en-US" sz="3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(input / output)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u="sng" dirty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</a:t>
            </a:r>
            <a:r>
              <a:rPr lang="en-US" sz="32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SYNTAX &amp; DATA TYPE </a:t>
            </a:r>
            <a:endParaRPr lang="km-KH" sz="32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សួស​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Scanner Class: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គឺជាប្រភេទ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មួយដែលស្ថិតក្នុង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package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java.util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ហើយប្រើសម្រាប់ 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input &amp; out data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Syntax :     Scanner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objectName</a:t>
            </a:r>
            <a:r>
              <a:rPr lang="en-US" sz="220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=new Scanner(…);</a:t>
            </a:r>
            <a:endParaRPr lang="en-US" sz="220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5"/>
          <a:stretch/>
        </p:blipFill>
        <p:spPr>
          <a:xfrm>
            <a:off x="1338945" y="3399288"/>
            <a:ext cx="8784769" cy="31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" y="2243753"/>
            <a:ext cx="5022645" cy="25281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" y="4857408"/>
            <a:ext cx="4771927" cy="131137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lnSpc>
                <a:spcPct val="150000"/>
              </a:lnSpc>
              <a:buNone/>
            </a:pPr>
            <a:r>
              <a:rPr lang="en-US" b="1" dirty="0" smtClean="0"/>
              <a:t>Ex1: default Delimiter 							Ex2:  using Delimiter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90" y="2243753"/>
            <a:ext cx="3696081" cy="2100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90" y="4344403"/>
            <a:ext cx="3578542" cy="13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InputStreamReader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Reader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Read data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Keyboard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វាធ្វើការពីរយ៉ាង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ភ្ជាប់ទៅ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កាន់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input Stream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Keyboard(System.in)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Convert byte-oriented stream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ដែលទទួលបានពី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(System.in)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ទៅជា​​​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Character-oriented stream</a:t>
            </a:r>
          </a:p>
          <a:p>
            <a:pPr marL="0" indent="0">
              <a:buNone/>
            </a:pPr>
            <a:r>
              <a:rPr lang="en-US" sz="2200" dirty="0"/>
              <a:t>										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50" dirty="0">
                <a:latin typeface="Calibri" panose="020F0502020204030204" pitchFamily="34" charset="0"/>
                <a:ea typeface="Malgun Gothic" panose="020B0503020000020004" pitchFamily="34" charset="-127"/>
                <a:cs typeface="DaunPenh" panose="01010101010101010101" pitchFamily="2" charset="0"/>
              </a:rPr>
              <a:t>-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ចេញពី​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Class Reader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វាធ្វើការ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Read character-input stream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ដែលត្រូវបានបំលែងដោយ 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InputStreamReader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,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វាមានសមត្ថភាព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Read data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 បានដូចជា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character, arrays and lines.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ហើយវាអាច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Read Data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បានតែមួយ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Line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ម្ដងៗដោយប្រើប្រាស់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readLine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();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(បន្ត)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2200" dirty="0"/>
              <a:t>											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8298" y="2247440"/>
          <a:ext cx="9849079" cy="24439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742">
                  <a:extLst>
                    <a:ext uri="{9D8B030D-6E8A-4147-A177-3AD203B41FA5}">
                      <a16:colId xmlns:a16="http://schemas.microsoft.com/office/drawing/2014/main" xmlns="" val="2128974707"/>
                    </a:ext>
                  </a:extLst>
                </a:gridCol>
                <a:gridCol w="8393337">
                  <a:extLst>
                    <a:ext uri="{9D8B030D-6E8A-4147-A177-3AD203B41FA5}">
                      <a16:colId xmlns:a16="http://schemas.microsoft.com/office/drawing/2014/main" xmlns="" val="2471628438"/>
                    </a:ext>
                  </a:extLst>
                </a:gridCol>
              </a:tblGrid>
              <a:tr h="96778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250" b="1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Modifier 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250" b="1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Method and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26134"/>
                  </a:ext>
                </a:extLst>
              </a:tr>
              <a:tr h="762497">
                <a:tc>
                  <a:txBody>
                    <a:bodyPr/>
                    <a:lstStyle/>
                    <a:p>
                      <a:r>
                        <a:rPr lang="en-US" sz="225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int</a:t>
                      </a:r>
                      <a:endParaRPr lang="en-US" sz="2250" b="0" kern="1200" dirty="0">
                        <a:solidFill>
                          <a:schemeClr val="tx1"/>
                        </a:solidFill>
                        <a:latin typeface="Khmer OS Battambang" pitchFamily="2" charset="0"/>
                        <a:ea typeface="+mn-ea"/>
                        <a:cs typeface="Khmer OS Battambang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5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read(): read </a:t>
                      </a:r>
                      <a:r>
                        <a:rPr lang="km-KH" sz="225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បានម្ដងមួយ</a:t>
                      </a:r>
                      <a:r>
                        <a:rPr lang="en-US" sz="225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992379"/>
                  </a:ext>
                </a:extLst>
              </a:tr>
              <a:tr h="713619">
                <a:tc>
                  <a:txBody>
                    <a:bodyPr/>
                    <a:lstStyle/>
                    <a:p>
                      <a:r>
                        <a:rPr lang="en-US" sz="225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String</a:t>
                      </a:r>
                      <a:r>
                        <a:rPr lang="en-U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250" b="0" kern="1200" dirty="0" err="1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realLine</a:t>
                      </a:r>
                      <a:r>
                        <a:rPr lang="en-US" sz="2250" b="0" kern="1200" dirty="0">
                          <a:solidFill>
                            <a:schemeClr val="tx1"/>
                          </a:solidFill>
                          <a:latin typeface="Khmer OS Battambang" pitchFamily="2" charset="0"/>
                          <a:ea typeface="+mn-ea"/>
                          <a:cs typeface="Khmer OS Battambang" pitchFamily="2" charset="0"/>
                        </a:rPr>
                        <a:t>(): Read a line of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99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					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(បន្ត)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393" y="1506072"/>
            <a:ext cx="1056235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BufferedReader buf = new BufferedReader(new InputStreamReader(System.in));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8860" y="4659086"/>
            <a:ext cx="1770743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System.in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99430" y="4673600"/>
            <a:ext cx="1770743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InputStream</a:t>
            </a:r>
          </a:p>
          <a:p>
            <a:pPr algn="ctr"/>
            <a:r>
              <a:rPr lang="en-US" dirty="0"/>
              <a:t>Reader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289148" y="4675975"/>
            <a:ext cx="1770743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BufferedReader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78631" y="5109030"/>
            <a:ext cx="1291771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01010101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3184" y="4834710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Connected to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328232" y="5086180"/>
            <a:ext cx="2902857" cy="47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 d a e a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649" y="481186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Send Data to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841829" y="1864329"/>
            <a:ext cx="2815771" cy="23491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 represent as keyboard. To read data from keyboard it should be connected to InputStreamReader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4034972" y="1922386"/>
            <a:ext cx="2815771" cy="23491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 reads data from keyboard and send that data to BufferedReader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8708572" y="1835301"/>
            <a:ext cx="2815771" cy="23491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 reads data from InputStreamReaderand store data in buffer. It has got method so that data can be easily accessed. </a:t>
            </a:r>
          </a:p>
        </p:txBody>
      </p:sp>
    </p:spTree>
    <p:extLst>
      <p:ext uri="{BB962C8B-B14F-4D97-AF65-F5344CB8AC3E}">
        <p14:creationId xmlns:p14="http://schemas.microsoft.com/office/powerpoint/2010/main" val="31770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					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877524">
            <a:off x="2430269" y="41080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ABCD…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95" y="1663548"/>
            <a:ext cx="10034410" cy="3530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95" y="4287606"/>
            <a:ext cx="2780952" cy="819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85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r>
              <a:rPr lang="en-US" sz="2400" dirty="0" err="1">
                <a:hlinkClick r:id="rId3"/>
              </a:rPr>
              <a:t>BufferedReader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http://www.tutorialspoint.com/java/lang/java_lang_system.htm</a:t>
            </a:r>
          </a:p>
          <a:p>
            <a:r>
              <a:rPr lang="en-US" sz="2400" dirty="0">
                <a:hlinkClick r:id="rId3"/>
              </a:rPr>
              <a:t>https://www.youtube.com/watch?v=uzEzg7SwyXk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http://www.javatpoint.com/Input-from-keyboard-by-InputStreamReader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https://docs.oracle.com/javase/7/docs/api/java/io/BufferedReader.html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BufferedReader / InputStreamReader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877524">
            <a:off x="2430269" y="41080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ABCD…</a:t>
            </a:r>
          </a:p>
        </p:txBody>
      </p:sp>
    </p:spTree>
    <p:extLst>
      <p:ext uri="{BB962C8B-B14F-4D97-AF65-F5344CB8AC3E}">
        <p14:creationId xmlns:p14="http://schemas.microsoft.com/office/powerpoint/2010/main" val="11472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545771"/>
            <a:ext cx="10914767" cy="498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Primitive Data Type &amp; Wrapper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២.​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Promotion and Casting  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៥.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System Class input / output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៦.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Scanner Class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៧.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/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2624"/>
            <a:ext cx="11020927" cy="49018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Primitive Data Type</a:t>
            </a:r>
            <a:r>
              <a:rPr lang="ca-E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b="1" dirty="0" smtClean="0">
                <a:latin typeface="Khmer OS Battambang" pitchFamily="2" charset="0"/>
                <a:cs typeface="Khmer OS Battambang" pitchFamily="2" charset="0"/>
              </a:rPr>
              <a:t>	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en-US" sz="3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Primitive Data Type &amp; Wrapper Class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18" y="1492624"/>
            <a:ext cx="6347046" cy="49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en-US" sz="3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Primitive Data Type &amp; Wrapper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Class 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បន្ត) ​ </a:t>
            </a: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24" y="2243145"/>
            <a:ext cx="7334948" cy="3436372"/>
          </a:xfrm>
        </p:spPr>
      </p:pic>
    </p:spTree>
    <p:extLst>
      <p:ext uri="{BB962C8B-B14F-4D97-AF65-F5344CB8AC3E}">
        <p14:creationId xmlns:p14="http://schemas.microsoft.com/office/powerpoint/2010/main" val="1551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en-US" sz="3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Primitive Data Type &amp; Wrapper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Class 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បន្ត) ​ </a:t>
            </a: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m-KH" sz="2400" dirty="0" smtClean="0"/>
              <a:t>១</a:t>
            </a:r>
            <a:r>
              <a:rPr lang="en-US" sz="2400" dirty="0" smtClean="0"/>
              <a:t>.</a:t>
            </a:r>
            <a:r>
              <a:rPr lang="km-KH" sz="2400" dirty="0" smtClean="0"/>
              <a:t>២</a:t>
            </a:r>
            <a:r>
              <a:rPr lang="en-US" sz="2400" dirty="0" smtClean="0"/>
              <a:t>. 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Wrapper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​ ​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ផ្ដល់​នូវវិធីសាស្រ្ដក្នុងការ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Convert Primitive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ទៅជា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និង ពី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ទៅជា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Primitive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km-KH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44" y="2491377"/>
            <a:ext cx="4831128" cy="4040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1633" y="2371635"/>
            <a:ext cx="3800921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2838" y="1771048"/>
            <a:ext cx="4466350" cy="431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 Auto Boxing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6393" y="1746913"/>
            <a:ext cx="11020927" cy="433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758793" y="1899313"/>
            <a:ext cx="11020927" cy="4336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Auto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Boxing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គឺជាការបំលែងដោយស្វ័យប្រវត្តិដែល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Compiler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Wrapper 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ឧទាហរណ៍ពីលក្ខណៈ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i1=10;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Integer iObj1 = i1; //Boxing to Wrapper Class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----------------------------------------------------------------------------------------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Integer iObj2 = 10;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i2=iObj2; //Unboxing Wrapper Class to Primitive Data Type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2838" y="1771048"/>
            <a:ext cx="4466350" cy="431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 Auto Boxing (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បន្ត)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6393" y="1746913"/>
            <a:ext cx="11020927" cy="433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758793" y="1899313"/>
            <a:ext cx="11020927" cy="433638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ឧទាហរណ៍ពីលក្ខណៈមិនមែន​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Auto Boxing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i1=10;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Integer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iObj1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Integer(i1); //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Boxing to Wrapper Class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---------------------------------------------------------------------------------------------------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Integer iObj2=new Integer(10);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i2=iObj2.intValue(); //Unboxing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Wrapper Class to Primitive Data Type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km-KH" sz="3600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៣.១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250" b="1" dirty="0" smtClean="0">
                <a:latin typeface="Khmer OS Battambang" pitchFamily="2" charset="0"/>
                <a:cs typeface="Khmer OS Battambang" pitchFamily="2" charset="0"/>
              </a:rPr>
              <a:t>Promotion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ជាការបំលែង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ពីតូចទៅធំដោយស្វ័យប្រវត្តិ។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08" y="2198913"/>
            <a:ext cx="4971563" cy="399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8" y="2698747"/>
            <a:ext cx="4762500" cy="17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Office PowerPoint</Application>
  <PresentationFormat>Widescreen</PresentationFormat>
  <Paragraphs>179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Malgun Gothic</vt:lpstr>
      <vt:lpstr>Microsoft YaHei UI</vt:lpstr>
      <vt:lpstr>Arial</vt:lpstr>
      <vt:lpstr>Calibri</vt:lpstr>
      <vt:lpstr>Courier New</vt:lpstr>
      <vt:lpstr>DaunPenh</vt:lpstr>
      <vt:lpstr>Khmer OS Battambang</vt:lpstr>
      <vt:lpstr>Khmer OS Bokor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៣.​​ Promotion And Casting​(ត)​ ​​ </vt:lpstr>
      <vt:lpstr> ៣.​​ Promotion And Casting​(ត)​ ​​ </vt:lpstr>
      <vt:lpstr>៤.Operators</vt:lpstr>
      <vt:lpstr>៤.Operators(បន្ត)</vt:lpstr>
      <vt:lpstr>៤.Operators(បន្ត)</vt:lpstr>
      <vt:lpstr>៤.Operators(បន្ត)</vt:lpstr>
      <vt:lpstr>៤.Operators(បន្ត)</vt:lpstr>
      <vt:lpstr>៤.Operators(បន្ត)</vt:lpstr>
      <vt:lpstr>៥.System class (input / output)</vt:lpstr>
      <vt:lpstr>៥.System class (input / output)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2016-04-06T02:57:51Z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