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503" r:id="rId3"/>
    <p:sldId id="505" r:id="rId4"/>
    <p:sldId id="426" r:id="rId5"/>
    <p:sldId id="428" r:id="rId6"/>
    <p:sldId id="507" r:id="rId7"/>
    <p:sldId id="530" r:id="rId8"/>
    <p:sldId id="506" r:id="rId9"/>
    <p:sldId id="532" r:id="rId10"/>
    <p:sldId id="531" r:id="rId11"/>
    <p:sldId id="510" r:id="rId12"/>
    <p:sldId id="511" r:id="rId13"/>
    <p:sldId id="537" r:id="rId14"/>
    <p:sldId id="512" r:id="rId15"/>
    <p:sldId id="513" r:id="rId16"/>
    <p:sldId id="514" r:id="rId17"/>
    <p:sldId id="515" r:id="rId18"/>
    <p:sldId id="516" r:id="rId19"/>
    <p:sldId id="519" r:id="rId20"/>
    <p:sldId id="538" r:id="rId21"/>
    <p:sldId id="521" r:id="rId22"/>
    <p:sldId id="526" r:id="rId23"/>
    <p:sldId id="528" r:id="rId24"/>
    <p:sldId id="524" r:id="rId25"/>
    <p:sldId id="529" r:id="rId26"/>
    <p:sldId id="534" r:id="rId27"/>
    <p:sldId id="439" r:id="rId28"/>
    <p:sldId id="4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7842" autoAdjust="0"/>
  </p:normalViewPr>
  <p:slideViewPr>
    <p:cSldViewPr snapToGrid="0">
      <p:cViewPr varScale="1">
        <p:scale>
          <a:sx n="43" d="100"/>
          <a:sy n="43" d="100"/>
        </p:scale>
        <p:origin x="84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7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7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1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Thenmurugeshwari/operators-in-java?next_slideshow=1" TargetMode="External"/><Relationship Id="rId3" Type="http://schemas.openxmlformats.org/officeDocument/2006/relationships/hyperlink" Target="https://docs.oracle.com/javase/tutorial/java/nutsandbolts/datatypes.html" TargetMode="External"/><Relationship Id="rId7" Type="http://schemas.openxmlformats.org/officeDocument/2006/relationships/hyperlink" Target="http://www.slideshare.net/sunilos/java-input-output-and-file-handling?qid=7f96446d-6375-4db4-9893-ed150b74d7b9&amp;v=&amp;b=&amp;from_search=3" TargetMode="External"/><Relationship Id="rId2" Type="http://schemas.openxmlformats.org/officeDocument/2006/relationships/hyperlink" Target="http://www.javatpoint.com/Input-from-keyboard-by-InputStreamRead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ideskills.com/java-tutorial/java-object-typecasting" TargetMode="External"/><Relationship Id="rId5" Type="http://schemas.openxmlformats.org/officeDocument/2006/relationships/hyperlink" Target="http://www.java2s.com/Book/Java/0020__Language-Basics/The_Type_Promotion_Rules.htm" TargetMode="External"/><Relationship Id="rId4" Type="http://schemas.openxmlformats.org/officeDocument/2006/relationships/hyperlink" Target="http://docs.oracle.com/javase/1.5.0/docs/guide/language/autoboxing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Auto Boxing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Auto Boxing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គឺជាការបម្លែងដោយស្វ័យប្រវត្តិនៃ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Data Type 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Wrapper</a:t>
            </a:r>
            <a:endParaRPr lang="km-KH" sz="2200" b="1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។​ ​ ចំណែកឯ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ប្រតិបត្ដិការផ្ទុយពី </a:t>
            </a:r>
            <a:r>
              <a:rPr 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Unboxing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ដោយសារតែ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Unboxing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គឺវាបម្លែងពី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ទៅជា​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វិញ​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សារៈប្រយោជន៍នៃ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 and Unboxing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យើងមិនបាច់មានការបម្លែងពី​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</a:p>
          <a:p>
            <a:pPr marL="240030" lvl="1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ការបម្លែងពី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manual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20;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Integer b = a ;</a:t>
            </a:r>
          </a:p>
          <a:p>
            <a:pPr lvl="2"/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វានឹងជំនួសតម្លៃ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Integer.valueOf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(a);</a:t>
            </a: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9420" y="1745898"/>
            <a:ext cx="11020927" cy="4312251"/>
          </a:xfrm>
        </p:spPr>
        <p:txBody>
          <a:bodyPr>
            <a:normAutofit/>
          </a:bodyPr>
          <a:lstStyle/>
          <a:p>
            <a:pPr marL="0" indent="-240030">
              <a:buFont typeface="Wingdings" panose="05000000000000000000" pitchFamily="2" charset="2"/>
              <a:buChar char="q"/>
            </a:pPr>
            <a:r>
              <a:rPr lang="km-KH" sz="235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5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Promotion</a:t>
            </a:r>
            <a:r>
              <a:rPr lang="en-US" sz="23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3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គឺជាការបម្លែងដោយស្វ័យប្រវត្តិនៃប្រភេទ </a:t>
            </a:r>
            <a:r>
              <a:rPr lang="en-US" sz="23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Data Type</a:t>
            </a:r>
            <a:r>
              <a:rPr lang="km-KH" sz="23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ពី តូច ទៅ ធំ ។</a:t>
            </a:r>
          </a:p>
          <a:p>
            <a:pPr marL="0" indent="0">
              <a:buNone/>
            </a:pPr>
            <a:r>
              <a:rPr lang="en-US" sz="2200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0" indent="0">
              <a:buNone/>
            </a:pPr>
            <a:endParaRPr lang="en-US" sz="2200" i="1" u="sng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u="sng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Ex :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m = 1;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float n = m;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តម្លៃនៃ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ត្រូវបាន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promote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ទៅជា​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float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8020" y="2501438"/>
            <a:ext cx="10287695" cy="1254237"/>
            <a:chOff x="769420" y="2540076"/>
            <a:chExt cx="10287695" cy="1254237"/>
          </a:xfrm>
        </p:grpSpPr>
        <p:sp>
          <p:nvSpPr>
            <p:cNvPr id="9" name="Flowchart: Process 8"/>
            <p:cNvSpPr/>
            <p:nvPr/>
          </p:nvSpPr>
          <p:spPr>
            <a:xfrm>
              <a:off x="769420" y="2540078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byte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598220" y="2540078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short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4427020" y="2540076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6255820" y="2540076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long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084620" y="2540076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float</a:t>
              </a:r>
              <a:endParaRPr lang="en-US" dirty="0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9913420" y="2540076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double</a:t>
              </a:r>
              <a:endParaRPr lang="en-US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4427020" y="3356431"/>
              <a:ext cx="1143695" cy="4378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</a:t>
              </a:r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079326" y="2646045"/>
              <a:ext cx="447448" cy="206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860743" y="2655986"/>
              <a:ext cx="447448" cy="206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713607" y="2646045"/>
              <a:ext cx="447448" cy="206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542407" y="2646045"/>
              <a:ext cx="447448" cy="206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9395986" y="2646045"/>
              <a:ext cx="447448" cy="206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875585" y="3014820"/>
              <a:ext cx="246563" cy="26751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3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9420" y="174589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Type Promotion Rule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មានដូចជា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រាល់ប្រភេទ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byte &amp; short value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ត្រូវបម្លែងទៅជា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ប្រសិនបើ ប្រមាណវិធីណាមួយមានប្រភេទជា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long ,whole expression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ត្រូវ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promote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 </a:t>
            </a:r>
          </a:p>
          <a:p>
            <a:pPr marL="240030" lvl="1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long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ប្រសិនបើ ប្រមាណវិធីណាមួយមានប្រភេទជា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float , whole expression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ត្រូវ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promote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 </a:t>
            </a:r>
          </a:p>
          <a:p>
            <a:pPr marL="240030" lvl="1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float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ប្រសិនបើ ប្រមាណវិធីភាគច្រើនមានប្រភេទជា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double  ,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នោះ លទ្ធផលដែលទទួលបានជា </a:t>
            </a:r>
          </a:p>
          <a:p>
            <a:pPr marL="240030" lvl="1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​​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double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Casting</a:t>
            </a:r>
            <a:r>
              <a:rPr lang="en-US" sz="22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គឺជាការចាប់យកនៃប្រភេទ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Variable or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ណាមួយដោយផ្ទាល់ ដើម្បីបម្លែងវា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​មួយផ្សេងទៀត 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48640" lvl="2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km-KH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យើងអាច 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Cast </a:t>
            </a:r>
            <a:r>
              <a:rPr lang="km-KH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ទាំងពីរ គឺទាំង 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data type and reference type </a:t>
            </a:r>
            <a:r>
              <a:rPr lang="km-KH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05740" lvl="2" indent="0">
              <a:spcBef>
                <a:spcPts val="1650"/>
              </a:spcBef>
              <a:buNone/>
            </a:pPr>
            <a:r>
              <a:rPr lang="km-KH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ឧទាហរណ៏ៈ 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double a = 10.32;</a:t>
            </a:r>
          </a:p>
          <a:p>
            <a:pPr marL="205740" lvl="2" indent="0">
              <a:spcBef>
                <a:spcPts val="1650"/>
              </a:spcBef>
              <a:buNone/>
            </a:pP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= (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)a;</a:t>
            </a:r>
          </a:p>
          <a:p>
            <a:pPr marL="205740" lvl="2" indent="0">
              <a:spcBef>
                <a:spcPts val="1650"/>
              </a:spcBef>
              <a:buNone/>
            </a:pPr>
            <a:r>
              <a:rPr lang="km-KH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ឧទាហរណ៏ៈ 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= new Object();</a:t>
            </a:r>
          </a:p>
          <a:p>
            <a:pPr marL="205740" lvl="2" indent="0">
              <a:spcBef>
                <a:spcPts val="1650"/>
              </a:spcBef>
              <a:buNone/>
            </a:pP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String 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= (String)</a:t>
            </a:r>
            <a:r>
              <a:rPr lang="en-US" sz="205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05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;</a:t>
            </a:r>
            <a:endParaRPr lang="km-KH" sz="205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694134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Operator 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គឺជាសញ្ញាដែលយើងប្រើវាក្នុងគោលដៅដើម្បីធ្វើការ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Compare , Calculate or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Assign value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ទៅឲ្យ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ណាមួយ ។</a:t>
            </a: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Operator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មានច្រើនប្រភេទដូចជា​ ៖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Arithmetic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Logical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Relational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Bitwise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Assignment</a:t>
            </a:r>
          </a:p>
          <a:p>
            <a:pPr marL="548640" lvl="2" indent="-342900">
              <a:spcBef>
                <a:spcPts val="165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Unary</a:t>
            </a:r>
            <a:endParaRPr lang="en-US" sz="18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Arithmetic Operator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គឺត្រូវបានគេប្រើនៅក្នុងផ្នែកពីជគណិតវិទ្យា (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ការគណនា ) ។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Arithmetic Operator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មានដូចជា ៖ 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52003"/>
              </p:ext>
            </p:extLst>
          </p:nvPr>
        </p:nvGraphicFramePr>
        <p:xfrm>
          <a:off x="912501" y="2958664"/>
          <a:ext cx="812799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ផលបូក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x</a:t>
                      </a:r>
                      <a:r>
                        <a:rPr lang="en-US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= y + z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ផលដក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= y –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= y</a:t>
                      </a:r>
                      <a:r>
                        <a:rPr lang="en-US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* z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ផលចែក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= y / z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ចែកយកសំណល់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= y</a:t>
                      </a:r>
                      <a:r>
                        <a:rPr lang="en-US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% z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បន្ថែម​តម្លៃ​ឲ្យ១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បន្ថយ​តម្លៃ​ចេញ១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y--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Logical Operator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គឺត្រូវបានគេប្រើដើម្បីសិក្សាទៅលើលក្ខខណ្ឌ័ប្រភេទជា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។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Logical Operator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មានដូចជា ៖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Assignment Operator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គេប្រើដើម្បី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ផ្តល់តម្លៃទៅឲ្យ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ដោយប្រើសញ្ញា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“ = ”  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lvl="1" indent="0">
              <a:spcBef>
                <a:spcPts val="1650"/>
              </a:spcBef>
              <a:buNone/>
            </a:pP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61866"/>
              </p:ext>
            </p:extLst>
          </p:nvPr>
        </p:nvGraphicFramePr>
        <p:xfrm>
          <a:off x="948011" y="2729013"/>
          <a:ext cx="9718467" cy="170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39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9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94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902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19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ឈ្នាប់ឬ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19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ឈ្នាប់និង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X &amp;&amp;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9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ឈ្នាប់មិន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!x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81" y="5016940"/>
            <a:ext cx="9813967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42539" y="1679452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Relational Operator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គឺត្រូវបានគេប្រើដើម្បីសិក្សាទៅលើលក្ខខណ្ឌ័ តូចជាង តូចជាងឬស្មើ 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​ធំជាង ធំជាងឬស្មើ ស្មើ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មិនស្មើ ។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 Relational Operator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មានដូចជា ៖</a:t>
            </a:r>
          </a:p>
          <a:p>
            <a:pPr marL="445770" lvl="3" indent="0">
              <a:spcBef>
                <a:spcPts val="1650"/>
              </a:spcBef>
              <a:buNone/>
            </a:pPr>
            <a:endParaRPr lang="en-US" sz="20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38607"/>
              </p:ext>
            </p:extLst>
          </p:nvPr>
        </p:nvGraphicFramePr>
        <p:xfrm>
          <a:off x="869772" y="2604533"/>
          <a:ext cx="10188486" cy="41509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96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61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ស្មើ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== 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មិន​ស្មើ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ធំជាង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&gt; 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ធំជាង​ឬស្មើ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&gt;= 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តូច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តូចជាង​ឬស្មើ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Instanceof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សមាជិករបស់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instanceof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121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ដូច​ទៅ​នឹង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if-then-else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62170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Bitwise Operator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គេប្រើដើម្បីគណនាលេខប្រព័ន្ធគោល ២ (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Binary ) ,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ប៉ុន្តែដើម្បីគណនា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យើងត្រូវ បម្លែងលេខទាំងនោះជាប្រព័ន្ធគោល ២ ជាមុនសិន ។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Bitwise Operator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មានដូចជា ៖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1983"/>
              </p:ext>
            </p:extLst>
          </p:nvPr>
        </p:nvGraphicFramePr>
        <p:xfrm>
          <a:off x="895410" y="2779203"/>
          <a:ext cx="10342311" cy="33184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47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47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47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ឈ្នាប់នឹង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x &amp;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ឈ្នាប់​ឬ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XOR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Operator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^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ឈ្នាប់មិន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~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រំកិល​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bit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ទៅស្ដាំ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&gt;&gt;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រំកិល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ទៅ​ឆ្វេង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 &lt;&lt;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62170"/>
            <a:ext cx="11020927" cy="4312251"/>
          </a:xfrm>
        </p:spPr>
        <p:txBody>
          <a:bodyPr>
            <a:noAutofit/>
          </a:bodyPr>
          <a:lstStyle/>
          <a:p>
            <a:pPr marL="205740" lvl="1">
              <a:lnSpc>
                <a:spcPct val="150000"/>
              </a:lnSpc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Unary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ប្រើ​សម្រាប់​ឲ្យ​តម្លៃ </a:t>
            </a:r>
            <a:r>
              <a:rPr lang="en-CA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virable</a:t>
            </a:r>
            <a:r>
              <a:rPr lang="en-CA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កើន ឬ ថយ​តាម​ចំនួន​ដែល​បាន​កំណត់។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Unary Operator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មានដូចជា ៖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42447"/>
              </p:ext>
            </p:extLst>
          </p:nvPr>
        </p:nvGraphicFramePr>
        <p:xfrm>
          <a:off x="895410" y="2779203"/>
          <a:ext cx="10342311" cy="3071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4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49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2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6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បន្ថែម​តម្លៃ​ឲ្យ១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x++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បន្ថយ​តម្លៃ​ចេញ១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y--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បង្ហាញ​ថា​តម្លៃ​ដែល​ជាប់​ខាង​ក្រោយ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+ ជា​ចំនួន​វិជ្ជមាន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56041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បង្ហាញ​ថា​តម្លៃ​ដែល​ជាប់​ខាង​ក្រោយ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- ជា​ចំនួន​អវិជ្ជមាន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040185"/>
                  </a:ext>
                </a:extLst>
              </a:tr>
              <a:tr h="474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បញ្រ្ជាស​តម្លៃ​នៃ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CA" sz="20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985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Syntax and Data Type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កង ដារ៉ាវុឌ្ឍិ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គា​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អនរ៉ាន់នី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តាក សិលា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លាងសេង យូរ៉ា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3456" y="1750476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 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final 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java.lang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package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។​ យើង​ប្រើ​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System Class 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សម្រាប់​បញ្ចូល​និង បង្ហាញ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05740"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Fields: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68325" lvl="2" indent="-4445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 err="1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endParaRPr lang="km-KH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22325" lvl="3" indent="-30797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បញ្ចូល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568325" lvl="4" indent="-452438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200" dirty="0" err="1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PrintStream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798513" lvl="6" indent="-3365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798513" lvl="6" indent="-3365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បង្ហញ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Stream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3" indent="0">
              <a:lnSpc>
                <a:spcPct val="150000"/>
              </a:lnSpc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Standard Input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វាជាការចាប់យក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Keyboard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System.in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05740" lvl="1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Standard</a:t>
            </a:r>
            <a:r>
              <a:rPr lang="km-KH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Output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វាជាការបង្ហាញ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នៅលើ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Console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 err="1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System.out</a:t>
            </a:r>
            <a:r>
              <a:rPr lang="en-US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54864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ប្រើសម្រាប់បង្ហាញ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km-KH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ប្រភេទគឺ ៖</a:t>
            </a:r>
          </a:p>
          <a:p>
            <a:pPr marL="960120" lvl="4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print() 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ដែលប្រើសម្រាប់បង្ហាញ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ក្នុងជួរតែមួយ </a:t>
            </a:r>
          </a:p>
          <a:p>
            <a:pPr marL="960120" lvl="4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println</a:t>
            </a:r>
            <a:r>
              <a:rPr lang="en-US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វាជា​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ដែលប្រើសម្រាប់បង្ហាញ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ដូចទៅនឹង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print()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ដែរ, ប៉ុន្តែ វា</a:t>
            </a:r>
          </a:p>
          <a:p>
            <a:pPr marL="617220" lvl="4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ខុសត្រង់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println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ពេលដែលវាបង្ហាញហើយ វាធ្វើការចុះបន្ទាត់ </a:t>
            </a:r>
          </a:p>
          <a:p>
            <a:pPr marL="960120" lvl="4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printf</a:t>
            </a:r>
            <a:r>
              <a:rPr lang="en-US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()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វាជា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ដែលប្រើសម្រាប់បង្ហាញ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ក្នុងលក្ខណៈជា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formatted ,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17220" lvl="4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លេខ និង​ អក្សរ ។</a:t>
            </a:r>
            <a:endParaRPr lang="en-US" dirty="0"/>
          </a:p>
          <a:p>
            <a:pPr marL="617220" lvl="4" indent="0"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57659"/>
              </p:ext>
            </p:extLst>
          </p:nvPr>
        </p:nvGraphicFramePr>
        <p:xfrm>
          <a:off x="832360" y="1609090"/>
          <a:ext cx="10414873" cy="478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7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6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អក្សរ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គោលដប់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Decimal(integer)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number (base 10)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ចំនួនទសភាគ​អិចស្ប៉ូណង់ស្យែល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Exponential floating-point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ចំនួនទសភាគ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Floating-point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</a:t>
                      </a:r>
                      <a:r>
                        <a:rPr lang="en-US" sz="20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ចំនួនគត់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Integer (base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គោលប្រាំបី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Octal number (base 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ខ្សែ (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string)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នៃ​តួអក្សរ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 string of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Unsigned decimal (integer)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គោលដប់​ប្រាំបី</a:t>
                      </a:r>
                      <a:r>
                        <a:rPr lang="km-KH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Number in hexadecimal (base 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Print a percent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sign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\%q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Print a percent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sign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2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Scanner Class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ដែលប្រើសម្រាប់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Scan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នូវ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text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ដែលយើងអាច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input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តម្លៃ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ឬ ក៏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String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regular expressions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 </a:t>
            </a: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វាកាត់ទិន្ន័យជាបំណែក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ដែលមានតម្លៃ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whitespace 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វាផ្តល់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Parse</a:t>
            </a:r>
            <a:r>
              <a:rPr lang="en-US" sz="220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សេងៗទៀត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Scanner input = new Scanner( System.in );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num1; String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</a:p>
          <a:p>
            <a:pPr marL="45720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num1 =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input.nextInt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input.nextLine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5720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InputStreamReader</a:t>
            </a:r>
            <a:r>
              <a:rPr lang="en-US" sz="22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មួយដែលប្រើដើម្បីធ្វើការ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Read Data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Keybroad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វាមានប្រតិបត្តិការចំនួន </a:t>
            </a:r>
            <a:r>
              <a:rPr lang="km-KH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២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 ៖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788670" lvl="3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Connect to input Stream of keyboard</a:t>
            </a:r>
          </a:p>
          <a:p>
            <a:pPr marL="788670" lvl="3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Convert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byte stream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character stream</a:t>
            </a:r>
          </a:p>
          <a:p>
            <a:pPr marL="102870" indent="-342900">
              <a:buFont typeface="Wingdings" panose="05000000000000000000" pitchFamily="2" charset="2"/>
              <a:buChar char="q"/>
            </a:pPr>
            <a:r>
              <a:rPr lang="en-US" sz="2200" b="1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20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ប្រើដើម្បី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read data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ម្តងមួយ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line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 err="1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readLine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() method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ឧទា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យើងមាន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Test.java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ដូច 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slide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បន្ទាប់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45770" lvl="3" indent="0">
              <a:spcBef>
                <a:spcPts val="1650"/>
              </a:spcBef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spcBef>
                <a:spcPts val="1650"/>
              </a:spcBef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public class</a:t>
            </a:r>
            <a:r>
              <a:rPr lang="en-US" sz="2000" dirty="0"/>
              <a:t> Test { 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public static void </a:t>
            </a:r>
            <a:r>
              <a:rPr lang="en-US" sz="2000" dirty="0"/>
              <a:t>main( String </a:t>
            </a:r>
            <a:r>
              <a:rPr lang="en-US" sz="2000" dirty="0" err="1"/>
              <a:t>args</a:t>
            </a:r>
            <a:r>
              <a:rPr lang="en-US" sz="2000" dirty="0"/>
              <a:t>[] )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throws</a:t>
            </a:r>
            <a:r>
              <a:rPr lang="en-US" sz="2000" dirty="0"/>
              <a:t> Exception{  </a:t>
            </a:r>
            <a:endParaRPr lang="km-KH" sz="2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dirty="0"/>
              <a:t>            	</a:t>
            </a:r>
            <a:endParaRPr lang="km-KH" sz="20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dirty="0">
                <a:latin typeface="Arial" panose="020B0604020202020204" pitchFamily="34" charset="0"/>
              </a:rPr>
              <a:t>            	</a:t>
            </a:r>
            <a:r>
              <a:rPr lang="en-US" sz="2000" dirty="0" err="1">
                <a:latin typeface="Arial" panose="020B0604020202020204" pitchFamily="34" charset="0"/>
              </a:rPr>
              <a:t>BufferedReader</a:t>
            </a:r>
            <a:r>
              <a:rPr lang="en-US" sz="2000" dirty="0">
                <a:latin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</a:rPr>
              <a:t>br</a:t>
            </a:r>
            <a:r>
              <a:rPr lang="en-US" sz="2000" dirty="0">
                <a:latin typeface="Arial" panose="020B0604020202020204" pitchFamily="34" charset="0"/>
              </a:rPr>
              <a:t> =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</a:rPr>
              <a:t>BufferedReader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</a:rPr>
              <a:t>InputStreamReader</a:t>
            </a:r>
            <a:r>
              <a:rPr lang="en-US" sz="2000" dirty="0">
                <a:latin typeface="Arial" panose="020B0604020202020204" pitchFamily="34" charset="0"/>
              </a:rPr>
              <a:t>(System.</a:t>
            </a:r>
            <a:r>
              <a:rPr lang="en-US" sz="2000" b="1" i="1" dirty="0">
                <a:solidFill>
                  <a:srgbClr val="003399"/>
                </a:solidFill>
                <a:latin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</a:rPr>
              <a:t>));  </a:t>
            </a:r>
            <a:endParaRPr lang="km-KH" sz="2000" dirty="0"/>
          </a:p>
          <a:p>
            <a:pPr marL="0" indent="0">
              <a:buNone/>
            </a:pPr>
            <a:r>
              <a:rPr lang="en-US" sz="2000" dirty="0"/>
              <a:t>	  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003399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3399"/>
                </a:solidFill>
              </a:rPr>
              <a:t> "Enter your name” 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	   String name = </a:t>
            </a:r>
            <a:r>
              <a:rPr lang="en-US" sz="2000" dirty="0" err="1"/>
              <a:t>br.readLine</a:t>
            </a:r>
            <a:r>
              <a:rPr lang="en-US" sz="2000" dirty="0"/>
              <a:t>();  </a:t>
            </a:r>
          </a:p>
          <a:p>
            <a:pPr marL="0" indent="0">
              <a:buNone/>
            </a:pPr>
            <a:r>
              <a:rPr lang="en-US" sz="2000" dirty="0"/>
              <a:t>	  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003399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 </a:t>
            </a:r>
            <a:r>
              <a:rPr lang="en-US" sz="2000" dirty="0">
                <a:solidFill>
                  <a:srgbClr val="003399"/>
                </a:solidFill>
              </a:rPr>
              <a:t>"Welcome "+name 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	}  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lvl="1" indent="0">
              <a:spcBef>
                <a:spcPts val="1650"/>
              </a:spcBef>
              <a:buNone/>
            </a:pPr>
            <a:endParaRPr lang="km-KH" sz="20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http://www.javatpoint.com/Input-from-keyboard-by-InputStreamReader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3"/>
              </a:rPr>
              <a:t>https://docs.oracle.com/javase/tutorial/java/nutsandbolts/datatypes.html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4"/>
              </a:rPr>
              <a:t>http://docs.oracle.com/javase/1.5.0/docs/guide/language/autoboxing.html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5"/>
              </a:rPr>
              <a:t>http://www.java2s.com/Book/Java/0020__</a:t>
            </a:r>
            <a:r>
              <a:rPr lang="en-US" u="sng" dirty="0" smtClean="0">
                <a:hlinkClick r:id="rId5"/>
              </a:rPr>
              <a:t>Language-Basics/The_Type_Promotion_Rules.htm</a:t>
            </a:r>
            <a:endParaRPr lang="en-US" u="sng" dirty="0" smtClean="0"/>
          </a:p>
          <a:p>
            <a:r>
              <a:rPr lang="en-US" u="sng" dirty="0">
                <a:hlinkClick r:id="rId6"/>
              </a:rPr>
              <a:t>http://www.wideskills.com/java-tutorial/java-object-typecasting</a:t>
            </a:r>
            <a:endParaRPr lang="en-US" dirty="0"/>
          </a:p>
          <a:p>
            <a:r>
              <a:rPr lang="en-US" u="sng" dirty="0">
                <a:hlinkClick r:id="rId7"/>
              </a:rPr>
              <a:t>http://</a:t>
            </a:r>
            <a:r>
              <a:rPr lang="en-US" u="sng" dirty="0" smtClean="0">
                <a:hlinkClick r:id="rId7"/>
              </a:rPr>
              <a:t>www.slideshare.net/sunilos/java-input-output-and-file-handling?qid=7f96446d-6375-4db4-9893-ed150b74d7b9&amp;v</a:t>
            </a:r>
            <a:r>
              <a:rPr lang="en-US" u="sng" dirty="0">
                <a:hlinkClick r:id="rId7"/>
              </a:rPr>
              <a:t>=&amp;b=&amp;from_search=3</a:t>
            </a:r>
            <a:endParaRPr lang="en-US" dirty="0"/>
          </a:p>
          <a:p>
            <a:r>
              <a:rPr lang="en-US" u="sng" dirty="0">
                <a:hlinkClick r:id="rId8"/>
              </a:rPr>
              <a:t>http://www.slideshare.net/Thenmurugeshwari/operators-in-java?next_slideshow=1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4538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94099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Promotion and 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System Class Input /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/ 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Primitive Data Type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គឺជាប្រភេទទិន្ន័យដែលបាន​បង្កើតរួចជាស្រេចនៅក្នុងភាសារ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Programming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Java Programming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មាននូវ ប្រភេទ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ចំនួន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គឺ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Numerical Data Type </a:t>
            </a:r>
          </a:p>
          <a:p>
            <a:pPr marL="0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Non-Numerical Data Type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Numerical Data Type 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ចែកចេញជា ២ គឺ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Integer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Floating Point</a:t>
            </a:r>
          </a:p>
          <a:p>
            <a:pPr lvl="3"/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Integer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: byte , short ,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, long</a:t>
            </a:r>
          </a:p>
          <a:p>
            <a:pPr lvl="3"/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Floating Point : float , double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Non-Numerical Data Type :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, char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97" y="1717373"/>
            <a:ext cx="7343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49395"/>
              </p:ext>
            </p:extLst>
          </p:nvPr>
        </p:nvGraphicFramePr>
        <p:xfrm>
          <a:off x="609600" y="1574718"/>
          <a:ext cx="11109268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9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9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324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7542"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ប្រភេទទិន្នន័យ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តម្លៃ​ដើម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ទំហំ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to 1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975919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318832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‘\u0000’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\u0000 to \</a:t>
                      </a:r>
                      <a:r>
                        <a:rPr lang="en-US" sz="20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uFFF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5199609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5400966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0294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8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byte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-2</a:t>
                      </a:r>
                      <a:r>
                        <a:rPr lang="en-US" sz="2000" baseline="30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63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 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</a:t>
                      </a:r>
                      <a:r>
                        <a:rPr lang="en-US" sz="2000" baseline="30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63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-1 /  java SE8 0 to 2</a:t>
                      </a:r>
                      <a:r>
                        <a:rPr lang="en-US" sz="2000" baseline="30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64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9470653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byte 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1.4e-45 to </a:t>
                      </a:r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3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.</a:t>
                      </a:r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4028235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07191"/>
                  </a:ext>
                </a:extLst>
              </a:tr>
              <a:tr h="2875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8</a:t>
                      </a:r>
                      <a:r>
                        <a:rPr lang="en-US" sz="20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byte</a:t>
                      </a:r>
                      <a:endParaRPr lang="en-US" sz="20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439E-324 </a:t>
                      </a:r>
                      <a:r>
                        <a:rPr lang="km-KH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ទៅ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1.797691348623157E+308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156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u="sng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Wrapper Class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ដែលផ្តល់នូវដំណើរការ ក្នុងការ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Convert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Data Type</a:t>
            </a:r>
            <a:endParaRPr lang="km-KH" sz="2200" b="1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into Object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និង ពី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Object into Primitive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Wrapper Class</a:t>
            </a:r>
            <a:r>
              <a:rPr lang="km-KH" sz="2200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មាន​ដូចជា ៖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 , Short 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Integer , Long , Float , Double , Character , Boolean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Data Type convert into Object by Using the Wrapper Classes 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 contained in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java.lang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package </a:t>
            </a:r>
            <a:r>
              <a:rPr lang="km-KH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*Using Wrapper class we create objects , whereas using primitive data type we 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variable which are not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km-KH" sz="24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76722" y="1771048"/>
            <a:ext cx="11020927" cy="4312251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km-KH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បម្លែងពី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Primitive to Wrapper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Ex :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a = 20;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       Integer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=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Integer.valueOf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(a);</a:t>
            </a:r>
          </a:p>
          <a:p>
            <a:pPr marL="480060" lvl="2" indent="0">
              <a:buNone/>
            </a:pPr>
            <a:endParaRPr lang="en-US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បម្លែងពី </a:t>
            </a:r>
            <a:r>
              <a:rPr lang="en-US" sz="2200" b="1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Wrapper to Primitive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Ex : Integer a = new Integer(3);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	      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 = </a:t>
            </a:r>
            <a:r>
              <a:rPr lang="en-US" sz="2200" dirty="0" err="1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a.intValue</a:t>
            </a:r>
            <a:r>
              <a:rPr lang="en-US" sz="2200" dirty="0">
                <a:solidFill>
                  <a:schemeClr val="tx2"/>
                </a:solidFill>
                <a:latin typeface="Khmer OS Battambang" pitchFamily="2" charset="0"/>
                <a:cs typeface="Khmer OS Battambang" pitchFamily="2" charset="0"/>
              </a:rPr>
              <a:t>();</a:t>
            </a:r>
            <a:endParaRPr lang="km-KH" sz="2200" dirty="0">
              <a:solidFill>
                <a:schemeClr val="tx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5223690"/>
              </p:ext>
            </p:extLst>
          </p:nvPr>
        </p:nvGraphicFramePr>
        <p:xfrm>
          <a:off x="1913932" y="2138170"/>
          <a:ext cx="8400842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0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004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 Class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1697</Words>
  <Application>Microsoft Office PowerPoint</Application>
  <PresentationFormat>Widescreen</PresentationFormat>
  <Paragraphs>426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 1. Primitive Data Type / Wrapper Class </vt:lpstr>
      <vt:lpstr> 1. Primitive Data Type / Wrapper Class </vt:lpstr>
      <vt:lpstr> 1. Primitive Data Type / Wrapper Class </vt:lpstr>
      <vt:lpstr> 1. Primitive Data Type / Wrapper Class </vt:lpstr>
      <vt:lpstr> 1. Primitive Data Type / Wrapper Class </vt:lpstr>
      <vt:lpstr> 1. Primitive Data Type / Wrapper Class </vt:lpstr>
      <vt:lpstr> 2. Auto Boxing </vt:lpstr>
      <vt:lpstr> 3. Promotion and Casting </vt:lpstr>
      <vt:lpstr> 3. Promotion and Casting </vt:lpstr>
      <vt:lpstr> 3. Promotion and Casting </vt:lpstr>
      <vt:lpstr> 4. Operators </vt:lpstr>
      <vt:lpstr> 4. Operators </vt:lpstr>
      <vt:lpstr> 4. Operators </vt:lpstr>
      <vt:lpstr> 4. Operators </vt:lpstr>
      <vt:lpstr> 4. Operators </vt:lpstr>
      <vt:lpstr> 4. Operators </vt:lpstr>
      <vt:lpstr> 5. System Class Input/Output </vt:lpstr>
      <vt:lpstr> 5. System Class Input/Output </vt:lpstr>
      <vt:lpstr> 5. System Class Input/Output </vt:lpstr>
      <vt:lpstr> 6. Scanner Class  </vt:lpstr>
      <vt:lpstr> 7. BufferedReader/InputStreamReader </vt:lpstr>
      <vt:lpstr> 7. BufferedReader/InputStreamReader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2016-04-06T05:08:27Z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