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503" r:id="rId3"/>
    <p:sldId id="522" r:id="rId4"/>
    <p:sldId id="505" r:id="rId5"/>
    <p:sldId id="573" r:id="rId6"/>
    <p:sldId id="575" r:id="rId7"/>
    <p:sldId id="574" r:id="rId8"/>
    <p:sldId id="569" r:id="rId9"/>
    <p:sldId id="571" r:id="rId10"/>
    <p:sldId id="568" r:id="rId11"/>
    <p:sldId id="552" r:id="rId12"/>
    <p:sldId id="553" r:id="rId13"/>
    <p:sldId id="554" r:id="rId14"/>
    <p:sldId id="555" r:id="rId15"/>
    <p:sldId id="556" r:id="rId16"/>
    <p:sldId id="557" r:id="rId17"/>
    <p:sldId id="559" r:id="rId18"/>
    <p:sldId id="558" r:id="rId19"/>
    <p:sldId id="562" r:id="rId20"/>
    <p:sldId id="565" r:id="rId21"/>
    <p:sldId id="563" r:id="rId22"/>
    <p:sldId id="566" r:id="rId23"/>
    <p:sldId id="564" r:id="rId24"/>
    <p:sldId id="567" r:id="rId25"/>
    <p:sldId id="439" r:id="rId26"/>
    <p:sldId id="55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8" autoAdjust="0"/>
    <p:restoredTop sz="94434" autoAdjust="0"/>
  </p:normalViewPr>
  <p:slideViewPr>
    <p:cSldViewPr snapToGrid="0">
      <p:cViewPr varScale="1">
        <p:scale>
          <a:sx n="92" d="100"/>
          <a:sy n="92" d="100"/>
        </p:scale>
        <p:origin x="252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06-Apr-16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0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3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06-Apr-16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06-Apr-16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06-Apr-16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" TargetMode="External"/><Relationship Id="rId2" Type="http://schemas.openxmlformats.org/officeDocument/2006/relationships/hyperlink" Target="http://www.javatpoint.com/history-of-jav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IEEE_floating_point" TargetMode="External"/><Relationship Id="rId5" Type="http://schemas.openxmlformats.org/officeDocument/2006/relationships/hyperlink" Target="http://www.khmeracademy.org/elearning/play.act?v=63&amp;p=4" TargetMode="External"/><Relationship Id="rId4" Type="http://schemas.openxmlformats.org/officeDocument/2006/relationships/hyperlink" Target="http://www.javatpoint.com/creating-api-documen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8873" y="325257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Operators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596503" indent="-342900">
              <a:lnSpc>
                <a:spcPct val="160000"/>
              </a:lnSpc>
              <a:buClr>
                <a:srgbClr val="003399"/>
              </a:buClr>
              <a:buFont typeface="Wingdings" panose="05000000000000000000" pitchFamily="2" charset="2"/>
              <a:buChar char="ü"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គឺជានិមត្តសញ្ញាពិសេសមួយដែលប្រើសំរាប់ប្រតិបត្តិការគណនាតម្លៃរវាងអង្គទី១, ទី២, ឬទី៣ ដើម្បីទទួលបានលទ្ឋផលពីការគណនានោះ។</a:t>
            </a:r>
          </a:p>
          <a:p>
            <a:pPr marL="596503" indent="-342900">
              <a:lnSpc>
                <a:spcPct val="160000"/>
              </a:lnSpc>
              <a:buClr>
                <a:srgbClr val="003399"/>
              </a:buClr>
              <a:buFont typeface="Wingdings" panose="05000000000000000000" pitchFamily="2" charset="2"/>
              <a:buChar char="ü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ប្រភេទនៃ 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រួមមាន៖</a:t>
            </a:r>
          </a:p>
          <a:p>
            <a:pPr marL="672227" lvl="1" indent="-178594">
              <a:lnSpc>
                <a:spcPct val="160000"/>
              </a:lnSpc>
              <a:buFont typeface="Wingdings" panose="05000000000000000000" pitchFamily="2" charset="2"/>
              <a:buChar char="§"/>
            </a:pPr>
            <a:endParaRPr lang="km-KH" sz="20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32197" indent="-178594">
              <a:lnSpc>
                <a:spcPct val="16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pPr/>
              <a:t>10</a:t>
            </a:fld>
            <a:endParaRPr lang="en-US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2459" y="390163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Assignment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Arithmetic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Unary Operator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5913" y="39271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Equality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Relational Operator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Conditional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Bitwise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and Bit Shift Operators</a:t>
            </a:r>
          </a:p>
        </p:txBody>
      </p:sp>
    </p:spTree>
    <p:extLst>
      <p:ext uri="{BB962C8B-B14F-4D97-AF65-F5344CB8AC3E}">
        <p14:creationId xmlns:p14="http://schemas.microsoft.com/office/powerpoint/2010/main" val="108195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30042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</a:rPr>
              <a:t>4.1	Assignment </a:t>
            </a:r>
            <a:r>
              <a:rPr lang="en-US" sz="3000" b="1" dirty="0">
                <a:solidFill>
                  <a:srgbClr val="003399"/>
                </a:solidFill>
              </a:rPr>
              <a:t>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Assignment </a:t>
            </a: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គឺគេប្រើសំរាប់ផ្ទេរតម្លៃពីអង្គខាងស្តាំមកឲ្យអង្គខាងឆ្វេង។</a:t>
            </a:r>
            <a:b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400" u="sng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រូបមន្ត</a:t>
            </a:r>
            <a:endParaRPr lang="en-US" sz="2400" u="sng" dirty="0" smtClean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000" u="sng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km-KH" sz="2000" u="sng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2400" u="sng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</a:p>
          <a:p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2" descr="\\SREE\Users\Thenmurugeshwari\My Documents\Work\March\14.3.11\Assignment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5641" y="3446154"/>
            <a:ext cx="5904292" cy="294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82808" y="2765671"/>
            <a:ext cx="2868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&lt;variable&gt; = &lt;expression&gt;</a:t>
            </a:r>
            <a:endParaRPr lang="km-KH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7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634" y="312351"/>
            <a:ext cx="10994127" cy="10146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C00CC"/>
              </a:buClr>
            </a:pPr>
            <a:r>
              <a:rPr lang="en-IN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4.2	Arithmetic </a:t>
            </a:r>
            <a:r>
              <a:rPr lang="en-IN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34258"/>
              </p:ext>
            </p:extLst>
          </p:nvPr>
        </p:nvGraphicFramePr>
        <p:xfrm>
          <a:off x="1664606" y="2964533"/>
          <a:ext cx="4970972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1654"/>
                <a:gridCol w="3509318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Operator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1600" dirty="0" smtClean="0"/>
                        <a:t>បំណកស្រាយ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+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m-KH" sz="1600" dirty="0" smtClean="0"/>
                        <a:t>សំរាប់គណនាបូកតម្លៃ</a:t>
                      </a:r>
                      <a:r>
                        <a:rPr lang="km-KH" sz="1600" baseline="0" dirty="0" smtClean="0"/>
                        <a:t> និងត </a:t>
                      </a:r>
                      <a:r>
                        <a:rPr lang="en-US" sz="1600" baseline="0" dirty="0" smtClean="0"/>
                        <a:t>String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-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m-KH" sz="1600" dirty="0" smtClean="0"/>
                        <a:t>គណនាតម្លៃដក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*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600" dirty="0" smtClean="0"/>
                        <a:t>គណនាតម្លៃគុណ</a:t>
                      </a:r>
                      <a:endParaRPr lang="en-US" sz="16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/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600" dirty="0" smtClean="0"/>
                        <a:t>គណនាតម្លៃចែក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/>
                        <a:t>%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600" dirty="0" smtClean="0"/>
                        <a:t>គណនាតម្លៃចែករកសំណល់</a:t>
                      </a:r>
                      <a:endParaRPr lang="en-US" sz="16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75634" y="1618711"/>
            <a:ext cx="9832427" cy="93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3603">
              <a:lnSpc>
                <a:spcPct val="160000"/>
              </a:lnSpc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ប្រើសំរាប់ធ្វើប្រមាណវិធី៖ បូក ដក គុណ​ ចែក និងចែករកសំណល់(%)។ វាដូចនឹងគណិតវិទ្យយើងដែរ តែខុសត្រូវមាន 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ចែករកសំណល់</a:t>
            </a:r>
            <a:r>
              <a:rPr lang="en-US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143" y="2934085"/>
            <a:ext cx="3124200" cy="2028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062" y="5524853"/>
            <a:ext cx="1162565" cy="10067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79143" y="4962910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</a:t>
            </a:r>
            <a:r>
              <a:rPr lang="en-US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2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8914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4.3	Unary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56718"/>
              </p:ext>
            </p:extLst>
          </p:nvPr>
        </p:nvGraphicFramePr>
        <p:xfrm>
          <a:off x="763413" y="2853382"/>
          <a:ext cx="7697103" cy="2788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44928"/>
                <a:gridCol w="605217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Operator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បំណកស្រាយ</a:t>
                      </a:r>
                      <a:endParaRPr lang="en-US" sz="18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+</a:t>
                      </a:r>
                      <a:endParaRPr lang="en-US" sz="16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សំរាប់បញ្ជាក់ថា</a:t>
                      </a:r>
                      <a:r>
                        <a:rPr lang="km-KH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តម្លៃលេខជាវិជ្ជមាន តែជាទូទៅគេមិនចាំបាញ់វាពីមុខទេ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</a:t>
                      </a:r>
                      <a:endParaRPr lang="en-US" sz="16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សំរាប់បញ្ជាក់ថា តម្លៃលេខជាតម្លៃលេខអវិជ្ជមាន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++</a:t>
                      </a:r>
                      <a:endParaRPr lang="en-US" sz="16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ca-E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ជា 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Increment operator </a:t>
                      </a:r>
                      <a:r>
                        <a:rPr lang="en-US" sz="16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វាកើនតម្លៃម្តង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1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--</a:t>
                      </a:r>
                      <a:endParaRPr lang="en-US" sz="16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ជា</a:t>
                      </a:r>
                      <a:r>
                        <a:rPr lang="km-KH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Decrement operator</a:t>
                      </a:r>
                      <a:r>
                        <a:rPr lang="km-KH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វាថយតម្លៃម្តង 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1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!</a:t>
                      </a:r>
                      <a:endParaRPr lang="en-US" sz="16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ជា </a:t>
                      </a:r>
                      <a:r>
                        <a:rPr lang="en-US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Logical complement operator</a:t>
                      </a:r>
                      <a:r>
                        <a:rPr lang="km-KH" sz="16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វាបញ្ច្រាស់តម្លៃនៃ</a:t>
                      </a:r>
                      <a:r>
                        <a:rPr lang="km-KH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6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Boolean</a:t>
                      </a:r>
                      <a:endParaRPr lang="en-US" sz="16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1852637"/>
            <a:ext cx="9832427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3603">
              <a:lnSpc>
                <a:spcPct val="160000"/>
              </a:lnSpc>
            </a:pPr>
            <a:r>
              <a:rPr lang="km-KH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ប្រើសំរាប់គណនាតម្លៃឲ្យ កើន​ ឬ ថយ, បញ្រ្ចាសសញ្ញានៃតម្លៃ ហើយជាទូទៅវាមានអង្គតែម្ខាងទេ។</a:t>
            </a:r>
            <a:endParaRPr lang="km-KH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582" y="2853382"/>
            <a:ext cx="3105150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950" y="5400248"/>
            <a:ext cx="1221593" cy="13015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70582" y="5215582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</a:t>
            </a:r>
            <a:r>
              <a:rPr lang="en-US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3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93" y="53477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4.4	Equality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and Relational Operators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49437"/>
            <a:ext cx="11020927" cy="4312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Equality and Relational </a:t>
            </a: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សំរាប់ប្រៀបធៀបថា តើអង្គទី១ ធំជាង, តូចជាង, ស្មើ ឬមិនស្មើទៅអង្គម្ខាងទៀត។  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6690"/>
              </p:ext>
            </p:extLst>
          </p:nvPr>
        </p:nvGraphicFramePr>
        <p:xfrm>
          <a:off x="2280521" y="2388951"/>
          <a:ext cx="5924366" cy="41578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73496"/>
                <a:gridCol w="4750870"/>
              </a:tblGrid>
              <a:tr h="461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Operator</a:t>
                      </a:r>
                      <a:endParaRPr lang="en-US" sz="14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90142" marR="90142" marT="45071" marB="45071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4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បំណកស្រាយ</a:t>
                      </a:r>
                      <a:endParaRPr lang="en-US" sz="140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90142" marR="90142" marT="45071" marB="45071"/>
                </a:tc>
              </a:tr>
              <a:tr h="461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==</a:t>
                      </a:r>
                      <a:endParaRPr lang="en-US" sz="14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90142" marR="90142" marT="45071" marB="4507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14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ស្មើ</a:t>
                      </a:r>
                      <a:endParaRPr lang="en-US" sz="14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90142" marR="90142" marT="45071" marB="45071"/>
                </a:tc>
              </a:tr>
              <a:tr h="461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!=</a:t>
                      </a:r>
                      <a:endParaRPr lang="en-US" sz="14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90142" marR="90142" marT="45071" marB="4507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14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មិនស្មើ</a:t>
                      </a:r>
                      <a:endParaRPr lang="km-KH" sz="1400" b="0" dirty="0" smtClean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90142" marR="90142" marT="45071" marB="45071"/>
                </a:tc>
              </a:tr>
              <a:tr h="461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&gt;</a:t>
                      </a:r>
                      <a:endParaRPr lang="en-US" sz="14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90142" marR="90142" marT="45071" marB="4507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14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ធំជាង</a:t>
                      </a:r>
                      <a:endParaRPr lang="en-US" sz="14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90142" marR="90142" marT="45071" marB="45071"/>
                </a:tc>
              </a:tr>
              <a:tr h="461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&gt;=</a:t>
                      </a:r>
                      <a:endParaRPr lang="en-US" sz="14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90142" marR="90142" marT="45071" marB="4507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14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ធំជាងស្មើ</a:t>
                      </a:r>
                      <a:endParaRPr lang="en-US" sz="14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90142" marR="90142" marT="45071" marB="45071"/>
                </a:tc>
              </a:tr>
              <a:tr h="461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</a:t>
                      </a:r>
                      <a:endParaRPr lang="en-US" sz="14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90142" marR="90142" marT="45071" marB="4507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14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តូចជាង</a:t>
                      </a:r>
                      <a:endParaRPr lang="en-US" sz="14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90142" marR="90142" marT="45071" marB="45071"/>
                </a:tc>
              </a:tr>
              <a:tr h="461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&lt;=</a:t>
                      </a:r>
                      <a:endParaRPr lang="en-US" sz="14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90142" marR="90142" marT="45071" marB="4507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14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តូចជាងស្មើ</a:t>
                      </a:r>
                      <a:endParaRPr lang="en-US" sz="14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90142" marR="90142" marT="45071" marB="45071"/>
                </a:tc>
              </a:tr>
              <a:tr h="461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Instance</a:t>
                      </a:r>
                      <a:r>
                        <a:rPr lang="en-US" sz="1400" baseline="0" dirty="0" err="1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of</a:t>
                      </a:r>
                      <a:r>
                        <a:rPr lang="en-US" sz="14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endParaRPr lang="en-US" sz="14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90142" marR="90142" marT="45071" marB="4507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14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ជាសមាជិកនៃ</a:t>
                      </a:r>
                      <a:r>
                        <a:rPr lang="km-KH" sz="14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en-US" sz="14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Class</a:t>
                      </a:r>
                      <a:endParaRPr lang="en-US" sz="14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90142" marR="90142" marT="45071" marB="45071"/>
                </a:tc>
              </a:tr>
              <a:tr h="461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?:</a:t>
                      </a:r>
                      <a:endParaRPr lang="en-US" sz="14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90142" marR="90142" marT="45071" marB="4507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m-KH" sz="14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ដូចនឹង </a:t>
                      </a:r>
                      <a:r>
                        <a:rPr lang="en-US" sz="14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if-then-else</a:t>
                      </a:r>
                      <a:r>
                        <a:rPr lang="en-US" sz="14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 </a:t>
                      </a:r>
                      <a:r>
                        <a:rPr lang="km-KH" sz="1400" baseline="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ដែរ</a:t>
                      </a:r>
                      <a:endParaRPr lang="en-US" sz="1400" b="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 marL="90142" marR="90142" marT="45071" marB="45071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679" y="2657089"/>
            <a:ext cx="33813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990" y="5270979"/>
            <a:ext cx="1453585" cy="12606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54890" y="4847319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</a:t>
            </a:r>
            <a:r>
              <a:rPr lang="en-US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6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968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4.5	Conditional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62273"/>
              </p:ext>
            </p:extLst>
          </p:nvPr>
        </p:nvGraphicFramePr>
        <p:xfrm>
          <a:off x="1725870" y="3351384"/>
          <a:ext cx="4474897" cy="201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849"/>
                <a:gridCol w="301504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Operator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800" dirty="0" smtClean="0"/>
                        <a:t>បំណកស្រាយ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&amp;&amp;</a:t>
                      </a:r>
                      <a:endParaRPr lang="en-US" sz="18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ឈ្នាប់និង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||</a:t>
                      </a:r>
                      <a:endParaRPr lang="en-US" sz="18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ឈ្នាបឬ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!</a:t>
                      </a:r>
                      <a:endParaRPr lang="en-US" sz="1800" b="1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m-KH" sz="1800" dirty="0" smtClean="0">
                          <a:latin typeface="Khmer OS Battambang" panose="02000500000000020004" pitchFamily="2" charset="0"/>
                          <a:cs typeface="Khmer OS Battambang" panose="02000500000000020004" pitchFamily="2" charset="0"/>
                        </a:rPr>
                        <a:t>ផ្ទុយពី</a:t>
                      </a:r>
                      <a:endParaRPr lang="en-US" sz="1800" dirty="0">
                        <a:latin typeface="Khmer OS Battambang" panose="02000500000000020004" pitchFamily="2" charset="0"/>
                        <a:cs typeface="Khmer OS Battambang" panose="0200050000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1535" y="1891482"/>
            <a:ext cx="104584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ប្រមាណវិធី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&amp;&amp;”, </a:t>
            </a:r>
            <a:r>
              <a:rPr lang="km-KH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|| ”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សំរាប់សិក្សាលក្ខខណ្ឌលើ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ជាប្រភេទ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Boolean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ចំនែកឯ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 ! ”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វិញ ប្រើសំរាប់ធ្វើឲ្យតម្លៃផ្ទុយពីតម្លៃដើម។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557" y="3301957"/>
            <a:ext cx="3518844" cy="1660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082" y="5721178"/>
            <a:ext cx="1773773" cy="8104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35557" y="5210801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</a:t>
            </a:r>
            <a:r>
              <a:rPr lang="en-US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8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93" y="467369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4.6	Bitwise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and Bit Shift Operators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30469"/>
            <a:ext cx="11020927" cy="43122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Bitwise Operators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ប្រើសំរាប់សិក្សារទៅលើប្រភេទទិន្នន័យ ជាលេខ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 </a:t>
            </a:r>
            <a:r>
              <a:rPr lang="en-US" sz="20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long, short, char)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ទាំងអស់ធ្វើការលើតំលៃជា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 (0101 0101)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18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ទាំងអស់មានដូចជា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</a:p>
          <a:p>
            <a:pPr marL="1025525" lvl="2" indent="-546100" defTabSz="1309688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~ 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ឈ្នាប់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</a:t>
            </a:r>
            <a:endParaRPr lang="en-US" sz="1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025525" lvl="2" indent="-546100" defTabSz="1309688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&lt;&lt;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រំកិល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ទៅឆ្វេង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025525" lvl="2" indent="-546100" defTabSz="1309688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&gt;&gt;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រំកិល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bit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ទៅស្តាំ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025525" lvl="2" indent="-546100" defTabSz="1309688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 :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ឈ្នាប់និង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025525" lvl="2" indent="-546100" defTabSz="1309688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^ : XOR Operator</a:t>
            </a:r>
          </a:p>
          <a:p>
            <a:pPr marL="1025525" lvl="2" indent="-546100" defTabSz="1309688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|  : 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ឈ្នាប់ឬ</a:t>
            </a: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122" y="3012216"/>
            <a:ext cx="4010025" cy="2266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687" y="5427602"/>
            <a:ext cx="2721460" cy="12411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24122" y="5261213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</a:t>
            </a:r>
            <a:r>
              <a:rPr lang="en-US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378249"/>
            <a:ext cx="10994127" cy="101466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	System Class Input / Output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00554"/>
            <a:ext cx="11020927" cy="4278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ដែលស្ថិតនៅក្នុង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ភាសា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ហើយវាផ្ទុកនូវ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fields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ជាច្រើនជាពិសេសជាមុខងារសំរាប់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Input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Output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Class I/O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fields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Input </a:t>
            </a:r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សំរាប់បញ្ចូលទិន្នន័យ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eyboard (  </a:t>
            </a:r>
            <a:r>
              <a:rPr lang="en-US" sz="185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System.in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Output </a:t>
            </a:r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សំរាប់បង្ហាញទិន្នន័យ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ទៅលើ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Console</a:t>
            </a:r>
            <a:r>
              <a:rPr lang="en-US" sz="18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មានពីរប្រភេទគឺ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185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System.err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</a:t>
            </a:r>
            <a:r>
              <a:rPr lang="km-KH" sz="18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រាប់បង្ហាញ</a:t>
            </a:r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ទិន្នន័យ</a:t>
            </a:r>
            <a:r>
              <a:rPr lang="en-US" sz="18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error </a:t>
            </a:r>
            <a:r>
              <a:rPr lang="km-KH" sz="18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ទៅលើ</a:t>
            </a:r>
            <a:r>
              <a:rPr lang="en-US" sz="18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</a:t>
            </a:r>
          </a:p>
          <a:p>
            <a:pPr lvl="2">
              <a:lnSpc>
                <a:spcPct val="150000"/>
              </a:lnSpc>
              <a:buFontTx/>
              <a:buChar char="-"/>
            </a:pPr>
            <a:r>
              <a:rPr lang="en-US" sz="185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</a:t>
            </a:r>
            <a:r>
              <a:rPr lang="en-US" sz="18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18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ប្រើសំរាប់បង្ហាញ</a:t>
            </a:r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ទិន្នន័យត្រឹមត្រូវរឺទិន្នន័យធម្មតា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lang="km-KH" sz="18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</a:t>
            </a:r>
            <a:r>
              <a:rPr lang="en-US" sz="18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8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Console</a:t>
            </a:r>
          </a:p>
          <a:p>
            <a:pPr marL="480060" lvl="2" indent="0">
              <a:lnSpc>
                <a:spcPct val="150000"/>
              </a:lnSpc>
              <a:buNone/>
            </a:pPr>
            <a:endParaRPr lang="en-US" sz="1850" dirty="0" smtClean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lnSpc>
                <a:spcPct val="150000"/>
              </a:lnSpc>
              <a:buNone/>
            </a:pPr>
            <a:endParaRPr lang="en-US" sz="18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4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93" y="435919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	System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Input / Output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7235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Standard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៣ សំរាប់ធ្វើការ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បង្ហាញ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print(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សំ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រាប់បង្ហាញអក្សរមួយជួរ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គ្មានចុះ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បន្ទាត់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println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	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រាប់បង្ហាញអក្សរមួយជួររួច ចុះបន្ទាត់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printf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()	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សំរាប់បង្ហាញអក្សរដែល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យើងអាចធ្វើ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 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Formatting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9013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779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	System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Input / Output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43" y="1638875"/>
            <a:ext cx="8946291" cy="4564216"/>
          </a:xfrm>
        </p:spPr>
      </p:pic>
    </p:spTree>
    <p:extLst>
      <p:ext uri="{BB962C8B-B14F-4D97-AF65-F5344CB8AC3E}">
        <p14:creationId xmlns:p14="http://schemas.microsoft.com/office/powerpoint/2010/main" val="317529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704424" y="1750171"/>
            <a:ext cx="57467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1</a:t>
            </a: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Primitive Data Type/Wrapper Class</a:t>
            </a:r>
            <a:endParaRPr lang="km-KH" sz="2400" b="1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b="1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Auto Boxing</a:t>
            </a:r>
            <a:endParaRPr lang="km-KH" sz="2400" b="1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Promotion and casting</a:t>
            </a:r>
            <a:endParaRPr lang="ca-ES" sz="2400" b="1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b="1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Operators</a:t>
            </a:r>
            <a:endParaRPr lang="km-KH" sz="2400" b="1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b="1" dirty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km-KH" sz="2400" b="1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System Class input/output</a:t>
            </a:r>
            <a:endParaRPr lang="en-US" sz="2400" b="1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b="1" dirty="0">
                <a:latin typeface="Khmer OS Battambang" pitchFamily="2" charset="0"/>
                <a:cs typeface="Khmer OS Battambang" pitchFamily="2" charset="0"/>
              </a:rPr>
              <a:t>6</a:t>
            </a: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b="1" dirty="0" err="1" smtClean="0">
                <a:latin typeface="Khmer OS Battambang" pitchFamily="2" charset="0"/>
                <a:cs typeface="Khmer OS Battambang" pitchFamily="2" charset="0"/>
              </a:rPr>
              <a:t>BufferedReader</a:t>
            </a:r>
            <a:r>
              <a:rPr lang="en-US" sz="2400" b="1" dirty="0" smtClean="0">
                <a:latin typeface="Khmer OS Battambang" pitchFamily="2" charset="0"/>
                <a:cs typeface="Khmer OS Battambang" pitchFamily="2" charset="0"/>
              </a:rPr>
              <a:t>/</a:t>
            </a:r>
            <a:r>
              <a:rPr lang="en-US" sz="2400" b="1" dirty="0" err="1" smtClean="0">
                <a:latin typeface="Khmer OS Battambang" pitchFamily="2" charset="0"/>
                <a:cs typeface="Khmer OS Battambang" pitchFamily="2" charset="0"/>
              </a:rPr>
              <a:t>InputStreamReader</a:t>
            </a:r>
            <a:endParaRPr lang="km-KH" sz="2400" b="1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b="1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3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381701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5.1	Scanner Class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មួយនៅក្នុង​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Package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java.util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ហើយវាប្រើសំរាប់​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read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និង​​​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parse data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input stream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វាថែមទាំងបំបែក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input data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tokens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delimiter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Scanner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បង្កើតឡើងនៅ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version 1.5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ដើម្បីប្រើ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Scanner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ត្រូវអនុវត្តដូចខាងក្រោម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endParaRPr lang="en-US" sz="2000" dirty="0" smtClean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10" y="3535079"/>
            <a:ext cx="7301342" cy="299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0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3864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5.1	Scanner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9" y="2055915"/>
            <a:ext cx="8891158" cy="3970362"/>
          </a:xfrm>
        </p:spPr>
      </p:pic>
      <p:sp>
        <p:nvSpPr>
          <p:cNvPr id="8" name="TextBox 7"/>
          <p:cNvSpPr txBox="1"/>
          <p:nvPr/>
        </p:nvSpPr>
        <p:spPr>
          <a:xfrm>
            <a:off x="704334" y="1655805"/>
            <a:ext cx="2183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methods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3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127" y="361779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6.1	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/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62340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ដែលគេប្រើសំរាប់ចាប់យកតំលៃជា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Character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ដែលស្ថិតក្នុង​​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Package	 (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java.io.BufferedReader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 )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ពីរសំរាប់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ចាប់យកតំ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លៃគឺ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read()	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ចាប់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យកតំលៃជា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Character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មួយខ្ទង់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readLine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	  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ចាប់យកតំលៃជា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ម្តងមួយ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Line</a:t>
            </a:r>
          </a:p>
          <a:p>
            <a:pPr>
              <a:lnSpc>
                <a:spcPct val="170000"/>
              </a:lnSpc>
            </a:pPr>
            <a:r>
              <a:rPr lang="en-US" sz="20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ដែលគេប្រើសំរាប់ចាប់យកតំ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លៃពី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(System.in)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បន្ទាប់មកវាធ្វើការបំលែង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bytes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character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ហើយបញ្ចូនទៅកាន់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b="1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	</a:t>
            </a:r>
            <a:r>
              <a:rPr lang="en-US" sz="2000" b="1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ស្ថិត</a:t>
            </a:r>
            <a:r>
              <a:rPr lang="km-KH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ក្នុង​​</a:t>
            </a: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Package ( </a:t>
            </a:r>
            <a:r>
              <a:rPr lang="en-US" sz="20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java.io.InputStreamReader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 )</a:t>
            </a:r>
            <a:endParaRPr lang="km-KH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0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573" y="374135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.2	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/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64" y="1771650"/>
            <a:ext cx="10645147" cy="4311650"/>
          </a:xfrm>
        </p:spPr>
      </p:pic>
    </p:spTree>
    <p:extLst>
      <p:ext uri="{BB962C8B-B14F-4D97-AF65-F5344CB8AC3E}">
        <p14:creationId xmlns:p14="http://schemas.microsoft.com/office/powerpoint/2010/main" val="164611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://www.javatpoint.com/history-of-java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http://docs.oracle.com/javase/7/docs/api/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http://www.javatpoint.com/creating-api-document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u="sng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</a:t>
            </a:r>
            <a:r>
              <a:rPr lang="en-US" u="sng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www.khmeracademy.org/elearning/play.act?v=63&amp;p=4</a:t>
            </a:r>
            <a:endParaRPr lang="en-US" u="sng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u="sng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https://</a:t>
            </a:r>
            <a:r>
              <a:rPr lang="en-US" u="sng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en.wikipedia.org/wiki/IEEE_floating_point</a:t>
            </a:r>
            <a:endParaRPr lang="en-US" u="sng" dirty="0" smtClean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u="sng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http://web.deu.edu.tr/doc/oreily/java/langref/ch04_js.htm</a:t>
            </a:r>
            <a:endParaRPr lang="en-US" u="sng" dirty="0" smtClean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8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ca-E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ca-E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Syntax and Data Type</a:t>
            </a:r>
            <a:endParaRPr lang="km-KH" sz="32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8214" y="3930007"/>
            <a:ext cx="3163505" cy="197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ជឿង ស្រីអូន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ប៉ែន​</a:t>
            </a:r>
            <a:r>
              <a:rPr lang="en-US" sz="16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លីម៉ែង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ជា​​​</a:t>
            </a:r>
            <a:r>
              <a:rPr lang="en-US" sz="16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បូណា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គា​</a:t>
            </a:r>
            <a:r>
              <a:rPr lang="en-US" sz="16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ម៉េងស្រ៊ា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ពេក រតនៈ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1695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3399"/>
                </a:solidFill>
              </a:rPr>
              <a:t>1.1 Primitive Type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43" y="1662267"/>
            <a:ext cx="882573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1695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3399"/>
                </a:solidFill>
              </a:rPr>
              <a:t>1.1 Primitive Type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77" y="2684476"/>
            <a:ext cx="6550847" cy="3847134"/>
          </a:xfrm>
        </p:spPr>
      </p:pic>
      <p:sp>
        <p:nvSpPr>
          <p:cNvPr id="4" name="TextBox 3"/>
          <p:cNvSpPr txBox="1"/>
          <p:nvPr/>
        </p:nvSpPr>
        <p:spPr>
          <a:xfrm>
            <a:off x="1302580" y="1561822"/>
            <a:ext cx="10201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មួយប្រភេទ​ ដែល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របស់វាផ្ទុកតម្លៃធម្មតា ហើយរក្សារទុកជាបណ្តោះអាសន្នក្នុង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2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44523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3399"/>
                </a:solidFill>
              </a:rPr>
              <a:t>1.2 Wrapper Class</a:t>
            </a:r>
            <a:endParaRPr lang="en-US" sz="3000" dirty="0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92992" y="1771048"/>
            <a:ext cx="11020927" cy="43122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វាគឺជា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អញ្ញាត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Reference,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ឬអាចនិយាយថា វាផ្ទុកក្ដោបនៅ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data type value 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Wrapper Class Object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ដែលជាធម្មតា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value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ផ្ទុកនៅក្នុង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Heap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Reference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របស់វាផ្ទុកក្នុង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Stack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63" y="3017508"/>
            <a:ext cx="9031572" cy="35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873" y="536614"/>
            <a:ext cx="8245595" cy="8562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 Boxing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9"/>
            <a:ext cx="11020927" cy="16545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u="sng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5F4C9F40-B079-4B71-A627-7266DFEA7F03}" type="slidenum">
              <a:rPr lang="en-US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pPr>
                <a:lnSpc>
                  <a:spcPct val="150000"/>
                </a:lnSpc>
              </a:pPr>
              <a:t>7</a:t>
            </a:fld>
            <a:endParaRPr lang="en-US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6393" y="1522806"/>
            <a:ext cx="11559654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Autoboxing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kumimoji="0" lang="km-KH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គឺជាការបំលែងដោយស្វ័យប្រវត្តិ</a:t>
            </a:r>
            <a:r>
              <a:rPr kumimoji="0" lang="en-US" altLang="en-US" sz="2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kumimoji="0" lang="km-KH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Java compiler </a:t>
            </a:r>
            <a:r>
              <a:rPr lang="km-KH" alt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ធ្វើឡើងរវាង</a:t>
            </a:r>
            <a:r>
              <a:rPr lang="en-US" alt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types </a:t>
            </a:r>
            <a:r>
              <a:rPr kumimoji="0" lang="km-KH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corresponding object wrapper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</a:t>
            </a:r>
            <a:r>
              <a:rPr lang="km-KH" alt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kumimoji="0" lang="km-KH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ឧទាហរណ៌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:  </a:t>
            </a:r>
            <a:r>
              <a:rPr kumimoji="0" lang="km-KH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បំលែង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00CC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kumimoji="0" lang="km-KH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ទ</a:t>
            </a:r>
            <a:r>
              <a:rPr lang="km-KH" alt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ៅ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Integer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double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kumimoji="0" lang="km-KH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Double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kumimoji="0" lang="km-KH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kumimoji="0" lang="km-KH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មួយគំនរធំ</a:t>
            </a:r>
            <a:r>
              <a:rPr kumimoji="0" lang="km-KH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ទៀត</a:t>
            </a:r>
            <a:r>
              <a:rPr lang="km-KH" alt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altLang="en-US" sz="22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70546" y="3379213"/>
            <a:ext cx="9526137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List&lt;Integer&gt; li = new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&lt;&gt;();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for 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= 1;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&lt; 50;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+= 2)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li.add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);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6393" y="5038211"/>
            <a:ext cx="1129029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dirty="0" err="1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Autoboxing</a:t>
            </a:r>
            <a:r>
              <a:rPr lang="en-GB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អនុញ្ញាតអោយអ្នកសរសេរកម្មវិធីសរសេរ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code</a:t>
            </a:r>
            <a:r>
              <a:rPr lang="en-US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បានស្អាតជាងមុនដើម្បីងាយស្រួលអាន។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517" y="2693623"/>
            <a:ext cx="4077803" cy="22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4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349422"/>
            <a:ext cx="10994127" cy="1014664"/>
          </a:xfrm>
        </p:spPr>
        <p:txBody>
          <a:bodyPr>
            <a:normAutofit fontScale="90000"/>
          </a:bodyPr>
          <a:lstStyle/>
          <a:p>
            <a:r>
              <a:rPr lang="ca-E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3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en-US" sz="33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3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 Boxing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23142"/>
            <a:ext cx="11020927" cy="431225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ភាគច្រើនមិនអាចផ្ទុក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value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បានទេ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អាចផ្ទុក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references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តែប៉ុណ្ណោះ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គេត្រូវបំលែងវាទៅ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references type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altLang="en-US" sz="2200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corresponding object wrapper classes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នៅពេលដែលយើងយកតំលៃចេញមក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references type</a:t>
            </a:r>
          </a:p>
          <a:p>
            <a:pPr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បើសិនជាយើងចង់បានជា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type 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ត្រូវតែ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unbox 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references type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intValue</a:t>
            </a:r>
            <a:r>
              <a:rPr lang="en-US" sz="2200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</a:p>
          <a:p>
            <a:pPr>
              <a:lnSpc>
                <a:spcPct val="150000"/>
              </a:lnSpc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ទោះបីជាយ៉ាងណាក៍ដោយវាមិនសូវជាល្អប៉ុន្មានទេ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km-KH" sz="22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9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93" y="321665"/>
            <a:ext cx="10994127" cy="1014664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</a:t>
            </a:r>
            <a:b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09264"/>
            <a:ext cx="11020927" cy="431225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 and Casting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គឺជាការបំលែង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Structure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នៃប្រភេទមួយទៅ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Structure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នៃប្រភេទមួយទៀ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ត។ វា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ត្រូវបានគេហៅម្យ៉ាងទៀតថា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Conversion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sub type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បំលែងទៅ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super type (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គ្មានការត្រួតពិនិត្យ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error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Run time 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super type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បំលែងទៅ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sub type (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មានការ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ត្រួត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ពិនិត្យ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error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Run time)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 primitive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bits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តូច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bits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ធំជាង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មានការបាត់បង់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ទិន្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ន័យ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- primitive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bits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ធំជាង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bits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តូចជាង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អាចមាន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បាត់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បង់ទិន្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ន័យ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994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997</Words>
  <Application>Microsoft Office PowerPoint</Application>
  <PresentationFormat>Widescreen</PresentationFormat>
  <Paragraphs>202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Microsoft YaHei UI</vt:lpstr>
      <vt:lpstr>Arial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មាតិកា</vt:lpstr>
      <vt:lpstr>ថ្នាក់ ភ្នំពេញ</vt:lpstr>
      <vt:lpstr>1.1 Primitive Type</vt:lpstr>
      <vt:lpstr>1.1 Primitive Type</vt:lpstr>
      <vt:lpstr>1.2 Wrapper Class</vt:lpstr>
      <vt:lpstr> 2. Auto Boxing </vt:lpstr>
      <vt:lpstr> 2. Auto Boxing </vt:lpstr>
      <vt:lpstr> 3. Promotion and Casting </vt:lpstr>
      <vt:lpstr> 4. Operators</vt:lpstr>
      <vt:lpstr>4.1 Assignment Operators</vt:lpstr>
      <vt:lpstr>4.2 Arithmetic Operators</vt:lpstr>
      <vt:lpstr>4.3 Unary Operators </vt:lpstr>
      <vt:lpstr>4.4 Equality and Relational Operators </vt:lpstr>
      <vt:lpstr>4.5 Conditional Operators </vt:lpstr>
      <vt:lpstr>4.6 Bitwise and Bit Shift Operators </vt:lpstr>
      <vt:lpstr>5. System Class Input / Output</vt:lpstr>
      <vt:lpstr>5. System Class Input / Output</vt:lpstr>
      <vt:lpstr>5. System Class Input / Output</vt:lpstr>
      <vt:lpstr>5.1 Scanner Class</vt:lpstr>
      <vt:lpstr>5.1 Scanner Class</vt:lpstr>
      <vt:lpstr>6.1 BufferedReader / InputStreamReader</vt:lpstr>
      <vt:lpstr>6.2 BufferedReader / InputStreamReader</vt:lpstr>
      <vt:lpstr> 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2016-04-06T02:58:59Z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