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503" r:id="rId3"/>
    <p:sldId id="505" r:id="rId4"/>
    <p:sldId id="536" r:id="rId5"/>
    <p:sldId id="539" r:id="rId6"/>
    <p:sldId id="582" r:id="rId7"/>
    <p:sldId id="563" r:id="rId8"/>
    <p:sldId id="564" r:id="rId9"/>
    <p:sldId id="540" r:id="rId10"/>
    <p:sldId id="541" r:id="rId11"/>
    <p:sldId id="565" r:id="rId12"/>
    <p:sldId id="587" r:id="rId13"/>
    <p:sldId id="554" r:id="rId14"/>
    <p:sldId id="555" r:id="rId15"/>
    <p:sldId id="556" r:id="rId16"/>
    <p:sldId id="557" r:id="rId17"/>
    <p:sldId id="558" r:id="rId18"/>
    <p:sldId id="559" r:id="rId19"/>
    <p:sldId id="568" r:id="rId20"/>
    <p:sldId id="586" r:id="rId21"/>
    <p:sldId id="561" r:id="rId22"/>
    <p:sldId id="570" r:id="rId23"/>
    <p:sldId id="572" r:id="rId24"/>
    <p:sldId id="571" r:id="rId25"/>
    <p:sldId id="553" r:id="rId26"/>
    <p:sldId id="577" r:id="rId27"/>
    <p:sldId id="578" r:id="rId28"/>
    <p:sldId id="574" r:id="rId29"/>
    <p:sldId id="576" r:id="rId30"/>
    <p:sldId id="579" r:id="rId31"/>
    <p:sldId id="542" r:id="rId32"/>
    <p:sldId id="580" r:id="rId33"/>
    <p:sldId id="581" r:id="rId34"/>
    <p:sldId id="439" r:id="rId35"/>
    <p:sldId id="42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BF"/>
    <a:srgbClr val="66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075" autoAdjust="0"/>
  </p:normalViewPr>
  <p:slideViewPr>
    <p:cSldViewPr snapToGrid="0">
      <p:cViewPr varScale="1">
        <p:scale>
          <a:sx n="71" d="100"/>
          <a:sy n="71" d="100"/>
        </p:scale>
        <p:origin x="72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Scanner.html#Scanner(java.io.InputStream,%20java.lang.String)" TargetMode="External"/><Relationship Id="rId13" Type="http://schemas.openxmlformats.org/officeDocument/2006/relationships/hyperlink" Target="https://docs.oracle.com/javase/7/docs/api/java/lang/Readable.html" TargetMode="External"/><Relationship Id="rId3" Type="http://schemas.openxmlformats.org/officeDocument/2006/relationships/hyperlink" Target="https://docs.oracle.com/javase/7/docs/api/java/io/File.html" TargetMode="External"/><Relationship Id="rId7" Type="http://schemas.openxmlformats.org/officeDocument/2006/relationships/hyperlink" Target="https://docs.oracle.com/javase/7/docs/api/java/io/InputStream.html" TargetMode="External"/><Relationship Id="rId12" Type="http://schemas.openxmlformats.org/officeDocument/2006/relationships/hyperlink" Target="https://docs.oracle.com/javase/7/docs/api/java/util/Scanner.html#Scanner(java.lang.Readable)" TargetMode="External"/><Relationship Id="rId17" Type="http://schemas.openxmlformats.org/officeDocument/2006/relationships/hyperlink" Target="https://docs.oracle.com/javase/7/docs/api/java/util/Scanner.html#Scanner(java.lang.String)" TargetMode="External"/><Relationship Id="rId2" Type="http://schemas.openxmlformats.org/officeDocument/2006/relationships/hyperlink" Target="https://docs.oracle.com/javase/7/docs/api/java/util/Scanner.html#Scanner(java.io.File)" TargetMode="External"/><Relationship Id="rId16" Type="http://schemas.openxmlformats.org/officeDocument/2006/relationships/hyperlink" Target="https://docs.oracle.com/javase/7/docs/api/java/util/Scanner.html#Scanner(java.nio.channels.ReadableByteChannel,%20java.lang.String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7/docs/api/java/util/Scanner.html#Scanner(java.io.InputStream)" TargetMode="External"/><Relationship Id="rId11" Type="http://schemas.openxmlformats.org/officeDocument/2006/relationships/hyperlink" Target="https://docs.oracle.com/javase/7/docs/api/java/util/Scanner.html#Scanner(java.nio.file.Path,%20java.lang.String)" TargetMode="External"/><Relationship Id="rId5" Type="http://schemas.openxmlformats.org/officeDocument/2006/relationships/hyperlink" Target="https://docs.oracle.com/javase/7/docs/api/java/lang/String.html" TargetMode="External"/><Relationship Id="rId15" Type="http://schemas.openxmlformats.org/officeDocument/2006/relationships/hyperlink" Target="https://docs.oracle.com/javase/7/docs/api/java/nio/channels/ReadableByteChannel.html" TargetMode="External"/><Relationship Id="rId10" Type="http://schemas.openxmlformats.org/officeDocument/2006/relationships/hyperlink" Target="https://docs.oracle.com/javase/7/docs/api/java/nio/file/Path.html" TargetMode="External"/><Relationship Id="rId4" Type="http://schemas.openxmlformats.org/officeDocument/2006/relationships/hyperlink" Target="https://docs.oracle.com/javase/7/docs/api/java/util/Scanner.html#Scanner(java.io.File,%20java.lang.String)" TargetMode="External"/><Relationship Id="rId9" Type="http://schemas.openxmlformats.org/officeDocument/2006/relationships/hyperlink" Target="https://docs.oracle.com/javase/7/docs/api/java/util/Scanner.html#Scanner(java.nio.file.Path)" TargetMode="External"/><Relationship Id="rId14" Type="http://schemas.openxmlformats.org/officeDocument/2006/relationships/hyperlink" Target="https://docs.oracle.com/javase/7/docs/api/java/util/Scanner.html#Scanner(java.nio.channels.ReadableByteChannel)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variable_types.htm" TargetMode="External"/><Relationship Id="rId7" Type="http://schemas.openxmlformats.org/officeDocument/2006/relationships/hyperlink" Target="http://www.java2s.com/Tutorial/Java/CatalogJava.htm" TargetMode="External"/><Relationship Id="rId2" Type="http://schemas.openxmlformats.org/officeDocument/2006/relationships/hyperlink" Target="https://docs.oracle.com/javase/tutorial/java/nutsandbolts/variabl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rtima.com/insidejvm/ed2/jvmP.html" TargetMode="External"/><Relationship Id="rId5" Type="http://schemas.openxmlformats.org/officeDocument/2006/relationships/hyperlink" Target="https://docs.oracle.com/javase/tutorial/essential/io/" TargetMode="External"/><Relationship Id="rId4" Type="http://schemas.openxmlformats.org/officeDocument/2006/relationships/hyperlink" Target="http://tutorials.jenkov.com/java-io/system-in-out-error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48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 ស្វែងយល់អំពី Promotion &amp;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Casting</a:t>
            </a:r>
            <a:r>
              <a:rPr lang="km-KH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(ត)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Casting</a:t>
            </a:r>
            <a:r>
              <a:rPr lang="en-US" dirty="0" smtClean="0"/>
              <a:t> </a:t>
            </a:r>
            <a:r>
              <a:rPr lang="km-KH" dirty="0" smtClean="0"/>
              <a:t>មានចំណុចខ្លះដែលមិនអាចធ្វើការបម្លែងបានដូចជា៖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km-KH" dirty="0" smtClean="0"/>
              <a:t>តំលៃ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552BBF"/>
                </a:solidFill>
              </a:rPr>
              <a:t>Null</a:t>
            </a:r>
            <a:r>
              <a:rPr lang="en-US" dirty="0" smtClean="0"/>
              <a:t> </a:t>
            </a:r>
            <a:r>
              <a:rPr lang="km-KH" dirty="0" smtClean="0"/>
              <a:t>ទៅជាប្រភេទ</a:t>
            </a:r>
            <a:r>
              <a:rPr lang="en-US" dirty="0" smtClean="0">
                <a:solidFill>
                  <a:srgbClr val="552BBF"/>
                </a:solidFill>
              </a:rPr>
              <a:t>Primitive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km-KH" dirty="0" smtClean="0"/>
              <a:t>ប្រភេទ</a:t>
            </a:r>
            <a:r>
              <a:rPr lang="en-US" dirty="0"/>
              <a:t> </a:t>
            </a:r>
            <a:r>
              <a:rPr lang="en-US" dirty="0" smtClean="0">
                <a:solidFill>
                  <a:srgbClr val="552BBF"/>
                </a:solidFill>
              </a:rPr>
              <a:t>Primitive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552BBF"/>
                </a:solidFill>
              </a:rPr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552BBF"/>
                </a:solidFill>
              </a:rPr>
              <a:t>Boolean</a:t>
            </a:r>
            <a:r>
              <a:rPr lang="en-US" dirty="0" smtClean="0"/>
              <a:t> </a:t>
            </a:r>
            <a:r>
              <a:rPr lang="km-KH" dirty="0" smtClean="0"/>
              <a:t>ទៅគ្រប់ប្រភេទ</a:t>
            </a:r>
            <a:r>
              <a:rPr lang="en-US" dirty="0" smtClean="0">
                <a:solidFill>
                  <a:srgbClr val="552BBF"/>
                </a:solidFill>
              </a:rPr>
              <a:t>Primitive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km-KH" dirty="0" smtClean="0"/>
              <a:t>ប្រភេទ</a:t>
            </a:r>
            <a:r>
              <a:rPr lang="km-KH" dirty="0" smtClean="0">
                <a:solidFill>
                  <a:srgbClr val="552BBF"/>
                </a:solidFill>
              </a:rPr>
              <a:t> </a:t>
            </a:r>
            <a:r>
              <a:rPr lang="en-US" dirty="0" smtClean="0">
                <a:solidFill>
                  <a:srgbClr val="552BBF"/>
                </a:solidFill>
              </a:rPr>
              <a:t>Primitive </a:t>
            </a:r>
            <a:r>
              <a:rPr lang="km-KH" dirty="0" smtClean="0"/>
              <a:t>ទៅ</a:t>
            </a:r>
            <a:r>
              <a:rPr lang="km-KH" dirty="0" smtClean="0">
                <a:solidFill>
                  <a:srgbClr val="552BBF"/>
                </a:solidFill>
              </a:rPr>
              <a:t> </a:t>
            </a:r>
            <a:r>
              <a:rPr lang="en-US" dirty="0" smtClean="0">
                <a:solidFill>
                  <a:srgbClr val="552BBF"/>
                </a:solidFill>
              </a:rPr>
              <a:t>Reference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km-KH" dirty="0" smtClean="0"/>
          </a:p>
        </p:txBody>
      </p:sp>
    </p:spTree>
    <p:extLst>
      <p:ext uri="{BB962C8B-B14F-4D97-AF65-F5344CB8AC3E}">
        <p14:creationId xmlns:p14="http://schemas.microsoft.com/office/powerpoint/2010/main" val="21937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 ស្វែងយល់អំពី Promotion &amp; Casting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(ត)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Promotion Rule</a:t>
            </a:r>
          </a:p>
          <a:p>
            <a:pPr lvl="1"/>
            <a:r>
              <a:rPr lang="en-US" sz="2000" dirty="0" smtClean="0"/>
              <a:t>All </a:t>
            </a:r>
            <a:r>
              <a:rPr lang="en-US" sz="2000" dirty="0" smtClean="0">
                <a:solidFill>
                  <a:srgbClr val="FF0000"/>
                </a:solidFill>
              </a:rPr>
              <a:t>byte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short</a:t>
            </a:r>
            <a:r>
              <a:rPr lang="en-US" sz="2000" dirty="0" smtClean="0"/>
              <a:t> values are promoted to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If one operand is </a:t>
            </a:r>
            <a:r>
              <a:rPr lang="en-US" sz="2000" dirty="0" smtClean="0">
                <a:solidFill>
                  <a:srgbClr val="FF0000"/>
                </a:solidFill>
              </a:rPr>
              <a:t>long</a:t>
            </a:r>
            <a:r>
              <a:rPr lang="en-US" sz="2000" dirty="0" smtClean="0"/>
              <a:t>, the whole expression is promoted to </a:t>
            </a:r>
            <a:r>
              <a:rPr lang="en-US" sz="2000" dirty="0" smtClean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sz="2000" dirty="0" smtClean="0"/>
              <a:t>If one operand is </a:t>
            </a:r>
            <a:r>
              <a:rPr lang="en-US" sz="2000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/>
              <a:t> then the whole expression  is promoted to </a:t>
            </a:r>
            <a:r>
              <a:rPr lang="en-US" sz="2000" dirty="0" smtClean="0">
                <a:solidFill>
                  <a:srgbClr val="FF0000"/>
                </a:solidFill>
              </a:rPr>
              <a:t>float</a:t>
            </a:r>
          </a:p>
          <a:p>
            <a:pPr lvl="1"/>
            <a:r>
              <a:rPr lang="en-US" sz="2000" dirty="0" smtClean="0"/>
              <a:t>If one operand is </a:t>
            </a:r>
            <a:r>
              <a:rPr lang="en-US" sz="2000" dirty="0" smtClean="0">
                <a:solidFill>
                  <a:srgbClr val="FF0000"/>
                </a:solidFill>
              </a:rPr>
              <a:t>double</a:t>
            </a:r>
            <a:r>
              <a:rPr lang="en-US" sz="2000" dirty="0" smtClean="0"/>
              <a:t> then the whole expression is promoted to </a:t>
            </a:r>
            <a:r>
              <a:rPr lang="en-US" sz="2000" dirty="0" smtClean="0">
                <a:solidFill>
                  <a:srgbClr val="FF0000"/>
                </a:solidFill>
              </a:rPr>
              <a:t>double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 </a:t>
            </a:r>
            <a:r>
              <a:rPr lang="ca-E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3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Operator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5086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គឺជា​និមិត្តសញ្ញាពិសេស​ ដែលគេ​ប្រើសម្រាប់​ធ្វើការ​គណនា ប្រៀបធៀប ឬផ្ដល់តម្លៃ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ជាដើម។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programming language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ត្រូវបាន​គេចែកចេញជា​ 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ប្រភេទ៖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operator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operator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Logical operator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 operator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Unary Operator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Operator (</a:t>
            </a:r>
            <a:r>
              <a:rPr lang="km-KH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5086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ដែលគេប្រើសម្រាប់​ផ្ដល់តម្លៃពីអង្គខាងស្ដាំ 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ទៅឲ្យ​អង្គដែលនៅខាងឆ្វេង​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double</a:t>
            </a:r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 5.0;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err="1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 </a:t>
            </a:r>
            <a:r>
              <a:rPr lang="en-US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 10;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</a:t>
            </a:r>
            <a:r>
              <a:rPr lang="en-US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=“ “;</a:t>
            </a:r>
          </a:p>
          <a:p>
            <a:pPr marL="480060" lvl="2" indent="0">
              <a:buNone/>
            </a:pPr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59" y="1590675"/>
            <a:ext cx="5558929" cy="49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Operator (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5725" y="1771048"/>
            <a:ext cx="6124575" cy="43473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ដែលគេប្រើសម្រាប់​ធ្វើការ​គណនាទៅការ​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បូក ដក គុណ​ ចែក ជាដើម។</a:t>
            </a:r>
          </a:p>
          <a:p>
            <a:pPr marL="480060" lvl="2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a, b;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 = a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59" y="1598180"/>
            <a:ext cx="6085637" cy="45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 ស្វែងយល់អំពី </a:t>
            </a:r>
            <a:r>
              <a:rPr lang="en-U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Operator (</a:t>
            </a:r>
            <a:r>
              <a:rPr lang="km-KH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33019" y="1999399"/>
            <a:ext cx="11359636" cy="23550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Wingdings 2" panose="05020102010507070707" pitchFamily="18" charset="2"/>
              </a:rPr>
              <a:t>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Logical 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</a:p>
          <a:p>
            <a:pPr marL="0" indent="0">
              <a:buNone/>
            </a:pPr>
            <a:r>
              <a:rPr lang="ca-E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-ឈ្នាប់និង (&amp;&amp;) និង​ ឈ្នាប់ឬ (||) សម្រាប់សិក្សាលក្ខខណ្ឌលើ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en-US" dirty="0" err="1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Boolean.</a:t>
            </a:r>
          </a:p>
          <a:p>
            <a:pPr marL="0" indent="0">
              <a:buNone/>
            </a:pPr>
            <a:r>
              <a:rPr lang="ca-E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-ឈ្នាប់មិន (!) ប្រើសម្រាប់សិក្សាលក្ខខណ្ឌផ្ទុយពីតម្លៃរបស់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variable.</a:t>
            </a:r>
            <a:endParaRPr lang="en-US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ca-E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	​-​វា</a:t>
            </a:r>
            <a:r>
              <a:rPr lang="ca-ES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</a:t>
            </a:r>
            <a:r>
              <a:rPr lang="en-US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a=</a:t>
            </a:r>
            <a:r>
              <a:rPr lang="en-US" dirty="0" err="1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true;b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dirty="0" err="1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fasle</a:t>
            </a:r>
            <a:r>
              <a:rPr lang="en-US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76900"/>
              </p:ext>
            </p:extLst>
          </p:nvPr>
        </p:nvGraphicFramePr>
        <p:xfrm>
          <a:off x="1213135" y="4114798"/>
          <a:ext cx="9611748" cy="22796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3916"/>
                <a:gridCol w="3203916"/>
                <a:gridCol w="3203916"/>
              </a:tblGrid>
              <a:tr h="569913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solidFill>
                            <a:srgbClr val="00206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ឈ្នាប់និង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(A&amp;&amp; B) is false</a:t>
                      </a:r>
                      <a:endParaRPr lang="en-US" dirty="0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solidFill>
                            <a:srgbClr val="00206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ឈ្នាប់ឬ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(A|| B) is true</a:t>
                      </a:r>
                      <a:endParaRPr lang="en-US" dirty="0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solidFill>
                            <a:srgbClr val="00206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ឈ្នាប់មិន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!(A&amp;&amp;</a:t>
                      </a:r>
                      <a:r>
                        <a:rPr lang="en-US" baseline="0" dirty="0" smtClean="0"/>
                        <a:t> B) is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03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 ស្វែងយល់អំពី </a:t>
            </a:r>
            <a:r>
              <a:rPr lang="en-U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Operator (</a:t>
            </a:r>
            <a:r>
              <a:rPr lang="km-KH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Relational 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Relation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ដែល​ប្រើសម្រាប់​ធ្វើការប្រៀបធៀបទៅលើ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លក្ខខណ្ឌ ធំជាង តូចជាង ឬស្មើគ្នាជាដើម។​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if(a &gt; b){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…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65" y="2035175"/>
            <a:ext cx="5448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 ស្វែងយល់អំពី </a:t>
            </a:r>
            <a:r>
              <a:rPr lang="en-U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Operator (</a:t>
            </a:r>
            <a:r>
              <a:rPr lang="km-KH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Bitwise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ដែលប្រើសម្រាប់គណនាលេខ​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binary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លេខទាំងនោះទៅជា​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1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0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ជាមុនសិន។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ca-ES" sz="24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-​​​​   វាមាន</a:t>
            </a:r>
            <a:r>
              <a:rPr lang="en-US" sz="24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24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</a:t>
            </a:r>
            <a:r>
              <a:rPr lang="en-US" sz="24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  (</a:t>
            </a:r>
            <a:r>
              <a:rPr lang="en-US" sz="24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4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a=60(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>
                <a:solidFill>
                  <a:srgbClr val="0066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0011 1100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 b=13(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>
                <a:solidFill>
                  <a:srgbClr val="0066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0000 1101 </a:t>
            </a:r>
            <a:r>
              <a:rPr lang="en-US" sz="24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)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1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Operator (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27729"/>
              </p:ext>
            </p:extLst>
          </p:nvPr>
        </p:nvGraphicFramePr>
        <p:xfrm>
          <a:off x="609600" y="1840856"/>
          <a:ext cx="10847295" cy="46675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15765"/>
                <a:gridCol w="3615765"/>
                <a:gridCol w="3615765"/>
              </a:tblGrid>
              <a:tr h="66678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667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1600" dirty="0" smtClean="0">
                          <a:solidFill>
                            <a:srgbClr val="002060"/>
                          </a:solidFill>
                        </a:rPr>
                        <a:t>ផលគុណជា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 Binary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2060"/>
                          </a:solidFill>
                        </a:rPr>
                        <a:t>a&amp;b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=12( </a:t>
                      </a:r>
                      <a:r>
                        <a:rPr lang="en-US" sz="1600" b="0" i="0" kern="1200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0000 1100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67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1600" dirty="0" smtClean="0">
                          <a:solidFill>
                            <a:srgbClr val="002060"/>
                          </a:solidFill>
                        </a:rPr>
                        <a:t>ផលបូកជា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 Binary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a|b=61(</a:t>
                      </a:r>
                      <a:r>
                        <a:rPr lang="en-US" sz="16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0011 1101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67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1600" dirty="0" smtClean="0">
                          <a:solidFill>
                            <a:srgbClr val="002060"/>
                          </a:solidFill>
                        </a:rPr>
                        <a:t>ផលបូកជា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 logical Binary(XOR)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2060"/>
                          </a:solidFill>
                        </a:rPr>
                        <a:t>a^b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=49( </a:t>
                      </a:r>
                      <a:r>
                        <a:rPr lang="en-US" sz="1600" b="0" i="0" kern="1200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0011 0001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67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two’s Complemen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~a=-61( </a:t>
                      </a:r>
                      <a:r>
                        <a:rPr lang="en-US" sz="1600" b="0" i="0" kern="1200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1100 0011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67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&lt;&lt;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1600" dirty="0" smtClean="0">
                          <a:solidFill>
                            <a:srgbClr val="002060"/>
                          </a:solidFill>
                        </a:rPr>
                        <a:t>ផលគុណស្វ័យគុណ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(Left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Shift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a&lt;&lt;2=240( </a:t>
                      </a:r>
                      <a:r>
                        <a:rPr lang="en-US" sz="1600" b="0" i="0" kern="1200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1111 0000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67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&gt;&gt;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1600" dirty="0" smtClean="0">
                          <a:solidFill>
                            <a:srgbClr val="002060"/>
                          </a:solidFill>
                        </a:rPr>
                        <a:t>ផលចែកស្វ័យគុណ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(Right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Shift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a&gt;&gt;2=15( </a:t>
                      </a:r>
                      <a:r>
                        <a:rPr lang="en-US" sz="1600" b="0" i="0" kern="1200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r>
                        <a:rPr lang="en-US" sz="16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 ស្វែងយល់អំពី 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Operator (</a:t>
            </a:r>
            <a:r>
              <a:rPr lang="km-KH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609600" y="1640542"/>
            <a:ext cx="11020927" cy="954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lvl="3" indent="-205740">
              <a:spcBef>
                <a:spcPts val="1650"/>
              </a:spcBef>
            </a:pPr>
            <a:r>
              <a:rPr lang="en-US" sz="2250" b="1" dirty="0">
                <a:latin typeface="Khmer OS Battambang" pitchFamily="2" charset="0"/>
                <a:cs typeface="Khmer OS Battambang" pitchFamily="2" charset="0"/>
              </a:rPr>
              <a:t>Unary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Operator</a:t>
            </a:r>
            <a:r>
              <a:rPr lang="km-KH" sz="2250" b="1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​ប្រើសម្រាប់</a:t>
            </a:r>
            <a:r>
              <a:rPr lang="km-KH" dirty="0" smtClean="0"/>
              <a:t> </a:t>
            </a:r>
            <a:r>
              <a:rPr lang="en-US" dirty="0"/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incrementing / decrementing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​​ តម្លៃរបស់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Variable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​ តាមចំនួនដែលបានកំណត់ និង​ ត្រលប់តម្លៃរបស់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ដែលជាប្រភេទ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Boolean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b="1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endParaRPr lang="km-KH" sz="2250" b="1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8" y="2783541"/>
            <a:ext cx="8928847" cy="3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and Data Type</a:t>
            </a:r>
            <a:endParaRPr lang="km-KH" sz="32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</a:pPr>
            <a:endParaRPr lang="en-US" sz="105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/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ហ៊ុំ វ័ន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ជាគីមហៅ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ស៊ាង គង្គា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ជឹម មីនា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គីម ប៊ុនហុង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5</a:t>
            </a:r>
            <a:r>
              <a:rPr lang="ca-E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System Class I/O</a:t>
            </a:r>
            <a:endParaRPr lang="en-US" sz="300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Class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System Class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មាន​ ៣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Fields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គឺ៖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/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System.in	: 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សម្រាប់អោយយើង បញ្ចូលតម្លៃ ពី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</a:t>
            </a:r>
          </a:p>
          <a:p>
            <a:pPr lvl="1"/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សម្រាប់អោយយើង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មកលើ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Screen</a:t>
            </a:r>
          </a:p>
          <a:p>
            <a:pPr lvl="1"/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System.err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សម្រាប់អោ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យយើង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បែប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Error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តែវាដូចនិង 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ដែរតែវាមានព័ណ៍ក្រហម។</a:t>
            </a: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</a:p>
          <a:p>
            <a:pPr marL="240030" lvl="1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240030" lvl="1" indent="0">
              <a:buNone/>
            </a:pP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km-KH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5</a:t>
            </a:r>
            <a:r>
              <a:rPr lang="ca-E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System Class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I/O (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588975" y="1461955"/>
            <a:ext cx="11020926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Standard Output</a:t>
            </a: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គឺជាការបង្ហាញ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Stream (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អក្សរ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)​ 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នៅលើ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Console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ដោយប្រើ 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System.out</a:t>
            </a:r>
            <a:endParaRPr lang="en-US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វាមាន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ចំនួន ៣ ដែលអាចប្រើប្រាស់សំរាប់បង្ហាញ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Stream: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Print( )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ដែលប្រើប្រាស់សំរាប់បង្ហាញអក្សរក្នុងជួរតែមួយ។</a:t>
            </a:r>
            <a:endParaRPr lang="en-US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Println</a:t>
            </a:r>
            <a:r>
              <a:rPr lang="en-US" sz="22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( )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ដែលមានលក្ខណៈដូចគ្នាទៅនឹង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Print() method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ដែរ ប៉ុន្តែ នៅពេលដែលវា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out put stream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 វានឹងចុះបន្ទាត់។</a:t>
            </a:r>
            <a:endParaRPr lang="en-US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Printf</a:t>
            </a:r>
            <a:r>
              <a:rPr lang="en-US" sz="22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( )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ដែលប្រើប្រាស់សំរាប់បង្ហាញ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អក្សរទៅតាមលក្ខណៈនៃការ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formatted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អក្សរ និង លេខ។</a:t>
            </a:r>
            <a:endParaRPr lang="ca-E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5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System Class I/O (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21971"/>
            <a:ext cx="11020926" cy="5072743"/>
          </a:xfrm>
        </p:spPr>
        <p:txBody>
          <a:bodyPr>
            <a:normAutofit fontScale="77500" lnSpcReduction="20000"/>
          </a:bodyPr>
          <a:lstStyle/>
          <a:p>
            <a:pPr marL="320040" lvl="1" indent="0">
              <a:buNone/>
            </a:pPr>
            <a:r>
              <a:rPr lang="ca-ES" sz="3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EX:</a:t>
            </a:r>
          </a:p>
          <a:p>
            <a:pPr marL="320040" lvl="1" indent="0">
              <a:buNone/>
            </a:pPr>
            <a:r>
              <a:rPr lang="ca-ES" sz="31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public class JavaTesting </a:t>
            </a:r>
            <a:r>
              <a:rPr lang="ca-ES" sz="3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320040" lvl="1" indent="0">
              <a:buNone/>
            </a:pPr>
            <a:r>
              <a:rPr lang="ca-ES" sz="3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ca-ES" sz="31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void main(String[] args) {</a:t>
            </a:r>
          </a:p>
          <a:p>
            <a:pPr marL="320040" lvl="1" indent="0">
              <a:buNone/>
            </a:pPr>
            <a:r>
              <a:rPr lang="ca-ES" sz="31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	// </a:t>
            </a:r>
            <a:r>
              <a:rPr lang="ca-ES" sz="3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print</a:t>
            </a:r>
          </a:p>
          <a:p>
            <a:pPr marL="320040" lvl="1" indent="0">
              <a:buNone/>
            </a:pPr>
            <a:r>
              <a:rPr lang="ca-ES" sz="3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		System.out.print</a:t>
            </a:r>
            <a:r>
              <a:rPr lang="ca-ES" sz="31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("This is print</a:t>
            </a:r>
            <a:r>
              <a:rPr lang="ca-ES" sz="3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");</a:t>
            </a:r>
            <a:endParaRPr lang="ca-ES" sz="31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320040" lvl="1" indent="0">
              <a:buNone/>
            </a:pPr>
            <a:r>
              <a:rPr lang="ca-ES" sz="31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	//println</a:t>
            </a:r>
          </a:p>
          <a:p>
            <a:pPr marL="320040" lvl="1" indent="0">
              <a:buNone/>
            </a:pPr>
            <a:r>
              <a:rPr lang="ca-ES" sz="31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	System.out.println("This is println</a:t>
            </a:r>
            <a:r>
              <a:rPr lang="ca-ES" sz="3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");</a:t>
            </a:r>
            <a:endParaRPr lang="ca-ES" sz="31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320040" lvl="1" indent="0">
              <a:buNone/>
            </a:pPr>
            <a:r>
              <a:rPr lang="ca-ES" sz="31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	//</a:t>
            </a:r>
            <a:r>
              <a:rPr lang="ca-ES" sz="3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printf</a:t>
            </a:r>
            <a:endParaRPr lang="ca-ES" sz="31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320040" lvl="1" indent="0">
              <a:buNone/>
            </a:pPr>
            <a:r>
              <a:rPr lang="ca-ES" sz="31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	System.out.printf("%S", "This is Printf");</a:t>
            </a:r>
          </a:p>
          <a:p>
            <a:pPr marL="320040" lvl="1" indent="0">
              <a:buNone/>
            </a:pPr>
            <a:r>
              <a:rPr lang="ca-ES" sz="31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3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}</a:t>
            </a:r>
            <a:endParaRPr lang="ca-ES" sz="31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320040" lvl="1" indent="0">
              <a:buNone/>
            </a:pPr>
            <a:r>
              <a:rPr lang="ca-ES" sz="3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}</a:t>
            </a:r>
            <a:endParaRPr lang="ca-ES" sz="31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5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System Class I/O (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36720"/>
              </p:ext>
            </p:extLst>
          </p:nvPr>
        </p:nvGraphicFramePr>
        <p:xfrm>
          <a:off x="705216" y="1644954"/>
          <a:ext cx="10781568" cy="464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95964"/>
                <a:gridCol w="7585604"/>
              </a:tblGrid>
              <a:tr h="3872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%c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អក្សរ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%d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គោលដប់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%e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ចំនួនទសភាគអិចស្ប៉ូណង់ស្យែល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%f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ចំនួនទសភាព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</a:t>
                      </a:r>
                      <a:r>
                        <a:rPr lang="en-US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ចំនួនគត់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%o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គោលប្រាំបី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%s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អក្សរច្រើន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%u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Integer </a:t>
                      </a:r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វិជ្ជមាន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%x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គោលដបប្រាំមួយ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%%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សញ្ញាភាគរយ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872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\%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សញ្ញាភាគរយ</a:t>
                      </a:r>
                      <a:endParaRPr lang="en-US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/>
          <a:lstStyle/>
          <a:p>
            <a:r>
              <a:rPr lang="en-US" sz="36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6</a:t>
            </a:r>
            <a:r>
              <a:rPr lang="ca-E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ca-ES" sz="36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Scanner Class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72858"/>
            <a:ext cx="11301642" cy="50959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Scanner </a:t>
            </a:r>
            <a:r>
              <a:rPr lang="en-US" sz="2000" dirty="0"/>
              <a:t>Class </a:t>
            </a:r>
            <a:r>
              <a:rPr lang="km-KH" sz="2000" dirty="0"/>
              <a:t>ជា</a:t>
            </a:r>
            <a:r>
              <a:rPr lang="en-US" sz="2000" dirty="0"/>
              <a:t> Class </a:t>
            </a:r>
            <a:r>
              <a:rPr lang="km-KH" sz="2000" dirty="0"/>
              <a:t>មួយនៃ </a:t>
            </a:r>
            <a:r>
              <a:rPr lang="en-US" sz="2000" dirty="0" err="1"/>
              <a:t>Java.util</a:t>
            </a:r>
            <a:r>
              <a:rPr lang="en-US" sz="2000" dirty="0"/>
              <a:t> </a:t>
            </a:r>
            <a:r>
              <a:rPr lang="km-KH" sz="2000" dirty="0"/>
              <a:t>ដែលវាជាអ្នក </a:t>
            </a:r>
            <a:r>
              <a:rPr lang="en-US" sz="2000" dirty="0"/>
              <a:t>Read Value </a:t>
            </a:r>
            <a:r>
              <a:rPr lang="km-KH" sz="2000" dirty="0"/>
              <a:t>តាមប្រភេទផ្សេងៗ ។</a:t>
            </a:r>
          </a:p>
          <a:p>
            <a:r>
              <a:rPr lang="km-KH" sz="20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000" dirty="0"/>
              <a:t>Scanner in = new Scanner(System.in); </a:t>
            </a:r>
            <a:r>
              <a:rPr lang="en-US" sz="2000" dirty="0">
                <a:solidFill>
                  <a:srgbClr val="92D050"/>
                </a:solidFill>
              </a:rPr>
              <a:t> </a:t>
            </a:r>
            <a:r>
              <a:rPr lang="en-US" sz="2000" dirty="0">
                <a:solidFill>
                  <a:srgbClr val="C00000"/>
                </a:solidFill>
              </a:rPr>
              <a:t>// </a:t>
            </a:r>
            <a:r>
              <a:rPr lang="km-KH" sz="2000" dirty="0" smtClean="0">
                <a:solidFill>
                  <a:srgbClr val="C00000"/>
                </a:solidFill>
              </a:rPr>
              <a:t>យកតម្លៃពី </a:t>
            </a:r>
            <a:r>
              <a:rPr lang="en-US" sz="2000" dirty="0" smtClean="0">
                <a:solidFill>
                  <a:srgbClr val="C00000"/>
                </a:solidFill>
              </a:rPr>
              <a:t>Keyboard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Scanner </a:t>
            </a:r>
            <a:r>
              <a:rPr lang="en-US" sz="2000" dirty="0" err="1" smtClean="0"/>
              <a:t>inFile</a:t>
            </a:r>
            <a:r>
              <a:rPr lang="en-US" sz="2000" dirty="0" smtClean="0"/>
              <a:t>  </a:t>
            </a:r>
            <a:r>
              <a:rPr lang="en-US" sz="2000" dirty="0"/>
              <a:t>= new Scanner(new </a:t>
            </a:r>
            <a:r>
              <a:rPr lang="en-US" sz="2000" dirty="0" err="1"/>
              <a:t>FileReader</a:t>
            </a:r>
            <a:r>
              <a:rPr lang="en-US" sz="2000" dirty="0"/>
              <a:t>("</a:t>
            </a:r>
            <a:r>
              <a:rPr lang="en-US" sz="2000" dirty="0" err="1"/>
              <a:t>myFile</a:t>
            </a:r>
            <a:r>
              <a:rPr lang="en-US" sz="2000" dirty="0" smtClean="0"/>
              <a:t>")); </a:t>
            </a:r>
            <a:r>
              <a:rPr lang="en-US" sz="2000" dirty="0" smtClean="0">
                <a:solidFill>
                  <a:srgbClr val="C00000"/>
                </a:solidFill>
              </a:rPr>
              <a:t>// </a:t>
            </a:r>
            <a:r>
              <a:rPr lang="km-KH" sz="2000" dirty="0" smtClean="0">
                <a:solidFill>
                  <a:srgbClr val="C00000"/>
                </a:solidFill>
              </a:rPr>
              <a:t>យកពី</a:t>
            </a:r>
            <a:r>
              <a:rPr lang="en-US" sz="2000" dirty="0" smtClean="0">
                <a:solidFill>
                  <a:srgbClr val="C00000"/>
                </a:solidFill>
              </a:rPr>
              <a:t> File</a:t>
            </a:r>
            <a:endParaRPr lang="ca-ES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វាបំបែក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Input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ដែលយើងបានបញ្ចូលជា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Tokens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ដោយប្រើប្រាស់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Delimiter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ដែលតំលៃ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Default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របស់វាគឺ​ </a:t>
            </a:r>
            <a:r>
              <a:rPr lang="en-US" sz="20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WhiteSpace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វាផ្ដល់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Methods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ជាច្រើនសម្រាប់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Read &amp; Parse Primitive Value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ផ្សេងៗជាច្រើន។ </a:t>
            </a:r>
          </a:p>
          <a:p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វាស្ថិតនៅក្នុង​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Package </a:t>
            </a:r>
            <a:r>
              <a:rPr lang="en-US" sz="20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java.util.Scannner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វាត្រូវបានប្រើដើម្បី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Parse Text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សម្រាប់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String &amp; Primitive Type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ដោយប្រើប្រាស់​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Regular Expression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វា​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និង​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ពី​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Interface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&amp;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Closeable</a:t>
            </a:r>
            <a:endParaRPr lang="ca-ES" sz="20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ca-ES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6</a:t>
            </a:r>
            <a:r>
              <a:rPr lang="ca-E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Scanner Class (</a:t>
            </a:r>
            <a:r>
              <a:rPr lang="km-KH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Eg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	import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java.util.Scanner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class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TestScanner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static void main(String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Scanner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=new Scanner(System.in);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(“Enter Number:”);</a:t>
            </a: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a=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sc.nextInt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(“The number you enter is ”+ a +”.”);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sc.close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6</a:t>
            </a:r>
            <a:r>
              <a:rPr lang="ca-E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Scanner Class (</a:t>
            </a:r>
            <a:r>
              <a:rPr lang="km-KH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14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a-ES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កំណត់សម្គាល់៖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នីមួយៗរងចាំរហូតដល់អ្នកប្រើប្រាស់​ចុច​ </a:t>
            </a:r>
            <a:r>
              <a:rPr lang="en-U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Enter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ទើបវាបញ្ជូនតំលៃ</a:t>
            </a:r>
          </a:p>
          <a:p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Token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មិនត្រឹមត្រូវទៅនឹងប្រភេទដែលយើងចង់បានវានឹង មាន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Exception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 </a:t>
            </a:r>
            <a:r>
              <a:rPr lang="en-US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InputMismatchException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កើតឡើង។</a:t>
            </a:r>
          </a:p>
          <a:p>
            <a:pPr marL="0" indent="0">
              <a:buNone/>
            </a:pP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Eg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(“What is your age?”);</a:t>
            </a:r>
          </a:p>
          <a:p>
            <a:pPr marL="0" indent="0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age=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sc.nextInt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What is your age? </a:t>
            </a:r>
            <a:r>
              <a:rPr lang="en-US" b="1" u="sng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Timmy</a:t>
            </a:r>
            <a:endParaRPr lang="ca-ES" b="1" u="sng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6</a:t>
            </a:r>
            <a:r>
              <a:rPr lang="ca-E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Scanner Class (</a:t>
            </a:r>
            <a:r>
              <a:rPr lang="km-KH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50898" y="1515553"/>
            <a:ext cx="11020926" cy="420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</a:t>
            </a:r>
            <a:r>
              <a:rPr lang="ca-E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Class:</a:t>
            </a:r>
          </a:p>
          <a:p>
            <a:endParaRPr lang="en-US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290174"/>
              </p:ext>
            </p:extLst>
          </p:nvPr>
        </p:nvGraphicFramePr>
        <p:xfrm>
          <a:off x="349623" y="1936379"/>
          <a:ext cx="11497235" cy="4827490"/>
        </p:xfrm>
        <a:graphic>
          <a:graphicData uri="http://schemas.openxmlformats.org/drawingml/2006/table">
            <a:tbl>
              <a:tblPr/>
              <a:tblGrid>
                <a:gridCol w="11497235"/>
              </a:tblGrid>
              <a:tr h="30527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Scanner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3" tooltip="class in java.io"/>
                        </a:rPr>
                        <a:t>File</a:t>
                      </a:r>
                      <a:r>
                        <a:rPr lang="en-US" dirty="0">
                          <a:effectLst/>
                        </a:rPr>
                        <a:t> source)Constructs a new Scanner that produces values scanned from the specified file.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4"/>
                        </a:rPr>
                        <a:t>Scanner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3" tooltip="class in java.io"/>
                        </a:rPr>
                        <a:t>File</a:t>
                      </a:r>
                      <a:r>
                        <a:rPr lang="en-US">
                          <a:effectLst/>
                        </a:rPr>
                        <a:t> source, </a:t>
                      </a:r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5" tooltip="class in java.lang"/>
                        </a:rPr>
                        <a:t>String</a:t>
                      </a:r>
                      <a:r>
                        <a:rPr lang="en-US">
                          <a:effectLst/>
                        </a:rPr>
                        <a:t> charsetName)Constructs a new Scanner that produces values scanned from the specified file.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6"/>
                        </a:rPr>
                        <a:t>Scanner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b="1" u="none" strike="noStrike" dirty="0" err="1">
                          <a:solidFill>
                            <a:srgbClr val="4C6B87"/>
                          </a:solidFill>
                          <a:effectLst/>
                          <a:hlinkClick r:id="rId7" tooltip="class in java.io"/>
                        </a:rPr>
                        <a:t>InputStream</a:t>
                      </a:r>
                      <a:r>
                        <a:rPr lang="en-US" dirty="0">
                          <a:effectLst/>
                        </a:rPr>
                        <a:t> source)Constructs a new Scanner that produces values scanned from the specified input stream.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8"/>
                        </a:rPr>
                        <a:t>Scanner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b="1" u="none" strike="noStrike" dirty="0" err="1">
                          <a:solidFill>
                            <a:srgbClr val="4C6B87"/>
                          </a:solidFill>
                          <a:effectLst/>
                          <a:hlinkClick r:id="rId7" tooltip="class in java.io"/>
                        </a:rPr>
                        <a:t>InputStream</a:t>
                      </a:r>
                      <a:r>
                        <a:rPr lang="en-US" dirty="0">
                          <a:effectLst/>
                        </a:rPr>
                        <a:t> source, </a:t>
                      </a:r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5" tooltip="class in java.lang"/>
                        </a:rPr>
                        <a:t>String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charsetName</a:t>
                      </a:r>
                      <a:r>
                        <a:rPr lang="en-US" dirty="0">
                          <a:effectLst/>
                        </a:rPr>
                        <a:t>)Constructs a new Scanner that produces values scanned from the specified input stream.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27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9"/>
                        </a:rPr>
                        <a:t>Scanner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10" tooltip="interface in java.nio.file"/>
                        </a:rPr>
                        <a:t>Path</a:t>
                      </a:r>
                      <a:r>
                        <a:rPr lang="en-US" dirty="0">
                          <a:effectLst/>
                        </a:rPr>
                        <a:t> source)Constructs a new Scanner that produces values scanned from the specified file.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11"/>
                        </a:rPr>
                        <a:t>Scanner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10" tooltip="interface in java.nio.file"/>
                        </a:rPr>
                        <a:t>Path</a:t>
                      </a:r>
                      <a:r>
                        <a:rPr lang="en-US" dirty="0">
                          <a:effectLst/>
                        </a:rPr>
                        <a:t> source, </a:t>
                      </a:r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5" tooltip="class in java.lang"/>
                        </a:rPr>
                        <a:t>String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charsetName</a:t>
                      </a:r>
                      <a:r>
                        <a:rPr lang="en-US" dirty="0">
                          <a:effectLst/>
                        </a:rPr>
                        <a:t>)Constructs a new Scanner that produces values scanned from the specified file.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12"/>
                        </a:rPr>
                        <a:t>Scanner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13" tooltip="interface in java.lang"/>
                        </a:rPr>
                        <a:t>Readable</a:t>
                      </a:r>
                      <a:r>
                        <a:rPr lang="en-US">
                          <a:effectLst/>
                        </a:rPr>
                        <a:t> source)Constructs a new Scanner that produces values scanned from the specified source.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14"/>
                        </a:rPr>
                        <a:t>Scanner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15" tooltip="interface in java.nio.channels"/>
                        </a:rPr>
                        <a:t>ReadableByteChannel</a:t>
                      </a:r>
                      <a:r>
                        <a:rPr lang="en-US">
                          <a:effectLst/>
                        </a:rPr>
                        <a:t> source)Constructs a new Scanner that produces values scanned from the specified channel.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16"/>
                        </a:rPr>
                        <a:t>Scanner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15" tooltip="interface in java.nio.channels"/>
                        </a:rPr>
                        <a:t>ReadableByteChannel</a:t>
                      </a:r>
                      <a:r>
                        <a:rPr lang="en-US">
                          <a:effectLst/>
                        </a:rPr>
                        <a:t> source, </a:t>
                      </a:r>
                      <a:r>
                        <a:rPr lang="en-US" b="1" u="none" strike="noStrike">
                          <a:solidFill>
                            <a:srgbClr val="4C6B87"/>
                          </a:solidFill>
                          <a:effectLst/>
                          <a:hlinkClick r:id="rId5" tooltip="class in java.lang"/>
                        </a:rPr>
                        <a:t>String</a:t>
                      </a:r>
                      <a:r>
                        <a:rPr lang="en-US">
                          <a:effectLst/>
                        </a:rPr>
                        <a:t> charsetName)Constructs a new Scanner that produces values scanned from the specified channel.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17"/>
                        </a:rPr>
                        <a:t>Scanner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C6B87"/>
                          </a:solidFill>
                          <a:effectLst/>
                          <a:hlinkClick r:id="rId5" tooltip="class in java.lang"/>
                        </a:rPr>
                        <a:t>String</a:t>
                      </a:r>
                      <a:r>
                        <a:rPr lang="en-US" dirty="0">
                          <a:effectLst/>
                        </a:rPr>
                        <a:t> source)Constructs a new Scanner that produces values scanned from the specified string.</a:t>
                      </a:r>
                    </a:p>
                  </a:txBody>
                  <a:tcPr marL="66675" marR="28575" marT="28575" marB="2857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6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6</a:t>
            </a:r>
            <a:r>
              <a:rPr lang="ca-E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Scanner Class (</a:t>
            </a:r>
            <a:r>
              <a:rPr lang="km-KH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14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ca-E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ដែលត្រូវបានប្រើប្រាស់ជាញឹកញាប់មានដូចជា៖</a:t>
            </a: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11199" y="2514599"/>
          <a:ext cx="1072726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6534"/>
                <a:gridCol w="75607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String next()</a:t>
                      </a:r>
                      <a:endParaRPr lang="en-US" dirty="0">
                        <a:solidFill>
                          <a:srgbClr val="FF000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វា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បញ្ជូនតំលៃរបស់​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Token 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បន្ទាប់ពី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Scanner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String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nextLine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dirty="0">
                        <a:solidFill>
                          <a:srgbClr val="FF000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វារំកិល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ទីតាំងរបស់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Scanner 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ទៅបន្ទាត់ថ្មី ហើយបញ្ជូនតំលៃជា​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String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byte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nextByte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dirty="0">
                        <a:solidFill>
                          <a:srgbClr val="FF000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វា​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Scan Token 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បន្ទាប់ជាតំលៃ​​​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byte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short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nextShort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dirty="0">
                        <a:solidFill>
                          <a:srgbClr val="FF000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វា​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Scan Token 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បន្ទាប់ជាតំលៃ​​​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short</a:t>
                      </a:r>
                      <a:endParaRPr lang="en-US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nextInt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dirty="0">
                        <a:solidFill>
                          <a:srgbClr val="FF000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វា​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Scan Token 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បន្ទាប់ជាតំលៃ​​​ </a:t>
                      </a:r>
                      <a:r>
                        <a:rPr lang="en-US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endParaRPr lang="en-US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long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nextLong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dirty="0">
                        <a:solidFill>
                          <a:srgbClr val="FF000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វា​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Scan Token 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បន្ទាប់ជាតំលៃ​​​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</a:t>
                      </a:r>
                      <a:endParaRPr lang="en-US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float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nextFloat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dirty="0">
                        <a:solidFill>
                          <a:srgbClr val="FF000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វា​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Scan Token 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បន្ទាប់ជាតំលៃ​​​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float</a:t>
                      </a:r>
                      <a:endParaRPr lang="en-US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double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nextDouble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dirty="0">
                        <a:solidFill>
                          <a:srgbClr val="FF0000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វា​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Scan Token </a:t>
                      </a:r>
                      <a:r>
                        <a:rPr lang="ca-E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បន្ទាប់ជាតំលៃ​​​ 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</a:t>
                      </a:r>
                      <a:endParaRPr lang="en-US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7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8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BufferedReader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&amp; </a:t>
            </a:r>
            <a:r>
              <a:rPr lang="en-US" sz="28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InputStreamReader</a:t>
            </a:r>
            <a:endParaRPr lang="km-KH" sz="28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សំរាប់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Read Text </a:t>
            </a: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dirty="0"/>
              <a:t>character-input stream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Buffered character </a:t>
            </a: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វាផ្ដល់នៃការ​អានមា​នលក្ខណៈជា single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Character,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Line of character , Array </a:t>
            </a: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Font typeface="Wingdings" pitchFamily="2" charset="2"/>
              <a:buChar char="v"/>
            </a:pPr>
            <a:r>
              <a:rPr lang="en-US" sz="1800" dirty="0" err="1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1800" dirty="0" smtClean="0">
                <a:latin typeface="Khmer OS Battambang" pitchFamily="2" charset="0"/>
                <a:cs typeface="Khmer OS Battambang" pitchFamily="2" charset="0"/>
              </a:rPr>
              <a:t>មួយស្ថិតក្នុង </a:t>
            </a:r>
            <a:r>
              <a:rPr lang="en-US" sz="1800" dirty="0" err="1" smtClean="0">
                <a:latin typeface="Khmer OS Battambang" pitchFamily="2" charset="0"/>
                <a:cs typeface="Khmer OS Battambang" pitchFamily="2" charset="0"/>
              </a:rPr>
              <a:t>Pagkage</a:t>
            </a:r>
            <a:r>
              <a:rPr lang="en-US" sz="1800" dirty="0" smtClean="0">
                <a:latin typeface="Khmer OS Battambang" pitchFamily="2" charset="0"/>
                <a:cs typeface="Khmer OS Battambang" pitchFamily="2" charset="0"/>
              </a:rPr>
              <a:t> java.io</a:t>
            </a:r>
            <a:r>
              <a:rPr lang="km-KH" sz="18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18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Font typeface="Wingdings" pitchFamily="2" charset="2"/>
              <a:buChar char="v"/>
            </a:pPr>
            <a:endParaRPr lang="km-KH" sz="18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EX:</a:t>
            </a:r>
            <a:endParaRPr lang="km-KH" sz="18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   </a:t>
            </a:r>
            <a:r>
              <a:rPr lang="en-US" sz="1800" dirty="0" err="1"/>
              <a:t>BufferedReader</a:t>
            </a:r>
            <a:r>
              <a:rPr lang="en-US" sz="1800" dirty="0"/>
              <a:t> bf = new </a:t>
            </a:r>
            <a:r>
              <a:rPr lang="en-US" sz="1800" dirty="0" err="1"/>
              <a:t>BufferedReader</a:t>
            </a:r>
            <a:r>
              <a:rPr lang="en-US" sz="1800" dirty="0"/>
              <a:t>(new </a:t>
            </a:r>
            <a:r>
              <a:rPr lang="en-US" sz="1800" dirty="0" err="1"/>
              <a:t>FileReader</a:t>
            </a:r>
            <a:r>
              <a:rPr lang="en-US" sz="1800" dirty="0"/>
              <a:t>(“D:/test.txt")); </a:t>
            </a:r>
            <a:r>
              <a:rPr lang="en-US" sz="1800" dirty="0">
                <a:solidFill>
                  <a:srgbClr val="FF0000"/>
                </a:solidFill>
              </a:rPr>
              <a:t>// Read File</a:t>
            </a:r>
          </a:p>
          <a:p>
            <a:pPr marL="0" lv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BufferedReader</a:t>
            </a:r>
            <a:r>
              <a:rPr lang="en-US" sz="1800" dirty="0"/>
              <a:t> bf = new </a:t>
            </a:r>
            <a:r>
              <a:rPr lang="en-US" sz="1800" dirty="0" err="1"/>
              <a:t>BufferedReader</a:t>
            </a:r>
            <a:r>
              <a:rPr lang="en-US" sz="1800" dirty="0"/>
              <a:t>(new </a:t>
            </a:r>
            <a:r>
              <a:rPr lang="en-US" sz="1800" dirty="0" err="1"/>
              <a:t>InputStreamReader</a:t>
            </a:r>
            <a:r>
              <a:rPr lang="en-US" sz="1800" dirty="0"/>
              <a:t>(System.</a:t>
            </a:r>
            <a:r>
              <a:rPr lang="en-US" sz="1800" i="1" dirty="0"/>
              <a:t>in));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4306" y="1574163"/>
            <a:ext cx="9487300" cy="56741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 type &amp; Wrapper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យល់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អំពី Auto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Boxing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Promotion &amp; Casting 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Operator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System Class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6. ស្វែងយល់អំពី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Scanner Class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7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ស្វែងយល់អំពី BufferedReader &amp; InputStreamReader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7</a:t>
            </a:r>
            <a:r>
              <a:rPr lang="ca-E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ca-ES" sz="36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36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BufferedReader</a:t>
            </a:r>
            <a:r>
              <a:rPr lang="en-U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&amp; </a:t>
            </a:r>
            <a:r>
              <a:rPr lang="en-US" sz="36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InputStreamReader</a:t>
            </a:r>
            <a:r>
              <a:rPr lang="km-KH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​</a:t>
            </a:r>
            <a:r>
              <a:rPr lang="en-U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(</a:t>
            </a:r>
            <a:r>
              <a:rPr lang="km-KH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km-KH" sz="36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175" y="1694329"/>
            <a:ext cx="10219764" cy="477370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7</a:t>
            </a:r>
            <a:r>
              <a:rPr lang="ca-E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4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BufferedReader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&amp; </a:t>
            </a:r>
            <a:r>
              <a:rPr lang="en-US" sz="24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InputStreamReader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(</a:t>
            </a:r>
            <a:r>
              <a:rPr lang="km-KH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Constructor </a:t>
            </a:r>
            <a:r>
              <a:rPr lang="ca-ES" sz="24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រ​បស់</a:t>
            </a:r>
            <a:r>
              <a:rPr lang="en-US" sz="24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Buffered Reader </a:t>
            </a:r>
            <a:r>
              <a:rPr lang="ca-ES" sz="24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មាន ២</a:t>
            </a:r>
            <a:r>
              <a:rPr lang="en-US" sz="24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BufferedReader</a:t>
            </a:r>
            <a:r>
              <a:rPr lang="en-US" sz="2000" dirty="0" smtClean="0"/>
              <a:t> (Reader in) : 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បង្កើត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Buffering 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Charater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-Input Stream 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ដែលប្រើប្រាស់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Default size (8192 chars) 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នៃ Input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Buffer​ ។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BufferedReader</a:t>
            </a:r>
            <a:r>
              <a:rPr lang="en-US" sz="2000" dirty="0" smtClean="0"/>
              <a:t> (Reader in,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size) : 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បង្កើត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Buffering 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Charater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-Input Stream 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ដែលអាចកំណត់ទំហំនៃ Input 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Bufferបាន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​។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64008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7</a:t>
            </a:r>
            <a:r>
              <a:rPr lang="ca-E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4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BufferedReader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&amp; </a:t>
            </a:r>
            <a:r>
              <a:rPr lang="en-US" sz="2400" dirty="0" err="1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InputStreamReader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(</a:t>
            </a:r>
            <a:r>
              <a:rPr lang="km-KH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4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rmAutofit fontScale="32500" lnSpcReduction="20000"/>
          </a:bodyPr>
          <a:lstStyle/>
          <a:p>
            <a:pPr marL="320040" lvl="1" indent="0">
              <a:buNone/>
            </a:pP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:</a:t>
            </a:r>
          </a:p>
          <a:p>
            <a:pPr marL="320040" lvl="1" indent="0">
              <a:buNone/>
            </a:pP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java.io.*;</a:t>
            </a:r>
          </a:p>
          <a:p>
            <a:pPr marL="320040" lvl="1" indent="0">
              <a:buNone/>
            </a:pP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Test {</a:t>
            </a:r>
          </a:p>
          <a:p>
            <a:pPr marL="320040" lvl="1" indent="0">
              <a:buNone/>
            </a:pP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main(String[] </a:t>
            </a:r>
            <a:r>
              <a:rPr lang="en-US" sz="6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throws </a:t>
            </a:r>
            <a:r>
              <a:rPr lang="en-US" sz="6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IOException</a:t>
            </a: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</a:p>
          <a:p>
            <a:pPr marL="320040" lvl="1" indent="0">
              <a:buNone/>
            </a:pPr>
            <a:r>
              <a:rPr lang="en-US" sz="6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6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br</a:t>
            </a: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6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(new </a:t>
            </a:r>
            <a:r>
              <a:rPr lang="en-US" sz="6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(System.in));</a:t>
            </a:r>
          </a:p>
          <a:p>
            <a:pPr marL="320040" lvl="1" indent="0">
              <a:buNone/>
            </a:pPr>
            <a:r>
              <a:rPr lang="en-US" sz="6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6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("Input your Data: ");</a:t>
            </a:r>
          </a:p>
          <a:p>
            <a:pPr marL="320040" lvl="1" indent="0">
              <a:buNone/>
            </a:pPr>
            <a:r>
              <a:rPr lang="en-US" sz="6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data=</a:t>
            </a:r>
            <a:r>
              <a:rPr lang="en-US" sz="6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br.readLine</a:t>
            </a:r>
            <a:r>
              <a:rPr lang="en-US" sz="6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320040" lvl="1" indent="0">
              <a:buNone/>
            </a:pPr>
            <a:r>
              <a:rPr lang="en-US" sz="6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6600" i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out.println</a:t>
            </a:r>
            <a:r>
              <a:rPr lang="en-US" sz="66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("Your Data is :" + data);</a:t>
            </a:r>
          </a:p>
          <a:p>
            <a:pPr marL="0" indent="0">
              <a:buNone/>
            </a:pPr>
            <a:r>
              <a:rPr lang="en-US" sz="6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4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docs.oracle.com/javase/tutorial/java/nutsandbolts/variables.html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www.tutorialspoint.com/java/java_variable_types.htm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tutorials.jenkov.com/java-io/system-in-out-error.html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https://docs.oracle.com/javase/tutorial/essential/io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www.artima.com/insidejvm/ed2/jvmP.html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www.java2s.com/Tutorial/Java/CatalogJava.htm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httpwww3.ntu.edu.sghomeehchuaprogrammingjavaj5b_io.html</a:t>
            </a: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http://www.tutorialspoint.com/java/java_basic_operators.htm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Primitive Data type &amp; Wrapper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ដែលបានកំណត់ ឬ បង្កើតរួចជាស្រេចនៅក្នុង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Programming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59047" y="2750416"/>
            <a:ext cx="9264776" cy="3803504"/>
            <a:chOff x="513588" y="2450992"/>
            <a:chExt cx="9264776" cy="3803504"/>
          </a:xfrm>
        </p:grpSpPr>
        <p:sp>
          <p:nvSpPr>
            <p:cNvPr id="8" name="Rounded Rectangle 7"/>
            <p:cNvSpPr/>
            <p:nvPr/>
          </p:nvSpPr>
          <p:spPr>
            <a:xfrm>
              <a:off x="4626864" y="2450992"/>
              <a:ext cx="1709928" cy="5943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Primitive Data</a:t>
              </a:r>
            </a:p>
            <a:p>
              <a:pPr algn="ctr"/>
              <a:r>
                <a:rPr lang="en-US" dirty="0" smtClean="0"/>
                <a:t>Types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99588" y="3485788"/>
              <a:ext cx="1709928" cy="5943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Numerical</a:t>
              </a:r>
            </a:p>
            <a:p>
              <a:pPr algn="ctr"/>
              <a:r>
                <a:rPr lang="en-US" dirty="0" smtClean="0"/>
                <a:t>Data Types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31736" y="3494932"/>
              <a:ext cx="1923288" cy="5943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</a:t>
              </a:r>
              <a:r>
                <a:rPr lang="en-US" dirty="0"/>
                <a:t>n</a:t>
              </a:r>
              <a:r>
                <a:rPr lang="en-US" dirty="0" smtClean="0"/>
                <a:t>umerical Data Type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41932" y="4608576"/>
              <a:ext cx="966216" cy="4034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Integer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76928" y="4616877"/>
              <a:ext cx="1813560" cy="3868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Floating Points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3588" y="5867400"/>
              <a:ext cx="702564" cy="387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byte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423416" y="5867400"/>
              <a:ext cx="762000" cy="387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short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424684" y="5867400"/>
              <a:ext cx="667512" cy="387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332988" y="5867400"/>
              <a:ext cx="667512" cy="387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long</a:t>
              </a:r>
              <a:endParaRPr lang="en-US" dirty="0"/>
            </a:p>
          </p:txBody>
        </p:sp>
        <p:sp>
          <p:nvSpPr>
            <p:cNvPr id="17" name="Chevron 16"/>
            <p:cNvSpPr/>
            <p:nvPr/>
          </p:nvSpPr>
          <p:spPr>
            <a:xfrm rot="10800000">
              <a:off x="1227201" y="5955792"/>
              <a:ext cx="176022" cy="210312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10800000">
              <a:off x="2221610" y="5955792"/>
              <a:ext cx="176022" cy="210312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rot="10800000">
              <a:off x="3129153" y="5955792"/>
              <a:ext cx="176022" cy="210312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76928" y="5867400"/>
              <a:ext cx="667512" cy="387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float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00497" y="5867400"/>
              <a:ext cx="973455" cy="387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double</a:t>
              </a:r>
              <a:endParaRPr lang="en-US" dirty="0"/>
            </a:p>
          </p:txBody>
        </p:sp>
        <p:sp>
          <p:nvSpPr>
            <p:cNvPr id="22" name="Chevron 21"/>
            <p:cNvSpPr/>
            <p:nvPr/>
          </p:nvSpPr>
          <p:spPr>
            <a:xfrm rot="10800000">
              <a:off x="5199126" y="5964936"/>
              <a:ext cx="176022" cy="210312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3867912" y="3064557"/>
              <a:ext cx="1552956" cy="37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20868" y="3074286"/>
              <a:ext cx="2078736" cy="3657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267330" y="4160757"/>
              <a:ext cx="1243966" cy="44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510153" y="4150252"/>
              <a:ext cx="1427607" cy="458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866394" y="5084064"/>
              <a:ext cx="1227582" cy="6473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645347" y="5084064"/>
              <a:ext cx="448629" cy="71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5" idx="0"/>
            </p:cNvCxnSpPr>
            <p:nvPr/>
          </p:nvCxnSpPr>
          <p:spPr>
            <a:xfrm>
              <a:off x="2103120" y="5088236"/>
              <a:ext cx="655320" cy="7791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6" idx="0"/>
            </p:cNvCxnSpPr>
            <p:nvPr/>
          </p:nvCxnSpPr>
          <p:spPr>
            <a:xfrm>
              <a:off x="2093976" y="5084064"/>
              <a:ext cx="1572768" cy="78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676776" y="5098601"/>
              <a:ext cx="606932" cy="75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63133" y="5103994"/>
              <a:ext cx="680467" cy="6993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828662" y="5855532"/>
              <a:ext cx="1183006" cy="3987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Boolean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825864" y="5867400"/>
              <a:ext cx="952500" cy="3868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7287006" y="4160757"/>
              <a:ext cx="724662" cy="164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014715" y="4160757"/>
              <a:ext cx="1211581" cy="164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6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1.1 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Primitive Data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type</a:t>
            </a:r>
            <a:r>
              <a:rPr lang="km-KH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​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8" y="1559932"/>
            <a:ext cx="9238128" cy="50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1.2 ស្វែង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Wrapper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11931"/>
            <a:ext cx="11000302" cy="52460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Wrapper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ដែលគេប្រើសំរាប់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Convert primitive data types 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អោយទៅជា​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។ ពីព្រោះ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មួយចំនួនត្រូវការ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ឬ​ក៍យើងចង់ប្រើ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ទើប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ផ្ដល់នូវ​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សំរាប់​​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 ដែលស្ថិតនៅក្នុង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ដែលវាត្រូវបាន​​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រួចជាស្រេចនៅគ្រប់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programs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អស់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1.2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Wrapper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Class (</a:t>
            </a:r>
            <a:r>
              <a:rPr lang="km-KH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6" y="2353235"/>
            <a:ext cx="10340788" cy="44106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2335" y="1696678"/>
            <a:ext cx="8303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km-KH" sz="2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ទាំងនោះរួមមាន៖</a:t>
            </a:r>
            <a:endParaRPr lang="en-US" sz="2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/>
          <a:lstStyle/>
          <a:p>
            <a:r>
              <a:rPr lang="ca-E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 </a:t>
            </a:r>
            <a:r>
              <a:rPr lang="ca-ES" sz="36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36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AutoBoxing</a:t>
            </a:r>
            <a:r>
              <a:rPr lang="en-U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&amp; </a:t>
            </a:r>
            <a:r>
              <a:rPr lang="en-US" sz="36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UnBoxing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6391" y="1771048"/>
            <a:ext cx="11105997" cy="5086952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Autoboxig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km-KH" sz="1800" dirty="0" smtClean="0"/>
              <a:t>គឺជាការផ្លាស់ប្តូរ </a:t>
            </a:r>
            <a:r>
              <a:rPr lang="en-US" sz="1800" dirty="0" smtClean="0"/>
              <a:t>Data Type </a:t>
            </a:r>
            <a:r>
              <a:rPr lang="km-KH" sz="1800" dirty="0" smtClean="0"/>
              <a:t>ពីប្រភេទ</a:t>
            </a:r>
            <a:r>
              <a:rPr lang="en-US" sz="1800" dirty="0" smtClean="0"/>
              <a:t> Primitive Dara Type </a:t>
            </a:r>
            <a:r>
              <a:rPr lang="km-KH" sz="1800" dirty="0" smtClean="0"/>
              <a:t>ទៅជា</a:t>
            </a:r>
            <a:r>
              <a:rPr lang="en-US" sz="1800" dirty="0" smtClean="0"/>
              <a:t> Object Wrapper Class </a:t>
            </a:r>
            <a:r>
              <a:rPr lang="km-KH" sz="1800" dirty="0" smtClean="0"/>
              <a:t>ដោយស្វ័យប្រវត្តិ។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km-KH" sz="1800" dirty="0" smtClean="0"/>
              <a:t>ខាងក្រោមនេះជាឧទាហរណ៍នៃ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Autoboxing</a:t>
            </a:r>
            <a:r>
              <a:rPr lang="en-US" sz="1800" dirty="0" smtClean="0"/>
              <a:t>:</a:t>
            </a:r>
          </a:p>
          <a:p>
            <a:pPr marL="240030" lvl="1" indent="0">
              <a:buNone/>
            </a:pPr>
            <a:r>
              <a:rPr lang="en-US" sz="16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a=</a:t>
            </a:r>
            <a:r>
              <a:rPr lang="en-US" sz="1600" dirty="0">
                <a:solidFill>
                  <a:srgbClr val="C00000"/>
                </a:solidFill>
                <a:latin typeface="Verdana" panose="020B0604030504040204" pitchFamily="34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24003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Integer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Integer.valueOf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(a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//Converting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008200"/>
                </a:solidFill>
                <a:latin typeface="Verdana" panose="020B0604030504040204" pitchFamily="34" charset="0"/>
              </a:rPr>
              <a:t>int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 </a:t>
            </a:r>
            <a:r>
              <a:rPr lang="km-KH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ទៅ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 Integer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4003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Integer j=a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sz="1600" dirty="0" err="1" smtClean="0">
                <a:solidFill>
                  <a:srgbClr val="008200"/>
                </a:solidFill>
                <a:latin typeface="Verdana" panose="020B0604030504040204" pitchFamily="34" charset="0"/>
              </a:rPr>
              <a:t>AutoBoxing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, now compiler </a:t>
            </a:r>
            <a:r>
              <a:rPr lang="km-KH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បានជំនួស </a:t>
            </a:r>
            <a:r>
              <a:rPr lang="en-US" sz="1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en-US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 </a:t>
            </a:r>
            <a:r>
              <a:rPr lang="km-KH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ដោយ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008200"/>
                </a:solidFill>
                <a:latin typeface="Verdana" panose="020B0604030504040204" pitchFamily="34" charset="0"/>
              </a:rPr>
              <a:t>Integer.valueOf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(a) </a:t>
            </a:r>
            <a:endParaRPr lang="km-KH" sz="1600" dirty="0" smtClean="0">
              <a:solidFill>
                <a:srgbClr val="008200"/>
              </a:solidFill>
              <a:latin typeface="Verdana" panose="020B0604030504040204" pitchFamily="34" charset="0"/>
            </a:endParaRPr>
          </a:p>
          <a:p>
            <a:pPr marL="240030" lvl="1" indent="0">
              <a:buNone/>
            </a:pPr>
            <a:endParaRPr lang="en-US" sz="1600" dirty="0" smtClean="0">
              <a:solidFill>
                <a:srgbClr val="0082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UnBoxing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km-KH" sz="1600" dirty="0"/>
              <a:t>គឺជាការប្តូរប្រភេទ</a:t>
            </a:r>
            <a:r>
              <a:rPr lang="en-US" sz="1600" dirty="0"/>
              <a:t>Data </a:t>
            </a:r>
            <a:r>
              <a:rPr lang="km-KH" sz="1600" dirty="0"/>
              <a:t>ពី</a:t>
            </a:r>
            <a:r>
              <a:rPr lang="en-US" sz="1600" dirty="0"/>
              <a:t>Object Wrapper Class </a:t>
            </a:r>
            <a:r>
              <a:rPr lang="km-KH" sz="1600" dirty="0"/>
              <a:t>ទៅជាប្រភេទ</a:t>
            </a:r>
            <a:r>
              <a:rPr lang="en-US" sz="1600" dirty="0"/>
              <a:t>Primitive</a:t>
            </a:r>
            <a:r>
              <a:rPr lang="km-KH" sz="1600" dirty="0" smtClean="0"/>
              <a:t>។</a:t>
            </a:r>
            <a:endParaRPr lang="km-KH" sz="1600" dirty="0" smtClean="0">
              <a:solidFill>
                <a:srgbClr val="008200"/>
              </a:solidFill>
              <a:latin typeface="Verdana" panose="020B0604030504040204" pitchFamily="34" charset="0"/>
            </a:endParaRPr>
          </a:p>
          <a:p>
            <a:pPr marL="240030" lvl="1" indent="0">
              <a:buNone/>
            </a:pPr>
            <a:r>
              <a:rPr lang="km-KH" sz="1600" dirty="0"/>
              <a:t>ខាងក្រោមនេះជាឧទាហរណ៍នៃ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Unboxing</a:t>
            </a:r>
            <a:r>
              <a:rPr lang="en-US" sz="1600" dirty="0" smtClean="0"/>
              <a:t>:</a:t>
            </a:r>
            <a:endParaRPr lang="km-KH" sz="1600" dirty="0" smtClean="0">
              <a:solidFill>
                <a:srgbClr val="008200"/>
              </a:solidFill>
              <a:latin typeface="Verdana" panose="020B0604030504040204" pitchFamily="34" charset="0"/>
            </a:endParaRPr>
          </a:p>
          <a:p>
            <a:pPr marL="240030" lvl="1" indent="0">
              <a:buNone/>
            </a:pPr>
            <a:r>
              <a:rPr lang="en-US" sz="1600" dirty="0" smtClean="0"/>
              <a:t>Integer</a:t>
            </a:r>
            <a:r>
              <a:rPr lang="en-US" sz="1600" dirty="0"/>
              <a:t> a=</a:t>
            </a:r>
            <a:r>
              <a:rPr lang="en-US" sz="1600" b="1" dirty="0"/>
              <a:t>new</a:t>
            </a:r>
            <a:r>
              <a:rPr lang="en-US" sz="1600" dirty="0"/>
              <a:t> Integer(3);    </a:t>
            </a:r>
          </a:p>
          <a:p>
            <a:pPr marL="240030" lvl="1" indent="0">
              <a:buNone/>
            </a:pPr>
            <a:r>
              <a:rPr lang="en-US" sz="1600" b="1" dirty="0" err="1"/>
              <a:t>int</a:t>
            </a:r>
            <a:r>
              <a:rPr lang="en-US" sz="1600" dirty="0"/>
              <a:t> </a:t>
            </a:r>
            <a:r>
              <a:rPr lang="en-US" sz="1600" dirty="0" err="1"/>
              <a:t>i</a:t>
            </a:r>
            <a:r>
              <a:rPr lang="en-US" sz="1600" dirty="0"/>
              <a:t>=</a:t>
            </a:r>
            <a:r>
              <a:rPr lang="en-US" sz="1600" dirty="0" err="1"/>
              <a:t>a.intValue</a:t>
            </a:r>
            <a:r>
              <a:rPr lang="en-US" sz="1600" dirty="0" smtClean="0"/>
              <a:t>();	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//converting Integer </a:t>
            </a:r>
            <a:r>
              <a:rPr lang="km-KH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ទៅ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008200"/>
                </a:solidFill>
                <a:latin typeface="Verdana" panose="020B0604030504040204" pitchFamily="34" charset="0"/>
              </a:rPr>
              <a:t>int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  </a:t>
            </a:r>
          </a:p>
          <a:p>
            <a:pPr marL="240030" lvl="1" indent="0">
              <a:buNone/>
            </a:pPr>
            <a:r>
              <a:rPr lang="en-US" sz="1600" b="1" dirty="0" err="1"/>
              <a:t>int</a:t>
            </a:r>
            <a:r>
              <a:rPr lang="en-US" sz="1600" dirty="0"/>
              <a:t> j=a</a:t>
            </a:r>
            <a:r>
              <a:rPr lang="en-US" sz="1600" dirty="0" smtClean="0"/>
              <a:t>;	</a:t>
            </a:r>
            <a:r>
              <a:rPr lang="en-US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U</a:t>
            </a:r>
            <a:r>
              <a:rPr lang="en-US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nboxing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, </a:t>
            </a:r>
            <a:r>
              <a:rPr lang="en-US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Compiler </a:t>
            </a:r>
            <a:r>
              <a:rPr lang="km-KH" sz="16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នឹងសរសេរ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008200"/>
                </a:solidFill>
                <a:latin typeface="Verdana" panose="020B0604030504040204" pitchFamily="34" charset="0"/>
              </a:rPr>
              <a:t>a.intValue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() </a:t>
            </a:r>
          </a:p>
        </p:txBody>
      </p:sp>
    </p:spTree>
    <p:extLst>
      <p:ext uri="{BB962C8B-B14F-4D97-AF65-F5344CB8AC3E}">
        <p14:creationId xmlns:p14="http://schemas.microsoft.com/office/powerpoint/2010/main" val="38469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1249" y="1573306"/>
            <a:ext cx="11301642" cy="5432612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Promotion</a:t>
            </a:r>
            <a:r>
              <a:rPr lang="en-US" dirty="0"/>
              <a:t> </a:t>
            </a:r>
            <a:r>
              <a:rPr lang="km-KH" dirty="0"/>
              <a:t>គឺជាការបំលែង</a:t>
            </a:r>
            <a:r>
              <a:rPr lang="en-US" dirty="0"/>
              <a:t> Data Type </a:t>
            </a:r>
            <a:r>
              <a:rPr lang="km-KH" dirty="0"/>
              <a:t>ពីតូចទៅធំដោយ</a:t>
            </a:r>
            <a:r>
              <a:rPr lang="km-KH" dirty="0" smtClean="0"/>
              <a:t>ស្វ័យប្រវត្តិ ក្នុងចំណោម </a:t>
            </a:r>
            <a:r>
              <a:rPr lang="en-US" dirty="0" smtClean="0"/>
              <a:t>Primitive Data Type </a:t>
            </a:r>
            <a:r>
              <a:rPr lang="km-KH" dirty="0" smtClean="0"/>
              <a:t>ដូចគ្នា។</a:t>
            </a:r>
            <a:endParaRPr lang="en-US" dirty="0" smtClean="0"/>
          </a:p>
          <a:p>
            <a:pPr marL="0" indent="0">
              <a:buNone/>
            </a:pPr>
            <a:r>
              <a:rPr lang="km-KH" sz="1600" dirty="0" smtClean="0"/>
              <a:t>	</a:t>
            </a:r>
            <a:r>
              <a:rPr lang="en-US" sz="1600" dirty="0" smtClean="0"/>
              <a:t>Ex: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byte </a:t>
            </a:r>
            <a:r>
              <a:rPr lang="en-US" sz="1600" dirty="0">
                <a:solidFill>
                  <a:srgbClr val="003399"/>
                </a:solidFill>
              </a:rPr>
              <a:t>a</a:t>
            </a:r>
            <a:r>
              <a:rPr lang="en-US" sz="1600" dirty="0"/>
              <a:t>=1;</a:t>
            </a:r>
            <a:br>
              <a:rPr lang="en-US" sz="1600" dirty="0"/>
            </a:br>
            <a:r>
              <a:rPr lang="en-US" sz="1600" dirty="0"/>
              <a:t>	double </a:t>
            </a:r>
            <a:r>
              <a:rPr lang="en-US" sz="1600" dirty="0">
                <a:solidFill>
                  <a:srgbClr val="003399"/>
                </a:solidFill>
              </a:rPr>
              <a:t>b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3399"/>
                </a:solidFill>
              </a:rPr>
              <a:t>a</a:t>
            </a:r>
            <a:r>
              <a:rPr lang="en-US" sz="1600" dirty="0"/>
              <a:t>; // value of</a:t>
            </a:r>
            <a:r>
              <a:rPr lang="en-US" sz="1600" dirty="0">
                <a:solidFill>
                  <a:srgbClr val="003399"/>
                </a:solidFill>
              </a:rPr>
              <a:t> a </a:t>
            </a:r>
            <a:r>
              <a:rPr lang="en-US" sz="1600" dirty="0"/>
              <a:t>has promoted to </a:t>
            </a:r>
            <a:r>
              <a:rPr lang="en-US" sz="1600" dirty="0" smtClean="0"/>
              <a:t>double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FF0000"/>
                </a:solidFill>
              </a:rPr>
              <a:t>Casting</a:t>
            </a:r>
            <a:r>
              <a:rPr lang="en-US" sz="1600" dirty="0" smtClean="0"/>
              <a:t> </a:t>
            </a:r>
            <a:r>
              <a:rPr lang="km-KH" sz="1600" dirty="0" smtClean="0"/>
              <a:t>សំដៅលើការ បម្លែងពី </a:t>
            </a:r>
            <a:r>
              <a:rPr lang="en-US" sz="1600" dirty="0" smtClean="0"/>
              <a:t>Primitive Data Type </a:t>
            </a:r>
            <a:r>
              <a:rPr lang="km-KH" sz="1600" dirty="0" smtClean="0"/>
              <a:t>ពីធំមកតូច ឬជាការយក </a:t>
            </a:r>
            <a:r>
              <a:rPr lang="en-US" sz="1600" dirty="0" smtClean="0"/>
              <a:t>Object Type</a:t>
            </a:r>
            <a:r>
              <a:rPr lang="km-KH" sz="1600" dirty="0" smtClean="0"/>
              <a:t> មួយប</a:t>
            </a:r>
            <a:r>
              <a:rPr lang="km-KH" sz="1600" dirty="0"/>
              <a:t>ម្លែងទៅ</a:t>
            </a:r>
            <a:r>
              <a:rPr lang="km-KH" sz="1600" dirty="0" smtClean="0"/>
              <a:t>ជា</a:t>
            </a:r>
            <a:r>
              <a:rPr lang="en-US" sz="1600" dirty="0"/>
              <a:t> Object </a:t>
            </a:r>
            <a:r>
              <a:rPr lang="en-US" sz="1600" dirty="0" smtClean="0"/>
              <a:t>Type </a:t>
            </a:r>
            <a:r>
              <a:rPr lang="km-KH" sz="1600" dirty="0" smtClean="0"/>
              <a:t>មួយផ្សេងទៀត ។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Ex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:										</a:t>
            </a:r>
            <a:r>
              <a:rPr lang="en-US" sz="1600" dirty="0" smtClean="0">
                <a:solidFill>
                  <a:srgbClr val="FF0000"/>
                </a:solidFill>
              </a:rPr>
              <a:t>Ex2</a:t>
            </a:r>
            <a:r>
              <a:rPr lang="en-US" sz="1600" dirty="0" smtClean="0"/>
              <a:t>:</a:t>
            </a:r>
          </a:p>
          <a:p>
            <a:pPr marL="240030" lvl="1" indent="0">
              <a:buNone/>
            </a:pPr>
            <a:r>
              <a:rPr lang="en-US" sz="1600" dirty="0" smtClean="0"/>
              <a:t>       Object name =“Java</a:t>
            </a:r>
            <a:r>
              <a:rPr lang="en-US" sz="1600" dirty="0"/>
              <a:t>”;				</a:t>
            </a:r>
            <a:r>
              <a:rPr lang="en-US" sz="1600" dirty="0" smtClean="0"/>
              <a:t>				double </a:t>
            </a:r>
            <a:r>
              <a:rPr lang="en-US" sz="1600" dirty="0"/>
              <a:t>a = 10.32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String language = (String)name;</a:t>
            </a:r>
            <a:r>
              <a:rPr lang="en-US" dirty="0"/>
              <a:t> 	</a:t>
            </a:r>
            <a:r>
              <a:rPr lang="en-US" dirty="0" smtClean="0"/>
              <a:t>		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)a;</a:t>
            </a:r>
          </a:p>
          <a:p>
            <a:pPr marL="240030" lvl="1" indent="0">
              <a:buNone/>
            </a:pPr>
            <a:endParaRPr lang="en-US" sz="1600" dirty="0" smtClean="0"/>
          </a:p>
          <a:p>
            <a:pPr marL="240030" lvl="1" indent="0">
              <a:buNone/>
            </a:pP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/>
          <a:lstStyle/>
          <a:p>
            <a:r>
              <a:rPr lang="ca-E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 </a:t>
            </a:r>
            <a:r>
              <a:rPr lang="ca-ES" sz="36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ca-ES" sz="36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Promotion &amp;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1554</Words>
  <Application>Microsoft Office PowerPoint</Application>
  <PresentationFormat>Widescreen</PresentationFormat>
  <Paragraphs>342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Microsoft YaHei UI</vt:lpstr>
      <vt:lpstr>Arial</vt:lpstr>
      <vt:lpstr>Arial Black</vt:lpstr>
      <vt:lpstr>Courier New</vt:lpstr>
      <vt:lpstr>DaunPenh</vt:lpstr>
      <vt:lpstr>Khmer OS Battambang</vt:lpstr>
      <vt:lpstr>Khmer OS Muol Light</vt:lpstr>
      <vt:lpstr>Verdana</vt:lpstr>
      <vt:lpstr>Wingdings</vt:lpstr>
      <vt:lpstr>Wingdings 2</vt:lpstr>
      <vt:lpstr>TS102922647</vt:lpstr>
      <vt:lpstr>PowerPoint Presentation</vt:lpstr>
      <vt:lpstr>ថ្នាក់ ភ្នំពេញ</vt:lpstr>
      <vt:lpstr>មាតិកា</vt:lpstr>
      <vt:lpstr>1. ស្វែងយល់អំពី Primitive Data type &amp; Wrapper Class</vt:lpstr>
      <vt:lpstr>1.1 ស្វែងយល់អំពី Primitive Data type​</vt:lpstr>
      <vt:lpstr>1.2 ស្វែងយល់អំពី Wrapper Class</vt:lpstr>
      <vt:lpstr>1.2 ស្វែងយល់អំពី Wrapper Class (ត)</vt:lpstr>
      <vt:lpstr>2 ស្វែងយល់អំពី AutoBoxing &amp; UnBoxing</vt:lpstr>
      <vt:lpstr>3 ស្វែងយល់អំពី Promotion &amp; Casting</vt:lpstr>
      <vt:lpstr>3 ស្វែងយល់អំពី Promotion &amp; Casting (ត)</vt:lpstr>
      <vt:lpstr>3 ស្វែងយល់អំពី Promotion &amp; Casting (ត)</vt:lpstr>
      <vt:lpstr>4 ស្វែងយល់អំពី Operator</vt:lpstr>
      <vt:lpstr>4 ស្វែងយល់អំពី Operator (ត)</vt:lpstr>
      <vt:lpstr>4 ស្វែងយល់អំពី Operator (ត)</vt:lpstr>
      <vt:lpstr>4 ស្វែងយល់អំពី Operator (ត)</vt:lpstr>
      <vt:lpstr>4 ស្វែងយល់អំពី Operator (ត)</vt:lpstr>
      <vt:lpstr>4 ស្វែងយល់អំពី Operator (ត)</vt:lpstr>
      <vt:lpstr>4 ស្វែងយល់អំពី Operator (ត)</vt:lpstr>
      <vt:lpstr>4 ស្វែងយល់អំពី Operator (ត)</vt:lpstr>
      <vt:lpstr>5 ស្វែងយល់អំពី System Class I/O</vt:lpstr>
      <vt:lpstr>5 ស្វែងយល់អំពី System Class I/O (ត)</vt:lpstr>
      <vt:lpstr>5 ស្វែងយល់អំពី System Class I/O (ត)</vt:lpstr>
      <vt:lpstr>5 ស្វែងយល់អំពី System Class I/O (ត)</vt:lpstr>
      <vt:lpstr>6 ស្វែងយល់អំពី Scanner Class</vt:lpstr>
      <vt:lpstr>6 ស្វែងយល់អំពី Scanner Class (ត)</vt:lpstr>
      <vt:lpstr>6 ស្វែងយល់អំពី Scanner Class (ត)</vt:lpstr>
      <vt:lpstr>6 ស្វែងយល់អំពី Scanner Class (ត)</vt:lpstr>
      <vt:lpstr>6 ស្វែងយល់អំពី Scanner Class (ត)</vt:lpstr>
      <vt:lpstr>7 ស្វែងយល់អំពី BufferedReader &amp; InputStreamReader</vt:lpstr>
      <vt:lpstr>PowerPoint Presentation</vt:lpstr>
      <vt:lpstr>7 ស្វែងយល់អំពី BufferedReader &amp; InputStreamReader (ត)</vt:lpstr>
      <vt:lpstr>7 ស្វែងយល់អំពី BufferedReader &amp; InputStreamReader (ត)</vt:lpstr>
      <vt:lpstr> 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2016-04-07T02:03:57Z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