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503" r:id="rId3"/>
    <p:sldId id="505" r:id="rId4"/>
    <p:sldId id="426" r:id="rId5"/>
    <p:sldId id="428" r:id="rId6"/>
    <p:sldId id="512" r:id="rId7"/>
    <p:sldId id="513" r:id="rId8"/>
    <p:sldId id="514" r:id="rId9"/>
    <p:sldId id="515" r:id="rId10"/>
    <p:sldId id="521" r:id="rId11"/>
    <p:sldId id="522" r:id="rId12"/>
    <p:sldId id="506" r:id="rId13"/>
    <p:sldId id="526" r:id="rId14"/>
    <p:sldId id="527" r:id="rId15"/>
    <p:sldId id="530" r:id="rId16"/>
    <p:sldId id="531" r:id="rId17"/>
    <p:sldId id="528" r:id="rId18"/>
    <p:sldId id="529" r:id="rId19"/>
    <p:sldId id="525" r:id="rId20"/>
    <p:sldId id="516" r:id="rId21"/>
    <p:sldId id="517" r:id="rId22"/>
    <p:sldId id="518" r:id="rId23"/>
    <p:sldId id="532" r:id="rId24"/>
    <p:sldId id="533" r:id="rId25"/>
    <p:sldId id="509" r:id="rId26"/>
    <p:sldId id="510" r:id="rId27"/>
    <p:sldId id="520" r:id="rId28"/>
    <p:sldId id="511" r:id="rId29"/>
    <p:sldId id="519" r:id="rId30"/>
    <p:sldId id="439" r:id="rId31"/>
    <p:sldId id="42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99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6" autoAdjust="0"/>
    <p:restoredTop sz="94434" autoAdjust="0"/>
  </p:normalViewPr>
  <p:slideViewPr>
    <p:cSldViewPr snapToGrid="0">
      <p:cViewPr varScale="1">
        <p:scale>
          <a:sx n="87" d="100"/>
          <a:sy n="87" d="100"/>
        </p:scale>
        <p:origin x="28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06-Apr-16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http://pc.net/helpcenter/answers/primitive_and_non_primitive_data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88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https://www.youtube.com/watch?v=FNPEKwQUJwU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27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https://www.youtube.com/watch?v=FNPEKwQUJwU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89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https://www.youtube.com/watch?v=FNPEKwQUJwU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13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https://www.youtube.com/watch?v=FNPEKwQUJwU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7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https://docs.oracle.com/javase/tutorial/java/nutsandbolts/opsummary.html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65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https://docs.oracle.com/javase/tutorial/java/nutsandbolts/opsummary.html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3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https://docs.oracle.com/javase/tutorial/java/nutsandbolts/opsummary.html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25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5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34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81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70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6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Buffered Reader </a:t>
            </a:r>
            <a:r>
              <a:rPr lang="km-KH" dirty="0" smtClean="0"/>
              <a:t>ជា</a:t>
            </a:r>
            <a:r>
              <a:rPr lang="en-US" dirty="0" smtClean="0"/>
              <a:t> Stream</a:t>
            </a:r>
            <a:r>
              <a:rPr lang="km-KH" baseline="0" dirty="0" smtClean="0"/>
              <a:t> សម្រាប់បញ្ចូលទិន្នន័យជាតួអក្សរដោយប្រើ </a:t>
            </a:r>
            <a:r>
              <a:rPr lang="en-US" baseline="0" dirty="0" smtClean="0"/>
              <a:t>buffer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Input Stream Reader  </a:t>
            </a:r>
            <a:r>
              <a:rPr lang="km-KH" baseline="0" dirty="0" smtClean="0"/>
              <a:t>ជា </a:t>
            </a:r>
            <a:r>
              <a:rPr lang="en-US" dirty="0" smtClean="0"/>
              <a:t>Stream</a:t>
            </a:r>
            <a:r>
              <a:rPr lang="km-KH" dirty="0" smtClean="0"/>
              <a:t> </a:t>
            </a:r>
            <a:r>
              <a:rPr lang="km-KH" baseline="0" dirty="0" smtClean="0"/>
              <a:t>សម្រាប់បញ្ចូលទិន្នន័យដែលប្រែសម្រួលពី </a:t>
            </a:r>
            <a:r>
              <a:rPr lang="en-US" baseline="0" dirty="0" smtClean="0"/>
              <a:t>bytes </a:t>
            </a:r>
            <a:r>
              <a:rPr lang="km-KH" baseline="0" dirty="0" smtClean="0"/>
              <a:t>មកជាតួអក្សរ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BufferedInputStream</a:t>
            </a: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km-KH" sz="1200" baseline="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</a:t>
            </a:r>
            <a:r>
              <a:rPr lang="km-KH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មួយដែលមានលក្ខណៈ </a:t>
            </a:r>
            <a:r>
              <a:rPr lang="en-US" sz="1200" baseline="0" dirty="0" smtClean="0">
                <a:latin typeface="+mn-lt"/>
                <a:cs typeface="+mn-cs"/>
              </a:rPr>
              <a:t>b</a:t>
            </a:r>
            <a:r>
              <a:rPr lang="en-US" baseline="0" dirty="0" smtClean="0"/>
              <a:t>uffered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Stream </a:t>
            </a:r>
            <a:r>
              <a:rPr lang="km-KH" baseline="0" dirty="0" smtClean="0"/>
              <a:t>គឺជា</a:t>
            </a:r>
            <a:r>
              <a:rPr lang="en-US" baseline="0" dirty="0" smtClean="0"/>
              <a:t> abstraction</a:t>
            </a:r>
            <a:r>
              <a:rPr lang="km-KH" baseline="0" dirty="0" smtClean="0"/>
              <a:t> មួយដែលអាចផ្ដល់ និងប្រើប្រាស់ព័ត៌មាន</a:t>
            </a:r>
            <a:endParaRPr lang="en-US" baseline="0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9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49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2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http://www.javatpoint.com/q/5492/what-is-wrapper-class?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http://www.javatpoint.com/wrapper-class-in-java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91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34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35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92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06-Apr-16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06-Apr-16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06-Apr-16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avatpoint.com/wrapper-class-in-java" TargetMode="External"/><Relationship Id="rId3" Type="http://schemas.openxmlformats.org/officeDocument/2006/relationships/hyperlink" Target="http://www.tutorialspoint.com/java/util/java_util_scanner.htm" TargetMode="External"/><Relationship Id="rId7" Type="http://schemas.openxmlformats.org/officeDocument/2006/relationships/hyperlink" Target="http://www.javatpoint.com/q/5492/what-is-wrapper-class" TargetMode="External"/><Relationship Id="rId2" Type="http://schemas.openxmlformats.org/officeDocument/2006/relationships/hyperlink" Target="http://tutorials.jenkov.com/java-io/system-in-out-error.html#system-i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c.net/helpcenter/answers/primitive_and_non_primitive_data" TargetMode="External"/><Relationship Id="rId5" Type="http://schemas.openxmlformats.org/officeDocument/2006/relationships/hyperlink" Target="https://docs.oracle.com/javase/tutorial/essential/io/index.html" TargetMode="External"/><Relationship Id="rId10" Type="http://schemas.openxmlformats.org/officeDocument/2006/relationships/hyperlink" Target="https://docs.oracle.com/javase/tutorial/java/data/autoboxing.html" TargetMode="External"/><Relationship Id="rId4" Type="http://schemas.openxmlformats.org/officeDocument/2006/relationships/hyperlink" Target="https://docs.oracle.com/javase/tutorial/essential/io/buffers.html" TargetMode="External"/><Relationship Id="rId9" Type="http://schemas.openxmlformats.org/officeDocument/2006/relationships/hyperlink" Target="https://docs.oracle.com/javase/tutorial/java/nutsandbolts/opsummary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Type/Wrapper 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m-KH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2" y="1771046"/>
            <a:ext cx="9914022" cy="43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4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 Boxing &amp; Unboxing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06393" y="1771048"/>
            <a:ext cx="11020927" cy="4312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 smtClean="0"/>
              <a:t>Autoboxing</a:t>
            </a:r>
            <a:r>
              <a:rPr lang="en-US" sz="2200" dirty="0" smtClean="0"/>
              <a:t> </a:t>
            </a:r>
            <a:r>
              <a:rPr lang="km-KH" sz="2200" dirty="0" smtClean="0"/>
              <a:t>គឺជាការបម្លែង ស្វ័យប្រវត្តិ ដោយ </a:t>
            </a:r>
            <a:r>
              <a:rPr lang="en-US" sz="2200" dirty="0" smtClean="0"/>
              <a:t>java compiler </a:t>
            </a:r>
            <a:r>
              <a:rPr lang="km-KH" sz="2200" dirty="0" smtClean="0"/>
              <a:t>រវាងប្រភេទ </a:t>
            </a:r>
            <a:r>
              <a:rPr lang="en-US" sz="2200" dirty="0" smtClean="0"/>
              <a:t>Primitive type </a:t>
            </a:r>
            <a:r>
              <a:rPr lang="km-KH" sz="2200" dirty="0" smtClean="0"/>
              <a:t>នឹងប្រភេទ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r>
              <a:rPr lang="en-US" sz="2200" dirty="0" smtClean="0"/>
              <a:t>wrapper classes </a:t>
            </a:r>
            <a:r>
              <a:rPr lang="km-KH" sz="2200" dirty="0" smtClean="0"/>
              <a:t>ដែលត្រូវគ្នានឹងវា។</a:t>
            </a:r>
            <a:endParaRPr lang="en-US" sz="2200" dirty="0" smtClean="0"/>
          </a:p>
          <a:p>
            <a:r>
              <a:rPr lang="en-US" sz="2200" dirty="0"/>
              <a:t>Unboxing </a:t>
            </a:r>
            <a:r>
              <a:rPr lang="km-KH" sz="2200" dirty="0"/>
              <a:t>គឺការ </a:t>
            </a:r>
            <a:r>
              <a:rPr lang="en-US" sz="2200" dirty="0"/>
              <a:t>reverse </a:t>
            </a:r>
            <a:r>
              <a:rPr lang="km-KH" sz="2200" dirty="0"/>
              <a:t>នៃ</a:t>
            </a:r>
            <a:r>
              <a:rPr lang="en-US" sz="2200" dirty="0"/>
              <a:t> </a:t>
            </a:r>
            <a:r>
              <a:rPr lang="en-US" sz="2200" dirty="0" err="1"/>
              <a:t>Autoboxing</a:t>
            </a:r>
            <a:r>
              <a:rPr lang="km-KH" sz="2200" dirty="0"/>
              <a:t>។</a:t>
            </a:r>
            <a:endParaRPr lang="en-US" sz="2200" dirty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Example: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nt</a:t>
            </a:r>
            <a:r>
              <a:rPr lang="en-US" dirty="0" smtClean="0">
                <a:solidFill>
                  <a:srgbClr val="FF0000"/>
                </a:solidFill>
              </a:rPr>
              <a:t> n=50;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Integer a1 = new Integer(n); //</a:t>
            </a:r>
            <a:r>
              <a:rPr lang="en-US" dirty="0" err="1" smtClean="0">
                <a:solidFill>
                  <a:srgbClr val="FF0000"/>
                </a:solidFill>
              </a:rPr>
              <a:t>autoboxing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6600CC"/>
                </a:solidFill>
              </a:rPr>
              <a:t>Integer a2 = n //</a:t>
            </a:r>
            <a:r>
              <a:rPr lang="en-US" dirty="0" err="1" smtClean="0">
                <a:solidFill>
                  <a:srgbClr val="6600CC"/>
                </a:solidFill>
              </a:rPr>
              <a:t>autoboxing</a:t>
            </a:r>
            <a:endParaRPr lang="en-US" dirty="0" smtClean="0">
              <a:solidFill>
                <a:srgbClr val="6600CC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 err="1" smtClean="0">
                <a:solidFill>
                  <a:srgbClr val="0070C0"/>
                </a:solidFill>
              </a:rPr>
              <a:t>nt</a:t>
            </a:r>
            <a:r>
              <a:rPr lang="en-US" dirty="0" smtClean="0">
                <a:solidFill>
                  <a:srgbClr val="0070C0"/>
                </a:solidFill>
              </a:rPr>
              <a:t> a3 = a1; //unboxing a3=50;</a:t>
            </a:r>
          </a:p>
          <a:p>
            <a:pPr marL="0" indent="0"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(a+” ”+a2+” ”+a3);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Result: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50 50 50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80537"/>
              </p:ext>
            </p:extLst>
          </p:nvPr>
        </p:nvGraphicFramePr>
        <p:xfrm>
          <a:off x="7604566" y="2673137"/>
          <a:ext cx="3238502" cy="34101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19251"/>
                <a:gridCol w="1619251"/>
              </a:tblGrid>
              <a:tr h="507170"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Wrapper class</a:t>
                      </a:r>
                      <a:endParaRPr lang="en-US" dirty="0"/>
                    </a:p>
                  </a:txBody>
                  <a:tcPr/>
                </a:tc>
              </a:tr>
              <a:tr h="3628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  <a:tr h="362874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</a:p>
                  </a:txBody>
                  <a:tcPr/>
                </a:tc>
              </a:tr>
              <a:tr h="362874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</a:tr>
              <a:tr h="362874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3628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</a:tr>
              <a:tr h="362874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</a:tr>
              <a:tr h="362874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</a:tr>
              <a:tr h="362874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06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 Boxing &amp;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Unboxing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06393" y="1771048"/>
            <a:ext cx="11020927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2720" t="34995" r="17529" b="19791"/>
          <a:stretch/>
        </p:blipFill>
        <p:spPr>
          <a:xfrm>
            <a:off x="2470245" y="1950430"/>
            <a:ext cx="6960358" cy="395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Boxing &amp; Unboxing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(តចប់)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06393" y="1771048"/>
            <a:ext cx="11020927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681" t="8844" r="38773" b="56426"/>
          <a:stretch/>
        </p:blipFill>
        <p:spPr>
          <a:xfrm>
            <a:off x="3804847" y="2016188"/>
            <a:ext cx="6294866" cy="3000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996015" y="2843503"/>
            <a:ext cx="259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/>
              <a:t>សម្រាប់ </a:t>
            </a:r>
            <a:r>
              <a:rPr lang="en-US" dirty="0" smtClean="0"/>
              <a:t>Java 1.4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1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4598" y="1586757"/>
            <a:ext cx="1073123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(Implicit)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ជាការផ្ដល់តម្លៃមួយនៃប្រភេទទិន្នន័យតូចមួយទៅអោ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យអថេរនៃ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ទិន្នន័យដែល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ធំជាងវា។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Casting 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or (Explicit) 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ការផ្ដល់តម្លៃមួយនៃប្រភេទទិន្នន័យធំទៅអោយអថេរនៃ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ទិន្នន័យ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ដែលតូចជាងវា។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តម្លៃនៃប្រភេទទិន្នន័យនោះអាចនឹង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បាត់បង់តម្លៃ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ខ្លះ។</a:t>
            </a:r>
          </a:p>
          <a:p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541" y="2013855"/>
            <a:ext cx="6730773" cy="35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3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541" y="2013856"/>
            <a:ext cx="6843260" cy="38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6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35012" y="1911372"/>
            <a:ext cx="6739618" cy="3981490"/>
            <a:chOff x="2850696" y="2510087"/>
            <a:chExt cx="6739618" cy="398149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0696" y="2510087"/>
              <a:ext cx="6739618" cy="39814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5645284" y="5127171"/>
              <a:ext cx="1828800" cy="2830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892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11" y="1667797"/>
            <a:ext cx="7979580" cy="484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6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204788" indent="-204788">
              <a:lnSpc>
                <a:spcPct val="150000"/>
              </a:lnSpc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Operator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គឺជានិមិត្តសញ្ញាពិសេស ដែលត្រូវបានគេប្រើប្រាស់ក្នុងការគណនាប្រៀបធៀប ឬ ផ្តល់តម្លៃ ជាដើម។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44818" lvl="1" indent="-204788"/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Simple  Assignment Operator</a:t>
            </a:r>
          </a:p>
          <a:p>
            <a:pPr marL="444818" lvl="1" indent="-204788"/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Arithmetic Operator</a:t>
            </a:r>
          </a:p>
          <a:p>
            <a:pPr marL="444818" lvl="1" indent="-204788"/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Unary Operators</a:t>
            </a:r>
          </a:p>
          <a:p>
            <a:pPr marL="444818" lvl="1" indent="-204788"/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Equality and Relational Operators</a:t>
            </a:r>
          </a:p>
          <a:p>
            <a:pPr marL="444818" lvl="1" indent="-204788"/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Conditional Operators</a:t>
            </a:r>
          </a:p>
          <a:p>
            <a:pPr marL="444818" lvl="1" indent="-204788"/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Type Comparison Operator</a:t>
            </a:r>
          </a:p>
          <a:p>
            <a:pPr marL="444818" lvl="1" indent="-204788"/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Bitwise and Bit Shift Operators</a:t>
            </a:r>
          </a:p>
        </p:txBody>
      </p:sp>
    </p:spTree>
    <p:extLst>
      <p:ext uri="{BB962C8B-B14F-4D97-AF65-F5344CB8AC3E}">
        <p14:creationId xmlns:p14="http://schemas.microsoft.com/office/powerpoint/2010/main" val="216423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r>
              <a:rPr lang="en-US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Syntax and Data Type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ផា វ៉ាន់សា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នង ឌី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ណា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កាន់ ច័ន្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ទប្រសិទ្ធ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សុង សៀកថេ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ង</a:t>
            </a:r>
            <a:endParaRPr lang="km-KH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 ទិត្យ អម្រិតវិជេយ្យោ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	Simple Assignment Operator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= 	( simple assignment operator )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	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Arithmetic Operators</a:t>
            </a: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+	( additive )</a:t>
            </a:r>
          </a:p>
          <a:p>
            <a:pPr marL="0" indent="0">
              <a:buNone/>
            </a:pP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	-	( subtraction )</a:t>
            </a:r>
          </a:p>
          <a:p>
            <a:pPr marL="0" indent="0">
              <a:buNone/>
            </a:pP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	*	( multiplication )</a:t>
            </a:r>
          </a:p>
          <a:p>
            <a:pPr marL="0" indent="0">
              <a:buNone/>
            </a:pP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	/	( division )</a:t>
            </a:r>
          </a:p>
          <a:p>
            <a:pPr marL="0" indent="0">
              <a:buNone/>
            </a:pP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	%	( remainder )</a:t>
            </a:r>
            <a:endParaRPr lang="en-US" sz="19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48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8" name="Content Placeholder 6"/>
          <p:cNvSpPr txBox="1">
            <a:spLocks noGrp="1"/>
          </p:cNvSpPr>
          <p:nvPr>
            <p:ph sz="quarter" idx="13"/>
          </p:nvPr>
        </p:nvSpPr>
        <p:spPr>
          <a:xfrm>
            <a:off x="606393" y="1634840"/>
            <a:ext cx="11020927" cy="5144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3400" dirty="0" smtClean="0">
                <a:latin typeface="Khmer OS Battambang" pitchFamily="2" charset="0"/>
                <a:cs typeface="Khmer OS Battambang" pitchFamily="2" charset="0"/>
              </a:rPr>
              <a:t>Unary Operators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3400" dirty="0" smtClean="0">
                <a:latin typeface="Khmer OS Battambang" pitchFamily="2" charset="0"/>
                <a:cs typeface="Khmer OS Battambang" pitchFamily="2" charset="0"/>
              </a:rPr>
              <a:t>++	( increment operator )</a:t>
            </a:r>
          </a:p>
          <a:p>
            <a:pPr marL="0" indent="0">
              <a:buFont typeface="Arial" pitchFamily="34" charset="0"/>
              <a:buNone/>
            </a:pPr>
            <a:r>
              <a:rPr lang="en-US" sz="3400" dirty="0" smtClean="0">
                <a:latin typeface="Khmer OS Battambang" pitchFamily="2" charset="0"/>
                <a:cs typeface="Khmer OS Battambang" pitchFamily="2" charset="0"/>
              </a:rPr>
              <a:t>		--	( decrement operator )</a:t>
            </a:r>
          </a:p>
          <a:p>
            <a:pPr marL="0" indent="0">
              <a:buFont typeface="Arial" pitchFamily="34" charset="0"/>
              <a:buNone/>
            </a:pPr>
            <a:r>
              <a:rPr lang="en-US" sz="3400" dirty="0" smtClean="0">
                <a:latin typeface="Khmer OS Battambang" pitchFamily="2" charset="0"/>
                <a:cs typeface="Khmer OS Battambang" pitchFamily="2" charset="0"/>
              </a:rPr>
              <a:t>		!	( logical complement, inverts the value of a </a:t>
            </a:r>
            <a:r>
              <a:rPr lang="en-US" sz="3400" dirty="0">
                <a:latin typeface="Khmer OS Battambang" pitchFamily="2" charset="0"/>
                <a:cs typeface="Khmer OS Battambang" pitchFamily="2" charset="0"/>
              </a:rPr>
              <a:t>B</a:t>
            </a:r>
            <a:r>
              <a:rPr lang="en-US" sz="3400" dirty="0" smtClean="0">
                <a:latin typeface="Khmer OS Battambang" pitchFamily="2" charset="0"/>
                <a:cs typeface="Khmer OS Battambang" pitchFamily="2" charset="0"/>
              </a:rPr>
              <a:t>oolean )	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	</a:t>
            </a:r>
            <a:r>
              <a:rPr lang="en-US" sz="3400" dirty="0" smtClean="0">
                <a:latin typeface="Khmer OS Battambang" pitchFamily="2" charset="0"/>
                <a:cs typeface="Khmer OS Battambang" pitchFamily="2" charset="0"/>
              </a:rPr>
              <a:t>Equality and Relational Operators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3800" dirty="0" smtClean="0">
                <a:latin typeface="Khmer OS Battambang" pitchFamily="2" charset="0"/>
                <a:cs typeface="Khmer OS Battambang" pitchFamily="2" charset="0"/>
              </a:rPr>
              <a:t>==	( equal to )</a:t>
            </a:r>
          </a:p>
          <a:p>
            <a:pPr marL="0" indent="0">
              <a:buFont typeface="Arial" pitchFamily="34" charset="0"/>
              <a:buNone/>
            </a:pPr>
            <a:r>
              <a:rPr lang="en-US" sz="3800" dirty="0" smtClean="0">
                <a:latin typeface="Khmer OS Battambang" pitchFamily="2" charset="0"/>
                <a:cs typeface="Khmer OS Battambang" pitchFamily="2" charset="0"/>
              </a:rPr>
              <a:t>		!=	( not equal to )</a:t>
            </a:r>
          </a:p>
          <a:p>
            <a:pPr marL="0" indent="0">
              <a:buFont typeface="Arial" pitchFamily="34" charset="0"/>
              <a:buNone/>
            </a:pPr>
            <a:r>
              <a:rPr lang="en-US" sz="3800" dirty="0" smtClean="0">
                <a:latin typeface="Khmer OS Battambang" pitchFamily="2" charset="0"/>
                <a:cs typeface="Khmer OS Battambang" pitchFamily="2" charset="0"/>
              </a:rPr>
              <a:t>		&gt;	( greater than )</a:t>
            </a:r>
          </a:p>
          <a:p>
            <a:pPr marL="0" indent="0">
              <a:buFont typeface="Arial" pitchFamily="34" charset="0"/>
              <a:buNone/>
            </a:pPr>
            <a:r>
              <a:rPr lang="en-US" sz="3800" dirty="0" smtClean="0">
                <a:latin typeface="Khmer OS Battambang" pitchFamily="2" charset="0"/>
                <a:cs typeface="Khmer OS Battambang" pitchFamily="2" charset="0"/>
              </a:rPr>
              <a:t>		&gt;=	( greater than or equal to )</a:t>
            </a:r>
          </a:p>
          <a:p>
            <a:pPr marL="0" indent="0">
              <a:buFont typeface="Arial" pitchFamily="34" charset="0"/>
              <a:buNone/>
            </a:pPr>
            <a:r>
              <a:rPr lang="en-US" sz="3800" dirty="0" smtClean="0">
                <a:latin typeface="Khmer OS Battambang" pitchFamily="2" charset="0"/>
                <a:cs typeface="Khmer OS Battambang" pitchFamily="2" charset="0"/>
              </a:rPr>
              <a:t>		&lt;	( less than )	</a:t>
            </a:r>
          </a:p>
          <a:p>
            <a:pPr marL="0" indent="0">
              <a:buFont typeface="Arial" pitchFamily="34" charset="0"/>
              <a:buNone/>
            </a:pPr>
            <a:r>
              <a:rPr lang="en-US" sz="3800" dirty="0" smtClean="0">
                <a:latin typeface="Khmer OS Battambang" pitchFamily="2" charset="0"/>
                <a:cs typeface="Khmer OS Battambang" pitchFamily="2" charset="0"/>
              </a:rPr>
              <a:t>		&lt;=	( less than or equal to )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Conditional Operators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	&amp;&amp;	( and )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||	( or )	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?:	( ternary – shorthand for if-then-else statement )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	Type Comparison Operator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instanceof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( compare an object to a specified type )</a:t>
            </a:r>
          </a:p>
          <a:p>
            <a:pPr marL="0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5800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6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Bitwise and bit shift Operators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~	(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ឈ្នាប់និង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&lt;&lt;	( signed left shift 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&gt;&gt;	( signed right shift 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&amp;	( bitwise AND 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^	( XOR Operator )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|	(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ឈ្នាប់ឬ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)		</a:t>
            </a:r>
          </a:p>
        </p:txBody>
      </p:sp>
    </p:spTree>
    <p:extLst>
      <p:ext uri="{BB962C8B-B14F-4D97-AF65-F5344CB8AC3E}">
        <p14:creationId xmlns:p14="http://schemas.microsoft.com/office/powerpoint/2010/main" val="185559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input/output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System.in,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System.out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System.Err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ស្ថិតនៅក្នុង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System class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IO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System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IO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Final 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package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Java.lang.System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204788" indent="-204788"/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​​​​ នៅក្នុង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System 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គេចែកចេញជា ៣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fields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គឺ៖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50" dirty="0" smtClean="0">
                <a:latin typeface="Khmer OS Battambang" pitchFamily="2" charset="0"/>
                <a:cs typeface="Khmer OS Battambang" pitchFamily="2" charset="0"/>
              </a:rPr>
              <a:t>Err </a:t>
            </a:r>
            <a:r>
              <a:rPr lang="en-US" sz="1750" dirty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175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1750" dirty="0">
                <a:latin typeface="Khmer OS Battambang" pitchFamily="2" charset="0"/>
                <a:cs typeface="Khmer OS Battambang" pitchFamily="2" charset="0"/>
              </a:rPr>
              <a:t>Standard </a:t>
            </a:r>
            <a:r>
              <a:rPr lang="km-KH" sz="1750" dirty="0">
                <a:latin typeface="Khmer OS Battambang" pitchFamily="2" charset="0"/>
                <a:cs typeface="Khmer OS Battambang" pitchFamily="2" charset="0"/>
              </a:rPr>
              <a:t>មួយដែលបង្ហាញ </a:t>
            </a:r>
            <a:r>
              <a:rPr lang="en-US" sz="1750" dirty="0">
                <a:latin typeface="Khmer OS Battambang" pitchFamily="2" charset="0"/>
                <a:cs typeface="Khmer OS Battambang" pitchFamily="2" charset="0"/>
              </a:rPr>
              <a:t>Error Stream </a:t>
            </a:r>
            <a:r>
              <a:rPr lang="km-KH" sz="1750" dirty="0">
                <a:latin typeface="Khmer OS Battambang" pitchFamily="2" charset="0"/>
                <a:cs typeface="Khmer OS Battambang" pitchFamily="2" charset="0"/>
              </a:rPr>
              <a:t>ទៅលើ </a:t>
            </a:r>
            <a:r>
              <a:rPr lang="en-US" sz="1750" dirty="0">
                <a:latin typeface="Khmer OS Battambang" pitchFamily="2" charset="0"/>
                <a:cs typeface="Khmer OS Battambang" pitchFamily="2" charset="0"/>
              </a:rPr>
              <a:t>Console</a:t>
            </a:r>
            <a:r>
              <a:rPr lang="km-KH" sz="175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Out : </a:t>
            </a:r>
            <a:r>
              <a:rPr lang="km-KH" sz="205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Standard </a:t>
            </a:r>
            <a:r>
              <a:rPr lang="km-KH" sz="2050" dirty="0">
                <a:latin typeface="Khmer OS Battambang" pitchFamily="2" charset="0"/>
                <a:cs typeface="Khmer OS Battambang" pitchFamily="2" charset="0"/>
              </a:rPr>
              <a:t>មួយដែលបង្ហាញ </a:t>
            </a: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Stream </a:t>
            </a:r>
            <a:r>
              <a:rPr lang="km-KH" sz="2050" dirty="0">
                <a:latin typeface="Khmer OS Battambang" pitchFamily="2" charset="0"/>
                <a:cs typeface="Khmer OS Battambang" pitchFamily="2" charset="0"/>
              </a:rPr>
              <a:t>ធម្មតាលើ </a:t>
            </a: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Console</a:t>
            </a:r>
            <a:r>
              <a:rPr lang="km-KH" sz="205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//សំគាល់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៖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Err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&amp; Out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obj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final static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PrintStream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In </a:t>
            </a: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05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Standard </a:t>
            </a:r>
            <a:r>
              <a:rPr lang="km-KH" sz="2050" dirty="0">
                <a:latin typeface="Khmer OS Battambang" pitchFamily="2" charset="0"/>
                <a:cs typeface="Khmer OS Battambang" pitchFamily="2" charset="0"/>
              </a:rPr>
              <a:t>មូយដែលអាចអោយយើងបញ្ចូល </a:t>
            </a: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Stream </a:t>
            </a:r>
            <a:r>
              <a:rPr lang="km-KH" sz="2050" dirty="0">
                <a:latin typeface="Khmer OS Battambang" pitchFamily="2" charset="0"/>
                <a:cs typeface="Khmer OS Battambang" pitchFamily="2" charset="0"/>
              </a:rPr>
              <a:t>តាម </a:t>
            </a:r>
            <a:r>
              <a:rPr lang="en-US" sz="2050" dirty="0">
                <a:latin typeface="Khmer OS Battambang" pitchFamily="2" charset="0"/>
                <a:cs typeface="Khmer OS Battambang" pitchFamily="2" charset="0"/>
              </a:rPr>
              <a:t>Console</a:t>
            </a:r>
            <a:r>
              <a:rPr lang="km-KH" sz="205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//សំគាល់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៖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obj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final static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InputStream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class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Text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ដែលធ្វើការងារ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ទិន្នន័យពី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keyboard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ទៅតាមប្រភេទទិន្នន័យផ្សេងៗគ្នា ដោយប្រើ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ផ្សេងៗគ្នាដូចខាងក្រោមៈ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3" y="2955052"/>
            <a:ext cx="10745700" cy="34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0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(តចប់)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5" y="2017902"/>
            <a:ext cx="11020425" cy="3819146"/>
          </a:xfrm>
        </p:spPr>
      </p:pic>
    </p:spTree>
    <p:extLst>
      <p:ext uri="{BB962C8B-B14F-4D97-AF65-F5344CB8AC3E}">
        <p14:creationId xmlns:p14="http://schemas.microsoft.com/office/powerpoint/2010/main" val="247607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 Reader/Input Stream Reader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គឺស្រដៀងទៅនឹង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BufferedInputStream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Read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Character(Text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BufferedInputStream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read Raw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read Character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ដែលត្រូវបកប្រែពី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Character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ទុក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BufferedPool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(Space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Allocate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 memories)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ដូច្នេះ​ទើបវា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លឿន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Reader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ផ្សេងៗ។</a:t>
            </a:r>
          </a:p>
          <a:p>
            <a:pPr marL="204788" indent="-204788"/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 bytes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ហើយបកប្រែមក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Character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ម្តងមួយៗ។​ ដូច្នេះ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ទើប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យឺតជាង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 Reader/Input Stream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Reader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តចប់)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6" name="Picture 2" descr="https://scontent-hkg3-1.xx.fbcdn.net/hphotos-xpf1/t31.0-8/12968168_856496821139738_1995289482843488390_o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28" y="1468583"/>
            <a:ext cx="9656617" cy="492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33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http://tutorials.jenkov.com/java-io/system-in-out-error.html#system-in</a:t>
            </a:r>
            <a:endParaRPr lang="en-US" dirty="0"/>
          </a:p>
          <a:p>
            <a:r>
              <a:rPr lang="en-US" dirty="0">
                <a:hlinkClick r:id="rId3"/>
              </a:rPr>
              <a:t>http://www.tutorialspoint.com/java/util/java_util_scanner.htm</a:t>
            </a:r>
            <a:endParaRPr lang="en-US" dirty="0"/>
          </a:p>
          <a:p>
            <a:r>
              <a:rPr lang="en-US" dirty="0">
                <a:hlinkClick r:id="rId4"/>
              </a:rPr>
              <a:t>https://docs.oracle.com/javase/tutorial/essential/io/buffers.html</a:t>
            </a:r>
            <a:endParaRPr lang="en-US" dirty="0"/>
          </a:p>
          <a:p>
            <a:r>
              <a:rPr lang="en-US" dirty="0">
                <a:hlinkClick r:id="rId5"/>
              </a:rPr>
              <a:t>https://docs.oracle.com/javase/tutorial/essential/io/index.html</a:t>
            </a:r>
            <a:endParaRPr lang="en-US" dirty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pc.net/helpcenter/answers/primitive_and_non_primitive_data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http://www.javatpoint.com/q/5492/what-is-wrapper-class</a:t>
            </a:r>
            <a:r>
              <a:rPr lang="en-US" dirty="0" smtClean="0"/>
              <a:t>?</a:t>
            </a:r>
            <a:endParaRPr lang="km-KH" dirty="0" smtClean="0"/>
          </a:p>
          <a:p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www.javatpoint.com/wrapper-class-in-java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docs.oracle.com/javase/tutorial/java/nutsandbolts/opsummary.html</a:t>
            </a:r>
            <a:endParaRPr lang="km-KH" dirty="0" smtClean="0"/>
          </a:p>
          <a:p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docs.oracle.com/javase/tutorial/java/data/autoboxing.html</a:t>
            </a:r>
            <a:endParaRPr lang="en-US" dirty="0" smtClean="0"/>
          </a:p>
          <a:p>
            <a:r>
              <a:rPr lang="en-US" dirty="0" smtClean="0"/>
              <a:t>Book: Java Platform Standard Edition by </a:t>
            </a:r>
            <a:r>
              <a:rPr lang="en-US" dirty="0" err="1" smtClean="0"/>
              <a:t>Bou</a:t>
            </a:r>
            <a:r>
              <a:rPr lang="en-US" dirty="0" smtClean="0"/>
              <a:t> </a:t>
            </a:r>
            <a:r>
              <a:rPr lang="en-US" dirty="0" err="1" smtClean="0"/>
              <a:t>Chhun</a:t>
            </a:r>
            <a:r>
              <a:rPr lang="en-US" dirty="0" smtClean="0"/>
              <a:t>.</a:t>
            </a:r>
            <a:endParaRPr lang="km-KH" dirty="0" smtClean="0"/>
          </a:p>
          <a:p>
            <a:endParaRPr lang="km-KH" dirty="0"/>
          </a:p>
          <a:p>
            <a:endParaRPr lang="km-KH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1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Primitive Data Type/Wrapper Class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Auto Boxing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Promotion and Casting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Operators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System Class input/output </a:t>
            </a:r>
          </a:p>
          <a:p>
            <a:pPr marL="0" indent="0"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6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Scanner Class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7. Buffered Reader/ </a:t>
            </a:r>
            <a:r>
              <a:rPr lang="en-US" sz="24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InputStream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Reader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Type/Wrapper Class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1.1. Primitive Data Type</a:t>
            </a:r>
          </a:p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ត្រូវបានកំណត់ទុកជាមុនដោយប្រភេទនៃ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 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supported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ដោយភាសា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</a:p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មានចំនួន ៨ ដូចជា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byte, short,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long, float, double,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ទាំងនេះនៅពេលយើងបង្កើត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 យើង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“score“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ដូច្នេះ យើងប្រកាស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double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Type/Wrapper Class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85" y="1457325"/>
            <a:ext cx="7728857" cy="521144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2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Type/Wrapper 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09" y="1742799"/>
            <a:ext cx="9784928" cy="46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4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Type/Wrapper 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.2. 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r>
              <a:rPr lang="en-US" sz="2400" dirty="0" smtClean="0"/>
              <a:t>Wrapper Class </a:t>
            </a:r>
            <a:r>
              <a:rPr lang="km-KH" sz="2400" dirty="0" smtClean="0"/>
              <a:t>គឺប្រើដើម្បីបំលែងពី </a:t>
            </a:r>
            <a:r>
              <a:rPr lang="en-US" sz="2400" dirty="0"/>
              <a:t>primitive </a:t>
            </a:r>
            <a:r>
              <a:rPr lang="en-US" sz="2400" dirty="0" smtClean="0"/>
              <a:t>type</a:t>
            </a:r>
            <a:r>
              <a:rPr lang="km-KH" sz="2400" dirty="0" smtClean="0"/>
              <a:t> នានា ទៅជាប្រភេទ </a:t>
            </a:r>
            <a:r>
              <a:rPr lang="en-US" sz="2400" dirty="0" smtClean="0"/>
              <a:t>object</a:t>
            </a:r>
            <a:r>
              <a:rPr lang="km-KH" sz="2400" dirty="0" smtClean="0"/>
              <a:t>។ </a:t>
            </a:r>
          </a:p>
          <a:p>
            <a:pPr marL="0" indent="0">
              <a:buNone/>
            </a:pPr>
            <a:r>
              <a:rPr lang="en-US" sz="2400" dirty="0" smtClean="0"/>
              <a:t>primitive </a:t>
            </a:r>
            <a:r>
              <a:rPr lang="en-US" sz="2400" dirty="0"/>
              <a:t>data </a:t>
            </a:r>
            <a:r>
              <a:rPr lang="en-US" sz="2400" dirty="0" smtClean="0"/>
              <a:t>types</a:t>
            </a:r>
            <a:r>
              <a:rPr lang="km-KH" sz="2400" dirty="0" smtClean="0"/>
              <a:t> វាពុំមែនជា </a:t>
            </a:r>
            <a:r>
              <a:rPr lang="en-US" sz="2400" dirty="0" smtClean="0"/>
              <a:t>object</a:t>
            </a:r>
            <a:r>
              <a:rPr lang="km-KH" sz="2400" dirty="0" smtClean="0"/>
              <a:t> ទេ ដូច្នេះវាមិនមែនជារបស់ </a:t>
            </a:r>
            <a:r>
              <a:rPr lang="en-US" sz="2400" dirty="0" smtClean="0"/>
              <a:t>class</a:t>
            </a:r>
            <a:r>
              <a:rPr lang="km-KH" sz="2400" dirty="0" smtClean="0"/>
              <a:t> ណាមួយ</a:t>
            </a:r>
          </a:p>
          <a:p>
            <a:pPr marL="0" indent="0">
              <a:buNone/>
            </a:pPr>
            <a:r>
              <a:rPr lang="km-KH" sz="2400" dirty="0" smtClean="0"/>
              <a:t>ឡើយ គឺវាមានស្រាប់នៅក្នុងភាសា </a:t>
            </a:r>
            <a:r>
              <a:rPr lang="en-US" sz="2400" dirty="0" smtClean="0"/>
              <a:t>program</a:t>
            </a:r>
            <a:r>
              <a:rPr lang="km-KH" sz="2400" dirty="0" smtClean="0"/>
              <a:t>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Type/Wrapper 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(តចប់)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85" y="1457324"/>
            <a:ext cx="7728857" cy="521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Type/Wrapper 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m-KH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2" y="1771048"/>
            <a:ext cx="9914022" cy="43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884</Words>
  <Application>Microsoft Office PowerPoint</Application>
  <PresentationFormat>Widescreen</PresentationFormat>
  <Paragraphs>245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Microsoft YaHei UI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 1. Primitive Data Type/Wrapper Class </vt:lpstr>
      <vt:lpstr> 1. Primitive Data Type/Wrapper Class (បន្ត) </vt:lpstr>
      <vt:lpstr> 1. Primitive Data Type/Wrapper Class (បន្ត) </vt:lpstr>
      <vt:lpstr> 1. Primitive Data Type/Wrapper Class (បន្ត) </vt:lpstr>
      <vt:lpstr> 1. Primitive Data Type/Wrapper Class (តចប់) </vt:lpstr>
      <vt:lpstr> 1. Primitive Data Type/Wrapper Class (បន្ត) </vt:lpstr>
      <vt:lpstr> 1. Primitive Data Type/Wrapper Class (បន្ត) </vt:lpstr>
      <vt:lpstr> 2. Auto Boxing &amp; Unboxing </vt:lpstr>
      <vt:lpstr>  2. Auto Boxing &amp; Unboxing (បន្ត)  </vt:lpstr>
      <vt:lpstr> 2. Auto Boxing &amp; Unboxing (តចប់) </vt:lpstr>
      <vt:lpstr>  3. Promotion and Casting  </vt:lpstr>
      <vt:lpstr>  3. Promotion and Casting (បន្ត)  </vt:lpstr>
      <vt:lpstr>  3. Promotion and Casting (បន្ត)  </vt:lpstr>
      <vt:lpstr>  3. Promotion and Casting (បន្ត)  </vt:lpstr>
      <vt:lpstr>  3. Promotion and Casting (តចប់)  </vt:lpstr>
      <vt:lpstr> 4. Operators </vt:lpstr>
      <vt:lpstr>  4. Operators (បន្ត)  </vt:lpstr>
      <vt:lpstr>  4. Operators (បន្ត)  </vt:lpstr>
      <vt:lpstr>4. Operators (បន្ត)</vt:lpstr>
      <vt:lpstr>4. Operators (តចប់)</vt:lpstr>
      <vt:lpstr> 5. System Class input/output </vt:lpstr>
      <vt:lpstr> 6. Scanner Class </vt:lpstr>
      <vt:lpstr> 6. Scanner Class (តចប់) </vt:lpstr>
      <vt:lpstr> 7. Buffered Reader/Input Stream Reader </vt:lpstr>
      <vt:lpstr>  7. Buffered Reader/Input Stream Reader (តចប់)  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2016-04-06T00:33:51Z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