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3" r:id="rId2"/>
  </p:sldMasterIdLst>
  <p:notesMasterIdLst>
    <p:notesMasterId r:id="rId39"/>
  </p:notesMasterIdLst>
  <p:handoutMasterIdLst>
    <p:handoutMasterId r:id="rId40"/>
  </p:handoutMasterIdLst>
  <p:sldIdLst>
    <p:sldId id="541" r:id="rId3"/>
    <p:sldId id="542" r:id="rId4"/>
    <p:sldId id="543" r:id="rId5"/>
    <p:sldId id="582" r:id="rId6"/>
    <p:sldId id="584" r:id="rId7"/>
    <p:sldId id="585" r:id="rId8"/>
    <p:sldId id="586" r:id="rId9"/>
    <p:sldId id="587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439" r:id="rId36"/>
    <p:sldId id="544" r:id="rId37"/>
    <p:sldId id="5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6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  <p:pic>
        <p:nvPicPr>
          <p:cNvPr id="1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9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</p:spTree>
    <p:extLst>
      <p:ext uri="{BB962C8B-B14F-4D97-AF65-F5344CB8AC3E}">
        <p14:creationId xmlns:p14="http://schemas.microsoft.com/office/powerpoint/2010/main" val="26913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</p:spTree>
    <p:extLst>
      <p:ext uri="{BB962C8B-B14F-4D97-AF65-F5344CB8AC3E}">
        <p14:creationId xmlns:p14="http://schemas.microsoft.com/office/powerpoint/2010/main" val="40479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pos="2688" userDrawn="1">
          <p15:clr>
            <a:srgbClr val="FBAE40"/>
          </p15:clr>
        </p15:guide>
        <p15:guide id="1" orient="horz" pos="288" userDrawn="1">
          <p15:clr>
            <a:srgbClr val="FBAE40"/>
          </p15:clr>
        </p15:guide>
        <p15:guide id="2" orient="horz" pos="4032" userDrawn="1">
          <p15:clr>
            <a:srgbClr val="FBAE40"/>
          </p15:clr>
        </p15:guide>
        <p15:guide id="3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50" r:id="rId15"/>
    <p:sldLayoutId id="2147483651" r:id="rId16"/>
    <p:sldLayoutId id="2147483660" r:id="rId17"/>
    <p:sldLayoutId id="2147483654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meracademy.org/elearning" TargetMode="External"/><Relationship Id="rId7" Type="http://schemas.openxmlformats.org/officeDocument/2006/relationships/hyperlink" Target="http://www.tutorialspoint.com/java/java_basic_operators.htm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nutsandbolts/opsummary.html" TargetMode="External"/><Relationship Id="rId5" Type="http://schemas.openxmlformats.org/officeDocument/2006/relationships/hyperlink" Target="https://docs.oracle.com/javase/specs/jls/se7/html/jls-5.html" TargetMode="External"/><Relationship Id="rId4" Type="http://schemas.openxmlformats.org/officeDocument/2006/relationships/hyperlink" Target="https://www.youtube.com/watch?v=FNPEKwQUJwU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313570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km-KH" sz="24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ហេតុអ្វីបានជា </a:t>
            </a:r>
            <a:r>
              <a:rPr lang="en-US" sz="24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Promotion and Casting</a:t>
            </a:r>
            <a:r>
              <a:rPr lang="km-KH" sz="24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 ត្រូវបានបង្កើតឡើង ?</a:t>
            </a:r>
            <a:endParaRPr lang="en-US" sz="2400" dirty="0">
              <a:solidFill>
                <a:srgbClr val="00206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គ្រប់ទិន្ន័យ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(data)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ដូចគ្នាទៅនឹង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ដែលផ្ទុកវា​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ឬដែលធ្វើប្រតិបត្តិការជាមួយគ្នា ។ បើពុំដូចនេះទេ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compile-time error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នឹងកើតឡើង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crushName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“Taylor Swift”;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numberOfStudent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80.5; </a:t>
            </a:r>
            <a:r>
              <a:rPr lang="en-US" sz="22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//Compile error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8067" y="186269"/>
            <a:ext cx="10994127" cy="1014664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Vs. Casting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714501"/>
            <a:ext cx="5361709" cy="4457700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Promotion: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Implicit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(ពីតូចទៅធំ)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 err="1">
                <a:latin typeface="Khmer OS Battambang" pitchFamily="2" charset="0"/>
                <a:cs typeface="Khmer OS Battambang" pitchFamily="2" charset="0"/>
              </a:rPr>
              <a:t>Automactic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650558" lvl="2" indent="-204788"/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Ex: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test1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= ‘b’ + 1; </a:t>
            </a:r>
            <a:r>
              <a:rPr lang="en-US" sz="21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output: test1=99</a:t>
            </a:r>
          </a:p>
          <a:p>
            <a:pPr marL="650558" lvl="2" indent="-204788"/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double x = 10 + 20.5; </a:t>
            </a:r>
            <a:endParaRPr lang="en-US" sz="2100" dirty="0">
              <a:solidFill>
                <a:sysClr val="windowText" lastClr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45770" lvl="2" indent="0">
              <a:buNone/>
            </a:pPr>
            <a:r>
              <a:rPr lang="en-US" sz="21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	     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52067" y="1714501"/>
            <a:ext cx="6146800" cy="4457700"/>
          </a:xfrm>
        </p:spPr>
        <p:txBody>
          <a:bodyPr/>
          <a:lstStyle/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Casting: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Explicit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(អាចនិយាយបានថាពីធំទៅតូច)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Manual </a:t>
            </a:r>
            <a:r>
              <a:rPr lang="km-KH" sz="2250" dirty="0">
                <a:latin typeface="Khmer OS Battambang" pitchFamily="2" charset="0"/>
                <a:cs typeface="Khmer OS Battambang" pitchFamily="2" charset="0"/>
              </a:rPr>
              <a:t>ធ្វើឡើងដោយអ្នកសរសេរកម្មវិធី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lvl="2"/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Ex: char test2 = </a:t>
            </a:r>
            <a:r>
              <a:rPr lang="en-US" sz="21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(char)</a:t>
            </a:r>
            <a:r>
              <a:rPr lang="en-US" sz="21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test1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; </a:t>
            </a:r>
            <a:r>
              <a:rPr lang="en-US" sz="21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output: test2=c</a:t>
            </a:r>
            <a:endParaRPr lang="km-KH" sz="2100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/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Syntax (datatype) </a:t>
            </a:r>
            <a:r>
              <a:rPr lang="en-US" sz="2100" dirty="0" err="1">
                <a:latin typeface="Khmer OS Battambang" pitchFamily="2" charset="0"/>
                <a:cs typeface="Khmer OS Battambang" pitchFamily="2" charset="0"/>
              </a:rPr>
              <a:t>varname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lvl="2"/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float x = (float) (0.1 * 3.0);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313570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32197" indent="-178594">
              <a:buFont typeface="Wingdings" panose="05000000000000000000" pitchFamily="2" charset="2"/>
              <a:buChar char="§"/>
            </a:pP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កំណត់ចំណាំ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1" y="2158333"/>
            <a:ext cx="9861310" cy="408054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60436" y="5126182"/>
            <a:ext cx="5061528" cy="4710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60436" y="5855276"/>
            <a:ext cx="5061528" cy="4710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គឺជានិមិត្តសញ្ញាមួយដែលធ្វើប្រតិបត្តការអ្វីមួយដោយធ្វើការជាមួយអញ្ញាត្តិ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(operand)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ឬ​ ពីរ ឬ បី​ ហើយបោះលទ្ធផលត្រលប់មកវិញ ។</a:t>
            </a: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6            +              2             =      8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804333" y="3721479"/>
            <a:ext cx="372533" cy="55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1951691" y="3721478"/>
            <a:ext cx="372533" cy="55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3284207" y="3721477"/>
            <a:ext cx="372533" cy="55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5104461" y="3739957"/>
            <a:ext cx="372533" cy="55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7662" y="3410268"/>
            <a:ext cx="11817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9606" y="3420793"/>
            <a:ext cx="11817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3273" y="3420793"/>
            <a:ext cx="11945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5783" y="3439272"/>
            <a:ext cx="9124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4411" y="4853880"/>
            <a:ext cx="4044890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OPERATOR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6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322037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ដោយយោងទៅតាម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doc.oracle.com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គេចែក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ជា​ប្រាំពីរប្រភេទ៖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Assignment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Unary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and Relational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Comparison Operator</a:t>
            </a:r>
          </a:p>
          <a:p>
            <a:pPr marL="697230" lvl="1" indent="-457200">
              <a:buFont typeface="+mj-lt"/>
              <a:buAutoNum type="arabicPeriod"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and Bit Shift Operator</a:t>
            </a:r>
          </a:p>
          <a:p>
            <a:pPr marL="697230" lvl="1" indent="-457200">
              <a:buFont typeface="+mj-lt"/>
              <a:buAutoNum type="arabicPeriod"/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5770" lvl="2" indent="0">
              <a:buNone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322037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Simple Assignment Operator</a:t>
            </a:r>
          </a:p>
          <a:p>
            <a:pPr lvl="2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“=”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ប្រើនៅពេលយើងបោះតំលៃអោយ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</a:t>
            </a:r>
          </a:p>
          <a:p>
            <a:pPr lvl="2"/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ឧទាហរណ៏៖​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x = 168;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Arithmetic Operator</a:t>
            </a:r>
          </a:p>
          <a:p>
            <a:pPr lvl="2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   -   *   /   %</a:t>
            </a:r>
          </a:p>
          <a:p>
            <a:pPr lvl="2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“/” vs. “%”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2207" y="4544290"/>
            <a:ext cx="402181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a, b, c, d;</a:t>
            </a:r>
          </a:p>
          <a:p>
            <a:r>
              <a:rPr lang="en-US" sz="2400" dirty="0"/>
              <a:t>a = 20; b = 10;</a:t>
            </a:r>
          </a:p>
          <a:p>
            <a:r>
              <a:rPr lang="en-US" sz="2400" dirty="0"/>
              <a:t>c = a/b; </a:t>
            </a:r>
            <a:r>
              <a:rPr lang="en-US" sz="2400" dirty="0">
                <a:solidFill>
                  <a:schemeClr val="accent2"/>
                </a:solidFill>
              </a:rPr>
              <a:t>//c=2 </a:t>
            </a:r>
            <a:r>
              <a:rPr lang="km-KH" sz="2400" dirty="0">
                <a:solidFill>
                  <a:schemeClr val="accent2"/>
                </a:solidFill>
              </a:rPr>
              <a:t>ផលចែក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d = </a:t>
            </a:r>
            <a:r>
              <a:rPr lang="en-US" sz="2400" dirty="0" err="1"/>
              <a:t>a%b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2"/>
                </a:solidFill>
              </a:rPr>
              <a:t>//d=0</a:t>
            </a:r>
            <a:r>
              <a:rPr lang="km-KH" sz="2400" dirty="0">
                <a:solidFill>
                  <a:schemeClr val="accent2"/>
                </a:solidFill>
              </a:rPr>
              <a:t>​ សំណល់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Unary Operator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ប្រើដើម្បីបញ្ជាក់ពីតំលៃវិជ្ជមាន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ប្រើដើម្បីបញ្ជាក់ពីតំលៃអវិជ្ជមាន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++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កើន​១តំលៃ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--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ថយ១តំលៃ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!	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ប្រើពេលដែលចង់បានលទ្ធផលជា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ហើយផ្ទុយទៅនឹងព្រឹត្តិការណ៏ដើម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ឧទាហរហ៏៖​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 !(</a:t>
            </a:r>
            <a:r>
              <a:rPr lang="en-US" sz="21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1&gt;2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) </a:t>
            </a:r>
            <a:r>
              <a:rPr lang="en-US" sz="21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need to see the doctor.”); </a:t>
            </a:r>
          </a:p>
          <a:p>
            <a:pPr marL="480060" lvl="2" indent="0">
              <a:buNone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       </a:t>
            </a:r>
            <a:r>
              <a:rPr lang="en-US" sz="21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//Output: You need to see the doctor.</a:t>
            </a:r>
          </a:p>
        </p:txBody>
      </p:sp>
    </p:spTree>
    <p:extLst>
      <p:ext uri="{BB962C8B-B14F-4D97-AF65-F5344CB8AC3E}">
        <p14:creationId xmlns:p14="http://schemas.microsoft.com/office/powerpoint/2010/main" val="18196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4. Equality and Relational Operator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==	Equal to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!=	Not equal to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		Greater than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&gt;=	Greater than or equal to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		Less than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&lt;=	Less than or equal to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age=18; if( age==18){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 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can officially get married.”); } </a:t>
            </a:r>
            <a:r>
              <a:rPr lang="en-US" sz="225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//Message is printed</a:t>
            </a:r>
          </a:p>
        </p:txBody>
      </p:sp>
    </p:spTree>
    <p:extLst>
      <p:ext uri="{BB962C8B-B14F-4D97-AF65-F5344CB8AC3E}">
        <p14:creationId xmlns:p14="http://schemas.microsoft.com/office/powerpoint/2010/main" val="41475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5. Conditional Operator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&amp;&amp;	Conditional AND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||		Conditional 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1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x=true, y=false;</a:t>
            </a:r>
          </a:p>
          <a:p>
            <a:pPr marL="480060" lvl="2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 x || y ) </a:t>
            </a:r>
            <a:r>
              <a:rPr lang="en-US" sz="19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sysout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(“Condition is true.”); </a:t>
            </a:r>
          </a:p>
          <a:p>
            <a:pPr marL="480060" lvl="2" indent="0">
              <a:buNone/>
            </a:pPr>
            <a:r>
              <a:rPr lang="en-US" sz="195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//Output: </a:t>
            </a:r>
            <a:r>
              <a:rPr lang="en-US" sz="1950" dirty="0" err="1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Conditon</a:t>
            </a:r>
            <a:r>
              <a:rPr lang="en-US" sz="195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is true.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? :	if then else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01" y="3524206"/>
            <a:ext cx="5380080" cy="300740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52702" y="5094965"/>
            <a:ext cx="359453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27817" y="5224394"/>
            <a:ext cx="21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Output: Value of b is : 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6526" y="5999677"/>
            <a:ext cx="21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Output: Value of b is : 20</a:t>
            </a:r>
          </a:p>
        </p:txBody>
      </p:sp>
    </p:spTree>
    <p:extLst>
      <p:ext uri="{BB962C8B-B14F-4D97-AF65-F5344CB8AC3E}">
        <p14:creationId xmlns:p14="http://schemas.microsoft.com/office/powerpoint/2010/main" val="25580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6. Type Comparison Operator</a:t>
            </a:r>
          </a:p>
          <a:p>
            <a:pPr lvl="1"/>
            <a:r>
              <a:rPr lang="en-US" sz="21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instanceof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Compare an object to a specified type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68" y="2700275"/>
            <a:ext cx="9736198" cy="2902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5052" y="548316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 true</a:t>
            </a:r>
          </a:p>
        </p:txBody>
      </p:sp>
    </p:spTree>
    <p:extLst>
      <p:ext uri="{BB962C8B-B14F-4D97-AF65-F5344CB8AC3E}">
        <p14:creationId xmlns:p14="http://schemas.microsoft.com/office/powerpoint/2010/main" val="22310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Data Type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គង់ សុផានិត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(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7. Bitwise and Bit Shift Operator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example: a = 0011 1100; 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  b = 0000 1101; 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~		Unary bitwise complement. Ex: (~a) = 1100 0011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&lt;&lt;	Signed left shift. Ex: (a &lt;&lt; 2) = 1111 0000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&gt;&gt;	Signed right shift. Ex: (a &gt;&gt; 2) = 1111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		Bitwise AND. Ex: (a &amp; b) = 0000 1100</a:t>
            </a: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^		Bitwise exclusive XOR. Ex: (a ^ b) = 0011 0001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|		Bitwise inclusive OR. Ex: (a | b) = 0011 1101</a:t>
            </a:r>
          </a:p>
        </p:txBody>
      </p:sp>
    </p:spTree>
    <p:extLst>
      <p:ext uri="{BB962C8B-B14F-4D97-AF65-F5344CB8AC3E}">
        <p14:creationId xmlns:p14="http://schemas.microsoft.com/office/powerpoint/2010/main" val="42727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Precedence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r="721"/>
          <a:stretch/>
        </p:blipFill>
        <p:spPr>
          <a:xfrm>
            <a:off x="609600" y="1531972"/>
            <a:ext cx="5537200" cy="5136798"/>
          </a:xfrm>
        </p:spPr>
      </p:pic>
      <p:sp>
        <p:nvSpPr>
          <p:cNvPr id="6" name="TextBox 5"/>
          <p:cNvSpPr txBox="1"/>
          <p:nvPr/>
        </p:nvSpPr>
        <p:spPr>
          <a:xfrm>
            <a:off x="6289556" y="3420533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Ex: </a:t>
            </a:r>
            <a:r>
              <a:rPr lang="en-US" sz="2400" dirty="0" err="1"/>
              <a:t>int</a:t>
            </a:r>
            <a:r>
              <a:rPr lang="en-US" sz="2400" dirty="0"/>
              <a:t> x = 10+20*2;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(x); </a:t>
            </a:r>
            <a:r>
              <a:rPr lang="en-US" sz="2400" dirty="0">
                <a:solidFill>
                  <a:schemeClr val="accent2"/>
                </a:solidFill>
              </a:rPr>
              <a:t>//Output: 50 not 60</a:t>
            </a:r>
          </a:p>
        </p:txBody>
      </p:sp>
    </p:spTree>
    <p:extLst>
      <p:ext uri="{BB962C8B-B14F-4D97-AF65-F5344CB8AC3E}">
        <p14:creationId xmlns:p14="http://schemas.microsoft.com/office/powerpoint/2010/main" val="202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System Class Input / Output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774885"/>
            <a:ext cx="11346441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- Input / Output in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ត្រូវបានកើតឡើងតាមរយៈ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keyboard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screen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Input type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សំដៅទៅលើ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keyboard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ហើយនឹង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output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សំដៅទៅលើ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screen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ត្រូវគេយកទៅប្រើសម្រាប់ដំណើរការទៅលើ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input / output operation in java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Displaying screen output in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គឺគេប្រើប្រាស់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ដែលមានឈ្មោះថា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System.out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សំខាន់ចំនួនបី គឺ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print(),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println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printf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26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System Class Output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96057"/>
            <a:ext cx="11417643" cy="477064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Print()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ដែលគេប្រើប្រាស់សម្រាប់បង្ហាញទិន្នន័យទៅលើ 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screen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err="1">
                <a:latin typeface="Khmer OS Battambang" pitchFamily="2" charset="0"/>
                <a:cs typeface="Khmer OS Battambang" pitchFamily="2" charset="0"/>
              </a:rPr>
              <a:t>Printl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វាដូចទៅនឹង 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print() method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 ដែរ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ហើយវា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move cursor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អោយចាប់ផ្តើមទៅ 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line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ថ្មីមួយ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ទៀត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Printf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 </a:t>
            </a: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សម្រាប់បង្ហាញជាលក្ខណៈ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formatted text and numbers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ហើយមិនមាន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new line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ទេ</a:t>
            </a:r>
            <a:endParaRPr lang="km-KH" sz="21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ឧទាហរណ៍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System.out.print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(“Hello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Siem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Reap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Clss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”);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(“Hello New Line”);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System.out.printf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(“Hello Format String %s”, “SR”);</a:t>
            </a:r>
            <a:endParaRPr lang="en-US" sz="21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System Class Input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96057"/>
            <a:ext cx="11417643" cy="477064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ការទទួលយកតំលៃពី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keyboard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គឺត្រូវបានគេប្រើប្រាស់ </a:t>
            </a:r>
            <a:r>
              <a:rPr lang="en-US" sz="2100" b="1" dirty="0" smtClean="0">
                <a:latin typeface="Khmer OS Battambang" pitchFamily="2" charset="0"/>
                <a:cs typeface="Khmer OS Battambang" pitchFamily="2" charset="0"/>
              </a:rPr>
              <a:t>scanner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b="1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ហើយនិង​ </a:t>
            </a:r>
            <a:r>
              <a:rPr lang="en-US" sz="2100" b="1" dirty="0" smtClean="0">
                <a:latin typeface="Khmer OS Battambang" pitchFamily="2" charset="0"/>
                <a:cs typeface="Khmer OS Battambang" pitchFamily="2" charset="0"/>
              </a:rPr>
              <a:t>System.in Object</a:t>
            </a:r>
            <a:endParaRPr lang="km-KH" sz="2100" b="1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System.in object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ដូចទៅនឹង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System.out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ដែរ ព្រោះយើងមិនចំបាប់ ធ្វើការហៅ ឬ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import class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របស់វាទេ ព្រោះវាមានរួមមកហើយ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នៅពេលដែលបង្កើត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Scanner object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ហើយវា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mapped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ទៅនឹង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System.in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ពេលនោះយើងអាចអានទិន្នន័យពី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keyboard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បានហើយ ប៉ុន្តែ តម្លៃរបស់វាជា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String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ដើម្បី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Covert value from keyboard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 យើងត្រូវប្រើប្រាស់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ដូចខាងក្រោម៖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hasNext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 // is something available to read? Returns true or false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System Class Input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96057"/>
            <a:ext cx="11417643" cy="477064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 // get an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 value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nextDouble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// get double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Next()	// get a String (delimited by whitespace)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nextLine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() // get the rest of the line as a string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100" dirty="0" smtClean="0">
                <a:latin typeface="Khmer OS Battambang" pitchFamily="2" charset="0"/>
                <a:cs typeface="Khmer OS Battambang" pitchFamily="2" charset="0"/>
              </a:rPr>
              <a:t>ឧទាហរណ៍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Scanner input = new Scanner(System.in);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num1 =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input.nextInt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();  // get an integer and assign it to num1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System Class Input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96057"/>
            <a:ext cx="11417643" cy="4770646"/>
          </a:xfrm>
        </p:spPr>
        <p:txBody>
          <a:bodyPr>
            <a:noAutofit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num2 =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input.nextDouble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();  // get an read number and assign it to num2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str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  =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input.nextLine</a:t>
            </a:r>
            <a:r>
              <a:rPr lang="en-US" sz="2100" dirty="0" smtClean="0">
                <a:latin typeface="Khmer OS Battambang" pitchFamily="2" charset="0"/>
                <a:cs typeface="Khmer OS Battambang" pitchFamily="2" charset="0"/>
              </a:rPr>
              <a:t>(); // get a String and assign it </a:t>
            </a:r>
            <a:r>
              <a:rPr lang="en-US" sz="2100" dirty="0" err="1" smtClean="0">
                <a:latin typeface="Khmer OS Battambang" pitchFamily="2" charset="0"/>
                <a:cs typeface="Khmer OS Battambang" pitchFamily="2" charset="0"/>
              </a:rPr>
              <a:t>str</a:t>
            </a: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1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sz="21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៦.​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Scanner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តល់ឱ្យយើងនូវ មុខ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ងារក្នុងការអាន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numeric values, String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ហើយនឹងទិន្នន័យផ្សេងទៀតពីការ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input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Console, Keyboards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Disk files etc..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ពីប្រភពខាងលើក្នុងទំរង់ជា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Token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Tokens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បានបំបែកដោយ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delimiters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Comma(,) Whitespace() Symbol(*,$). The default delimiters is whitespace.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</a:t>
            </a:r>
            <a:b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String – “Hello World”</a:t>
            </a:r>
            <a:b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Delimiter used – “ ”</a:t>
            </a:r>
            <a:b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Tokens would be – “Hello” , “World”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៦.​១.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a scanner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99" y="1771650"/>
            <a:ext cx="6380877" cy="4311650"/>
          </a:xfrm>
        </p:spPr>
      </p:pic>
    </p:spTree>
    <p:extLst>
      <p:ext uri="{BB962C8B-B14F-4D97-AF65-F5344CB8AC3E}">
        <p14:creationId xmlns:p14="http://schemas.microsoft.com/office/powerpoint/2010/main" val="423861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Important scanner method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89" y="1771650"/>
            <a:ext cx="7564297" cy="4311650"/>
          </a:xfrm>
        </p:spPr>
      </p:pic>
    </p:spTree>
    <p:extLst>
      <p:ext uri="{BB962C8B-B14F-4D97-AF65-F5344CB8AC3E}">
        <p14:creationId xmlns:p14="http://schemas.microsoft.com/office/powerpoint/2010/main" val="19050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35158" y="1870420"/>
            <a:ext cx="9487300" cy="4524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Wrapper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Auto-boxing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Auto-unboxing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Promotion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Casting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Operators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System Class Input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Output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៦.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Scanner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៧.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ឯកសារយោង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Important scanner method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2" y="1771650"/>
            <a:ext cx="8918511" cy="4311650"/>
          </a:xfrm>
        </p:spPr>
      </p:pic>
    </p:spTree>
    <p:extLst>
      <p:ext uri="{BB962C8B-B14F-4D97-AF65-F5344CB8AC3E}">
        <p14:creationId xmlns:p14="http://schemas.microsoft.com/office/powerpoint/2010/main" val="5444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6042" y="1771047"/>
            <a:ext cx="11020927" cy="431225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96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endParaRPr lang="en-US" sz="96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8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មួយដែលស្ថិតនៅក្នុង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java.io package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វាត្រូវបានគេប្រើប្រាស់សំរាប់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ទិន្ន័យជា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Streams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8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96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96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8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មួយដែលគេប្រើសំរាប់បំលែងពី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stream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haracter 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treams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</a:t>
            </a: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៧. </a:t>
            </a:r>
            <a:r>
              <a:rPr lang="en-US" sz="28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របៀបប្រើប្រាស់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(System.</a:t>
            </a:r>
            <a:r>
              <a:rPr lang="en-US" sz="22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));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ប្រើវាបានគេត្រូវប្រើប្រាស់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readLine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br.readLine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9416956" y="3927173"/>
            <a:ext cx="1255594" cy="1337481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9759309" y="3452040"/>
            <a:ext cx="570886" cy="59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83088" y="3097198"/>
            <a:ext cx="887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8096" y="4017154"/>
            <a:ext cx="26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1010101010101010101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73325" y="4230806"/>
            <a:ext cx="790997" cy="8052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Callout 9"/>
          <p:cNvSpPr/>
          <p:nvPr/>
        </p:nvSpPr>
        <p:spPr>
          <a:xfrm>
            <a:off x="3944202" y="4386486"/>
            <a:ext cx="1529122" cy="87816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31091" y="5304644"/>
            <a:ext cx="9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ABCD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 rot="10982697">
            <a:off x="5533526" y="4080382"/>
            <a:ext cx="728256" cy="868297"/>
          </a:xfrm>
          <a:prstGeom prst="circular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4323" y="4476466"/>
            <a:ext cx="3152634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java.io.*;</a:t>
            </a:r>
          </a:p>
          <a:p>
            <a:pPr marL="44577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public class</a:t>
            </a:r>
            <a:r>
              <a:rPr lang="en-US" sz="1800" dirty="0"/>
              <a:t> </a:t>
            </a:r>
            <a:r>
              <a:rPr lang="en-US" sz="1800" dirty="0" err="1"/>
              <a:t>DemoBufferReader</a:t>
            </a:r>
            <a:r>
              <a:rPr lang="en-US" sz="1800" dirty="0"/>
              <a:t> {</a:t>
            </a:r>
          </a:p>
          <a:p>
            <a:pPr marL="445770" lvl="2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public static void </a:t>
            </a:r>
            <a:r>
              <a:rPr lang="en-US" sz="1800" dirty="0"/>
              <a:t>main(String[] </a:t>
            </a:r>
            <a:r>
              <a:rPr lang="en-US" sz="1800" dirty="0" err="1"/>
              <a:t>agrs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1"/>
                </a:solidFill>
              </a:rPr>
              <a:t>throws </a:t>
            </a:r>
            <a:r>
              <a:rPr lang="en-US" sz="1800" dirty="0" err="1"/>
              <a:t>IOException</a:t>
            </a:r>
            <a:r>
              <a:rPr lang="en-US" sz="1800" dirty="0"/>
              <a:t>{</a:t>
            </a:r>
          </a:p>
          <a:p>
            <a:pPr marL="445770" lvl="2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BufferedReader</a:t>
            </a:r>
            <a:r>
              <a:rPr lang="en-US" sz="1800" dirty="0"/>
              <a:t> </a:t>
            </a:r>
            <a:r>
              <a:rPr lang="en-US" sz="1800" dirty="0" err="1"/>
              <a:t>br</a:t>
            </a:r>
            <a:r>
              <a:rPr lang="en-US" sz="1800" dirty="0"/>
              <a:t>= new </a:t>
            </a:r>
            <a:r>
              <a:rPr lang="en-US" sz="1800" dirty="0" err="1"/>
              <a:t>BufferedReader</a:t>
            </a:r>
            <a:r>
              <a:rPr lang="en-US" sz="1800" dirty="0"/>
              <a:t>( new </a:t>
            </a:r>
            <a:r>
              <a:rPr lang="en-US" sz="1800" dirty="0" err="1"/>
              <a:t>InputStreamReader</a:t>
            </a:r>
            <a:r>
              <a:rPr lang="en-US" sz="1800" dirty="0"/>
              <a:t>(System.</a:t>
            </a:r>
            <a:r>
              <a:rPr lang="en-US" sz="1800" i="1" dirty="0">
                <a:solidFill>
                  <a:srgbClr val="0070C0"/>
                </a:solidFill>
              </a:rPr>
              <a:t>in</a:t>
            </a:r>
            <a:r>
              <a:rPr lang="en-US" sz="1800" i="1" dirty="0"/>
              <a:t>));</a:t>
            </a:r>
          </a:p>
          <a:p>
            <a:pPr marL="445770" lvl="2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System.</a:t>
            </a:r>
            <a:r>
              <a:rPr lang="en-US" sz="1800" i="1" dirty="0" err="1">
                <a:solidFill>
                  <a:schemeClr val="accent1"/>
                </a:solidFill>
              </a:rPr>
              <a:t>out</a:t>
            </a:r>
            <a:r>
              <a:rPr lang="en-US" sz="1800" i="1" dirty="0" err="1"/>
              <a:t>.println</a:t>
            </a:r>
            <a:r>
              <a:rPr lang="en-US" sz="1800" i="1" dirty="0"/>
              <a:t>("</a:t>
            </a:r>
            <a:r>
              <a:rPr lang="en-US" sz="1800" i="1" dirty="0">
                <a:solidFill>
                  <a:schemeClr val="accent1"/>
                </a:solidFill>
              </a:rPr>
              <a:t>Input name:</a:t>
            </a:r>
            <a:r>
              <a:rPr lang="en-US" sz="1800" i="1" dirty="0"/>
              <a:t>");</a:t>
            </a:r>
          </a:p>
          <a:p>
            <a:pPr marL="445770" lvl="2" indent="0">
              <a:buNone/>
            </a:pPr>
            <a:r>
              <a:rPr lang="en-US" sz="1800" dirty="0"/>
              <a:t>			String name=</a:t>
            </a:r>
            <a:r>
              <a:rPr lang="en-US" sz="1800" dirty="0" err="1"/>
              <a:t>br.readLine</a:t>
            </a:r>
            <a:r>
              <a:rPr lang="en-US" sz="1800" dirty="0"/>
              <a:t>();</a:t>
            </a:r>
          </a:p>
          <a:p>
            <a:pPr marL="445770" lvl="2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System.</a:t>
            </a:r>
            <a:r>
              <a:rPr lang="en-US" sz="1800" i="1" dirty="0" err="1">
                <a:solidFill>
                  <a:schemeClr val="accent1"/>
                </a:solidFill>
              </a:rPr>
              <a:t>out</a:t>
            </a:r>
            <a:r>
              <a:rPr lang="en-US" sz="1800" i="1" dirty="0" err="1"/>
              <a:t>.println</a:t>
            </a:r>
            <a:r>
              <a:rPr lang="en-US" sz="1800" i="1" dirty="0"/>
              <a:t>("</a:t>
            </a:r>
            <a:r>
              <a:rPr lang="en-US" sz="1800" i="1" dirty="0">
                <a:solidFill>
                  <a:schemeClr val="accent1"/>
                </a:solidFill>
              </a:rPr>
              <a:t>Your </a:t>
            </a:r>
            <a:r>
              <a:rPr lang="en-US" sz="1800" i="1" dirty="0"/>
              <a:t>"+name);</a:t>
            </a:r>
          </a:p>
          <a:p>
            <a:pPr marL="445770" lvl="2" indent="0">
              <a:buNone/>
            </a:pPr>
            <a:r>
              <a:rPr lang="en-US" sz="1800" dirty="0"/>
              <a:t>	}</a:t>
            </a:r>
          </a:p>
          <a:p>
            <a:pPr marL="445770" lvl="2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7" y="331101"/>
            <a:ext cx="7842630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https://docs.oracle.com/javase/tutorial/java/</a:t>
            </a:r>
            <a:endParaRPr lang="km-KH" sz="2400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http://www.javatpoint.com/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http://www.khmeracademy.org/elearning</a:t>
            </a:r>
            <a:endParaRPr lang="en-US" sz="24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https://www.youtube.com/watch?v=FNPEKwQUJwU</a:t>
            </a:r>
            <a:r>
              <a:rPr lang="km-KH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</a:t>
            </a:r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n w="0"/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(Java Basics - Promotion and Casting</a:t>
            </a:r>
            <a:r>
              <a:rPr lang="km-KH" sz="2400" dirty="0">
                <a:ln w="0"/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dirty="0">
              <a:ln w="0"/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https://docs.oracle.com/javase/specs/jls/se7/html/jls-5.html</a:t>
            </a:r>
            <a:endParaRPr lang="en-US" sz="2400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https://docs.oracle.com/javase/tutorial/java/nutsandbolts/opsummary.html</a:t>
            </a:r>
            <a:endParaRPr lang="en-US" sz="2400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http://www.tutorialspoint.com/java/java_basic_operators.htm</a:t>
            </a:r>
            <a:endParaRPr lang="km-KH" sz="24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Primitive Data type/Type Wrapper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types</a:t>
            </a:r>
          </a:p>
          <a:p>
            <a:pPr lvl="1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ដែលបានបង្កើតរួចជាស្រេច 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 Language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5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27" y="3096000"/>
            <a:ext cx="698662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Primitive Data type/Type Wrapper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40030" lvl="1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Java: Wrapper Class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បានផ្ដល់​នូវ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Mechanism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ពី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2937718"/>
            <a:ext cx="755969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Primitive Data type/Type Wrapper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5740" lvl="1">
              <a:spcBef>
                <a:spcPts val="1650"/>
              </a:spcBef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ភាពខុសគា្នរវាង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Type Wrapper Class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64" y="2855301"/>
            <a:ext cx="8169348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Auto-boxing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Auto-unboxing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តើអ្វីជា 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Auto-boxing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?</a:t>
            </a:r>
          </a:p>
          <a:p>
            <a:pPr lvl="1">
              <a:buClr>
                <a:srgbClr val="000000">
                  <a:lumMod val="65000"/>
                </a:srgbClr>
              </a:buClr>
            </a:pP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Auto-boxing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មានន័យថា ជាដំណើការនៃការ 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 Wrapper Class 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en-US" sz="2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WrapperExample1{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static void main(String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//Converting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into Integer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a=20;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Integer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Integer.valueOf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(a);//converting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into Integer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Integer j=a;//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now compiler will write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Integer.valueOf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(a) internally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Integer o = new Integer(a);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(a+" "+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+" "+j+" "+o);  </a:t>
            </a:r>
          </a:p>
          <a:p>
            <a:pPr marL="154305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}} 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en-US" sz="19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17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Auto-boxing </a:t>
            </a:r>
            <a:r>
              <a:rPr lang="km-KH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 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Auto-unboxing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Autofit/>
          </a:bodyPr>
          <a:lstStyle/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២.២. តើអ្វីទៅជា​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Auto-unboxing ?</a:t>
            </a:r>
          </a:p>
          <a:p>
            <a:pPr lvl="2">
              <a:buClr>
                <a:srgbClr val="000000">
                  <a:lumMod val="65000"/>
                </a:srgbClr>
              </a:buClr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Auto-unboxing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ជាការដំណើរនៃការ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Type Wrapper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Clr>
                <a:srgbClr val="000000">
                  <a:lumMod val="65000"/>
                </a:srgbClr>
              </a:buClr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WrapperExample2{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public static void main(String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//Converting Integer to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Integer a=new Integer(3);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a.intValue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();//converting Integer to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j=a;//auto-unboxing, now compiler will write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a.intValue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 internally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(a+" "+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+" "+j);    </a:t>
            </a:r>
          </a:p>
          <a:p>
            <a:pPr marL="1577340" lvl="8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}} </a:t>
            </a:r>
          </a:p>
          <a:p>
            <a:pPr lvl="2">
              <a:buClr>
                <a:srgbClr val="000000">
                  <a:lumMod val="65000"/>
                </a:srgbClr>
              </a:buClr>
            </a:pP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4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93" y="322037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Promotion and Casting </a:t>
            </a:r>
            <a:r>
              <a:rPr lang="km-KH" sz="2400" dirty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គឺជាអ្វី ?</a:t>
            </a:r>
            <a:endParaRPr lang="en-US" sz="2400" dirty="0">
              <a:solidFill>
                <a:srgbClr val="00206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វាគឺជាវិធីសាស្រ្តនៅក្នុង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ដែលធ្វើការបំលែងពី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មួយ​ទៅ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មួយទៀត 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0127" y="4315844"/>
            <a:ext cx="7013458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6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Input Stream and Buffer</Template>
  <TotalTime>0</TotalTime>
  <Words>1321</Words>
  <Application>Microsoft Office PowerPoint</Application>
  <PresentationFormat>Widescreen</PresentationFormat>
  <Paragraphs>291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១. Primitive Data type/Type Wrapper Class</vt:lpstr>
      <vt:lpstr>១. Primitive Data type/Type Wrapper Class</vt:lpstr>
      <vt:lpstr>១. Primitive Data type/Type Wrapper Class</vt:lpstr>
      <vt:lpstr>២. Auto-boxing និង​​ Auto-unboxing</vt:lpstr>
      <vt:lpstr>២. Auto-boxing និង​​ Auto-unboxing</vt:lpstr>
      <vt:lpstr>៣. Promotion and Casting</vt:lpstr>
      <vt:lpstr>៣.១ Promotion and Casting</vt:lpstr>
      <vt:lpstr>៣.២ Promotion Vs. Casting</vt:lpstr>
      <vt:lpstr>៣.៣ Promotion and Casting</vt:lpstr>
      <vt:lpstr> ៤. Operator </vt:lpstr>
      <vt:lpstr>៤.១ Operator</vt:lpstr>
      <vt:lpstr>៤.១ Operator (cont)</vt:lpstr>
      <vt:lpstr>៤.១ Operator (cont)</vt:lpstr>
      <vt:lpstr>៤.១ Operator (cont)</vt:lpstr>
      <vt:lpstr>៤.១ Operator (cont)</vt:lpstr>
      <vt:lpstr>៤.១ Operator (cont)</vt:lpstr>
      <vt:lpstr>៤.១ Operator (cont)</vt:lpstr>
      <vt:lpstr>៤.២ Operator Precedence</vt:lpstr>
      <vt:lpstr>៥. System Class Input / Output</vt:lpstr>
      <vt:lpstr>៥. System Class Output</vt:lpstr>
      <vt:lpstr>៥. System Class Input</vt:lpstr>
      <vt:lpstr>៥. System Class Input</vt:lpstr>
      <vt:lpstr>៥. System Class Input</vt:lpstr>
      <vt:lpstr>៦.​ JAVA Scanner class</vt:lpstr>
      <vt:lpstr>៦.​១. Create a scanner</vt:lpstr>
      <vt:lpstr>៦.២. Important scanner method</vt:lpstr>
      <vt:lpstr>៦.២. Important scanner method</vt:lpstr>
      <vt:lpstr>៧. BufferedReader / InputStreamReader</vt:lpstr>
      <vt:lpstr>៧. BufferReader / InputStreamReader</vt:lpstr>
      <vt:lpstr>៧. BufferReader / InputStreamReader</vt:lpstr>
      <vt:lpstr> ៨. ប្រភពឯកសារ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2016-04-05T18:56:20Z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