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0"/>
  </p:notesMasterIdLst>
  <p:handoutMasterIdLst>
    <p:handoutMasterId r:id="rId31"/>
  </p:handoutMasterIdLst>
  <p:sldIdLst>
    <p:sldId id="503" r:id="rId3"/>
    <p:sldId id="505" r:id="rId4"/>
    <p:sldId id="520" r:id="rId5"/>
    <p:sldId id="521" r:id="rId6"/>
    <p:sldId id="522" r:id="rId7"/>
    <p:sldId id="523" r:id="rId8"/>
    <p:sldId id="524" r:id="rId9"/>
    <p:sldId id="525" r:id="rId10"/>
    <p:sldId id="532" r:id="rId11"/>
    <p:sldId id="526" r:id="rId12"/>
    <p:sldId id="527" r:id="rId13"/>
    <p:sldId id="528" r:id="rId14"/>
    <p:sldId id="506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514" r:id="rId23"/>
    <p:sldId id="529" r:id="rId24"/>
    <p:sldId id="530" r:id="rId25"/>
    <p:sldId id="531" r:id="rId26"/>
    <p:sldId id="533" r:id="rId27"/>
    <p:sldId id="534" r:id="rId28"/>
    <p:sldId id="42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0066"/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02" autoAdjust="0"/>
    <p:restoredTop sz="97869" autoAdjust="0"/>
  </p:normalViewPr>
  <p:slideViewPr>
    <p:cSldViewPr snapToGrid="0">
      <p:cViewPr varScale="1">
        <p:scale>
          <a:sx n="88" d="100"/>
          <a:sy n="88" d="100"/>
        </p:scale>
        <p:origin x="714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12" y="181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06-Apr-16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06-Apr-16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06-Apr-16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06-Apr-16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06-Apr-16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06-Apr-16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" TargetMode="External"/><Relationship Id="rId2" Type="http://schemas.openxmlformats.org/officeDocument/2006/relationships/hyperlink" Target="http://khmeracademy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tutorial4us.com/" TargetMode="External"/><Relationship Id="rId5" Type="http://schemas.openxmlformats.org/officeDocument/2006/relationships/hyperlink" Target="http://www.javatpoint.com/" TargetMode="External"/><Relationship Id="rId4" Type="http://schemas.openxmlformats.org/officeDocument/2006/relationships/hyperlink" Target="https://docs.oracle.com/javase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3. Promotion </a:t>
            </a:r>
            <a:r>
              <a:rPr lang="en-US" sz="3200" dirty="0">
                <a:solidFill>
                  <a:schemeClr val="accent1"/>
                </a:solidFill>
              </a:rPr>
              <a:t>and </a:t>
            </a:r>
            <a:r>
              <a:rPr lang="en-US" sz="3200" dirty="0" smtClean="0">
                <a:solidFill>
                  <a:schemeClr val="accent1"/>
                </a:solidFill>
              </a:rPr>
              <a:t>Casting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and Casting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គឺជារបៀបនៃការ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convert Data Type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argument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ឬ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operand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lvl="1" algn="just"/>
            <a:r>
              <a:rPr lang="en-US" sz="18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ជាប្រភេទ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implicit conversion </a:t>
            </a:r>
          </a:p>
          <a:p>
            <a:pPr lvl="1" algn="just"/>
            <a:r>
              <a:rPr lang="en-US" sz="18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Casting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ជាប្រភេទ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explicit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conversion </a:t>
            </a: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44432" y="4114796"/>
            <a:ext cx="508000" cy="338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00527" y="4114796"/>
            <a:ext cx="226040" cy="347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86300" y="4123263"/>
            <a:ext cx="177800" cy="21166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97300" y="4470397"/>
            <a:ext cx="567267" cy="46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</p:cNvCxnSpPr>
          <p:nvPr/>
        </p:nvCxnSpPr>
        <p:spPr>
          <a:xfrm>
            <a:off x="5013547" y="4461930"/>
            <a:ext cx="369582" cy="48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94231" y="4928958"/>
            <a:ext cx="2056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Operand of </a:t>
            </a:r>
            <a:r>
              <a:rPr lang="en-US" sz="14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double type</a:t>
            </a:r>
            <a:endParaRPr lang="en-US" sz="1400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5199" y="4958461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Operand of </a:t>
            </a:r>
            <a:r>
              <a:rPr lang="en-US" sz="1400" dirty="0" err="1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4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type</a:t>
            </a:r>
            <a:endParaRPr lang="en-US" sz="1400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775200" y="3808122"/>
            <a:ext cx="0" cy="30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62129" y="3572701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Arithmetic Operators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5162994" y="3760567"/>
            <a:ext cx="1438347" cy="414870"/>
          </a:xfrm>
          <a:prstGeom prst="wedgeEllipseCallout">
            <a:avLst>
              <a:gd name="adj1" fmla="val -56060"/>
              <a:gd name="adj2" fmla="val 7066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promotes </a:t>
            </a:r>
            <a:r>
              <a:rPr lang="en-US" sz="1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3 to a float</a:t>
            </a:r>
            <a:endParaRPr lang="en-US" sz="1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62919" y="4131730"/>
            <a:ext cx="2935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ouble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mul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 6.5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* 3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92059" y="5763512"/>
            <a:ext cx="1071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operands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ទាំងពីរនៃ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Arithmetic Operator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ត្រូវតែមាន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type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ដូចគ្នា ដែលនេះហៅថា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698" y="2831154"/>
            <a:ext cx="4802085" cy="270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5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/>
      <p:bldP spid="12" grpId="0"/>
      <p:bldP spid="14" grpId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3. Promotion and Casting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083" y="2333172"/>
            <a:ext cx="6475510" cy="3588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7662" y="1612232"/>
            <a:ext cx="195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Promotion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48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3. Promotion and Casting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11931"/>
            <a:ext cx="11020927" cy="431225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Casting</a:t>
            </a:r>
          </a:p>
          <a:p>
            <a:pPr marL="0" indent="0" algn="just">
              <a:buNone/>
            </a:pPr>
            <a:r>
              <a:rPr lang="en-US" sz="2000" dirty="0" smtClean="0"/>
              <a:t>	When </a:t>
            </a:r>
            <a:r>
              <a:rPr lang="en-US" sz="2000" dirty="0"/>
              <a:t>you are assigning a larger type value to a variable of smaller type, then you need to </a:t>
            </a:r>
            <a:r>
              <a:rPr lang="en-US" sz="2000" dirty="0" smtClean="0"/>
              <a:t>	perform </a:t>
            </a:r>
            <a:r>
              <a:rPr lang="en-US" sz="2000" dirty="0"/>
              <a:t>Casting(explicit).</a:t>
            </a:r>
          </a:p>
          <a:p>
            <a:pPr marL="0" indent="0" algn="just">
              <a:buNone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ដោយយើងប្រើ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 </a:t>
            </a:r>
            <a:r>
              <a:rPr lang="en-US" dirty="0">
                <a:solidFill>
                  <a:srgbClr val="FFC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(Type)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*Note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dirty="0">
                <a:solidFill>
                  <a:srgbClr val="FFC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Type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ជាប្រភេទនៃ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type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ដែលយើងចង់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convert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អោយក្លាយជា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type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 algn="just">
              <a:buNone/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Ex:</a:t>
            </a:r>
          </a:p>
          <a:p>
            <a:pPr marL="0" indent="0" algn="just">
              <a:buNone/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double d = 9.5d;</a:t>
            </a:r>
          </a:p>
          <a:p>
            <a:pPr marL="0" indent="0" algn="just">
              <a:buNone/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d;</a:t>
            </a:r>
          </a:p>
          <a:p>
            <a:pPr marL="0" indent="0" algn="just">
              <a:buNone/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</a:t>
            </a:r>
            <a:r>
              <a:rPr lang="en-US" dirty="0">
                <a:solidFill>
                  <a:srgbClr val="FFC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dirty="0" err="1">
                <a:solidFill>
                  <a:srgbClr val="FFC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dirty="0">
                <a:solidFill>
                  <a:srgbClr val="FFC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548" y="4120965"/>
            <a:ext cx="5340352" cy="227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5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200" dirty="0">
                <a:solidFill>
                  <a:schemeClr val="accent1"/>
                </a:solidFill>
              </a:rPr>
              <a:t>4. Operators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09095" y="1584457"/>
            <a:ext cx="1119379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>
                <a:solidFill>
                  <a:schemeClr val="accent1"/>
                </a:solidFill>
                <a:latin typeface="Kh Battambang" pitchFamily="2" charset="0"/>
                <a:cs typeface="Kh Battambang" pitchFamily="2" charset="0"/>
              </a:rPr>
              <a:t>Operator </a:t>
            </a:r>
            <a:r>
              <a:rPr lang="km-KH" sz="2000" dirty="0">
                <a:latin typeface="Kh Battambang" pitchFamily="2" charset="0"/>
                <a:cs typeface="Kh Battambang" pitchFamily="2" charset="0"/>
              </a:rPr>
              <a:t>គឺជានិមិត្តសញ្ញាពិសេស ដែលត្រូវបានគេប្រើសំរាប់ គណនា ប្រៀបធៀប ឬ </a:t>
            </a:r>
            <a:r>
              <a:rPr lang="km-KH" sz="2000" dirty="0" smtClean="0">
                <a:latin typeface="Kh Battambang" pitchFamily="2" charset="0"/>
                <a:cs typeface="Kh Battambang" pitchFamily="2" charset="0"/>
              </a:rPr>
              <a:t>​​ </a:t>
            </a:r>
            <a:r>
              <a:rPr lang="km-KH" sz="2000" dirty="0">
                <a:latin typeface="Kh Battambang" pitchFamily="2" charset="0"/>
                <a:cs typeface="Kh Battambang" pitchFamily="2" charset="0"/>
              </a:rPr>
              <a:t>ផ្តល់តម្លៃ ជាដើ</a:t>
            </a:r>
            <a:r>
              <a:rPr lang="km-KH" sz="2000" dirty="0" smtClean="0">
                <a:latin typeface="Kh Battambang" pitchFamily="2" charset="0"/>
                <a:cs typeface="Kh Battambang" pitchFamily="2" charset="0"/>
              </a:rPr>
              <a:t>ម។</a:t>
            </a:r>
            <a:endParaRPr lang="en-US" sz="2000" dirty="0" smtClean="0">
              <a:latin typeface="Kh Battambang" pitchFamily="2" charset="0"/>
              <a:cs typeface="Kh Battambang" pitchFamily="2" charset="0"/>
            </a:endParaRP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>
                <a:latin typeface="Kh Battambang" pitchFamily="2" charset="0"/>
                <a:cs typeface="Kh Battambang" pitchFamily="2" charset="0"/>
              </a:rPr>
              <a:t>Java </a:t>
            </a:r>
            <a:r>
              <a:rPr lang="km-KH" sz="2000" dirty="0">
                <a:latin typeface="Kh Battambang" pitchFamily="2" charset="0"/>
                <a:cs typeface="Kh Battambang" pitchFamily="2" charset="0"/>
              </a:rPr>
              <a:t>បានផ្តល់នូវ </a:t>
            </a:r>
            <a:r>
              <a:rPr lang="en-US" sz="2000" dirty="0">
                <a:latin typeface="Kh Battambang" pitchFamily="2" charset="0"/>
                <a:cs typeface="Kh Battambang" pitchFamily="2" charset="0"/>
              </a:rPr>
              <a:t>Operator </a:t>
            </a:r>
            <a:r>
              <a:rPr lang="km-KH" sz="2000" dirty="0">
                <a:latin typeface="Kh Battambang" pitchFamily="2" charset="0"/>
                <a:cs typeface="Kh Battambang" pitchFamily="2" charset="0"/>
              </a:rPr>
              <a:t>ជាច្រើនសំរាប់ធ្វើការជាមួយ</a:t>
            </a:r>
            <a:r>
              <a:rPr lang="en-US" sz="2000" dirty="0">
                <a:latin typeface="Kh Battambang" pitchFamily="2" charset="0"/>
                <a:cs typeface="Kh Battambang" pitchFamily="2" charset="0"/>
              </a:rPr>
              <a:t> variable</a:t>
            </a:r>
            <a:r>
              <a:rPr lang="km-KH" sz="2000" dirty="0" smtClean="0">
                <a:latin typeface="Kh Battambang" pitchFamily="2" charset="0"/>
                <a:cs typeface="Kh Battambang" pitchFamily="2" charset="0"/>
              </a:rPr>
              <a:t>។</a:t>
            </a:r>
            <a:endParaRPr lang="en-US" sz="2000" dirty="0">
              <a:latin typeface="Kh Battambang" pitchFamily="2" charset="0"/>
              <a:cs typeface="Kh Battambang" pitchFamily="2" charset="0"/>
            </a:endParaRPr>
          </a:p>
          <a:p>
            <a:pPr marL="342900" lvl="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>
                <a:latin typeface="Kh Battambang" pitchFamily="2" charset="0"/>
                <a:cs typeface="Kh Battambang" pitchFamily="2" charset="0"/>
              </a:rPr>
              <a:t>Operator </a:t>
            </a:r>
            <a:r>
              <a:rPr lang="km-KH" sz="2000" dirty="0">
                <a:latin typeface="Kh Battambang" pitchFamily="2" charset="0"/>
                <a:cs typeface="Kh Battambang" pitchFamily="2" charset="0"/>
              </a:rPr>
              <a:t>ទាំងនោះមានដូចខាងក្រោម៖</a:t>
            </a:r>
            <a:endParaRPr lang="en-US" sz="2000" dirty="0">
              <a:latin typeface="Kh Battambang" pitchFamily="2" charset="0"/>
              <a:cs typeface="Kh Battambang" pitchFamily="2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Kh Battambang" pitchFamily="2" charset="0"/>
              <a:cs typeface="Kh Battambang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6644" y="3247009"/>
            <a:ext cx="31635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/>
              <a:t>Arithmetic Operators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/>
              <a:t>Relational Operators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/>
              <a:t>Bitwise Operator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/>
              <a:t>Assignment Operator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 err="1"/>
              <a:t>Misc</a:t>
            </a:r>
            <a:r>
              <a:rPr lang="en-US" sz="2000" dirty="0"/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75115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4977023" cy="61667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4. Operators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09095" y="1584457"/>
            <a:ext cx="111937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Courier New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  <a:latin typeface="Kh Battambang" pitchFamily="2" charset="0"/>
                <a:cs typeface="Kh Battambang" pitchFamily="2" charset="0"/>
              </a:rPr>
              <a:t>Assignment Operator </a:t>
            </a:r>
            <a:r>
              <a:rPr lang="km-KH" sz="2000" dirty="0">
                <a:latin typeface="Kh Battambang" pitchFamily="2" charset="0"/>
                <a:cs typeface="Kh Battambang" pitchFamily="2" charset="0"/>
              </a:rPr>
              <a:t>ជា</a:t>
            </a:r>
            <a:r>
              <a:rPr lang="en-US" sz="2000" dirty="0">
                <a:latin typeface="Kh Battambang" pitchFamily="2" charset="0"/>
                <a:cs typeface="Kh Battambang" pitchFamily="2" charset="0"/>
              </a:rPr>
              <a:t> Operator </a:t>
            </a:r>
            <a:r>
              <a:rPr lang="km-KH" sz="2000" dirty="0">
                <a:latin typeface="Kh Battambang" pitchFamily="2" charset="0"/>
                <a:cs typeface="Kh Battambang" pitchFamily="2" charset="0"/>
              </a:rPr>
              <a:t>សាមញ្ញាត្រូវាបានគេប្រើប្រាស់សំរាប់ ការផ្ទេរតំម្លៃពីអង្គខាងឆ្វេង និង អង្គខាងស្តាំ ដោយសញ្ញា</a:t>
            </a:r>
            <a:r>
              <a:rPr lang="en-US" sz="2000" dirty="0">
                <a:latin typeface="Kh Battambang" pitchFamily="2" charset="0"/>
                <a:cs typeface="Kh Battambang" pitchFamily="2" charset="0"/>
              </a:rPr>
              <a:t>”=”</a:t>
            </a:r>
            <a:r>
              <a:rPr lang="km-KH" sz="2000" dirty="0">
                <a:latin typeface="Kh Battambang" pitchFamily="2" charset="0"/>
                <a:cs typeface="Kh Battambang" pitchFamily="2" charset="0"/>
              </a:rPr>
              <a:t>​ ។</a:t>
            </a:r>
            <a:endParaRPr lang="en-US" sz="2000" dirty="0">
              <a:latin typeface="Kh Battambang" pitchFamily="2" charset="0"/>
              <a:cs typeface="Kh Battambang" pitchFamily="2" charset="0"/>
            </a:endParaRP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endParaRPr lang="en-US" sz="2000" dirty="0">
              <a:latin typeface="Kh Battambang" pitchFamily="2" charset="0"/>
              <a:cs typeface="Kh Battambang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86539" y="2169232"/>
            <a:ext cx="4306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ឧទាហរណ៍៖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a=5;</a:t>
            </a: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=”Char”;</a:t>
            </a:r>
          </a:p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7866" y="3299791"/>
            <a:ext cx="125774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Courier New" pitchFamily="49" charset="0"/>
              <a:buChar char="o"/>
            </a:pPr>
            <a:r>
              <a:rPr lang="en-US" sz="2000" dirty="0" err="1">
                <a:solidFill>
                  <a:srgbClr val="FF0000"/>
                </a:solidFill>
                <a:latin typeface="Kh Battambang" pitchFamily="2" charset="0"/>
                <a:cs typeface="Kh Battambang" pitchFamily="2" charset="0"/>
              </a:rPr>
              <a:t>Arithmatic</a:t>
            </a:r>
            <a:r>
              <a:rPr lang="en-US" sz="2000" dirty="0">
                <a:solidFill>
                  <a:srgbClr val="FF0000"/>
                </a:solidFill>
                <a:latin typeface="Kh Battambang" pitchFamily="2" charset="0"/>
                <a:cs typeface="Kh Battambang" pitchFamily="2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Kh Battambang" pitchFamily="2" charset="0"/>
                <a:cs typeface="Kh Battambang" pitchFamily="2" charset="0"/>
              </a:rPr>
              <a:t>Operator</a:t>
            </a:r>
            <a:endParaRPr lang="en-US" sz="2000" dirty="0">
              <a:solidFill>
                <a:srgbClr val="FF0000"/>
              </a:solidFill>
              <a:latin typeface="Kh Battambang" pitchFamily="2" charset="0"/>
              <a:cs typeface="Kh Battambang" pitchFamily="2" charset="0"/>
            </a:endParaRP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2000" dirty="0" smtClean="0">
                <a:latin typeface="Kh Battambang" pitchFamily="2" charset="0"/>
                <a:cs typeface="Kh Battambang" pitchFamily="2" charset="0"/>
              </a:rPr>
              <a:t> </a:t>
            </a:r>
            <a:r>
              <a:rPr lang="en-US" sz="2000" dirty="0" err="1">
                <a:latin typeface="Kh Battambang" pitchFamily="2" charset="0"/>
                <a:cs typeface="Kh Battambang" pitchFamily="2" charset="0"/>
              </a:rPr>
              <a:t>Arithmatic</a:t>
            </a:r>
            <a:r>
              <a:rPr lang="en-US" sz="2000" dirty="0">
                <a:latin typeface="Kh Battambang" pitchFamily="2" charset="0"/>
                <a:cs typeface="Kh Battambang" pitchFamily="2" charset="0"/>
              </a:rPr>
              <a:t> Operator</a:t>
            </a:r>
            <a:r>
              <a:rPr lang="km-KH" sz="2000" dirty="0">
                <a:latin typeface="Kh Battambang" pitchFamily="2" charset="0"/>
                <a:cs typeface="Kh Battambang" pitchFamily="2" charset="0"/>
              </a:rPr>
              <a:t> គឺជាប្រមាណវិធី ដែល</a:t>
            </a:r>
            <a:r>
              <a:rPr lang="km-KH" sz="2000" dirty="0" smtClean="0">
                <a:latin typeface="Kh Battambang" pitchFamily="2" charset="0"/>
                <a:cs typeface="Kh Battambang" pitchFamily="2" charset="0"/>
              </a:rPr>
              <a:t>ត្រ</a:t>
            </a:r>
            <a:r>
              <a:rPr lang="km-KH" sz="2000" dirty="0">
                <a:latin typeface="Kh Battambang" pitchFamily="2" charset="0"/>
                <a:cs typeface="Kh Battambang" pitchFamily="2" charset="0"/>
              </a:rPr>
              <a:t>ូ</a:t>
            </a:r>
            <a:r>
              <a:rPr lang="km-KH" sz="2000" dirty="0" smtClean="0">
                <a:latin typeface="Kh Battambang" pitchFamily="2" charset="0"/>
                <a:cs typeface="Kh Battambang" pitchFamily="2" charset="0"/>
              </a:rPr>
              <a:t>វ</a:t>
            </a:r>
            <a:r>
              <a:rPr lang="km-KH" sz="2000" dirty="0">
                <a:latin typeface="Kh Battambang" pitchFamily="2" charset="0"/>
                <a:cs typeface="Kh Battambang" pitchFamily="2" charset="0"/>
              </a:rPr>
              <a:t>បានគេប្រើសំរាប់​ គណនាតម្លៃលេខ បូក ដក គុណ </a:t>
            </a:r>
            <a:r>
              <a:rPr lang="km-KH" sz="2000" dirty="0" smtClean="0">
                <a:latin typeface="Kh Battambang" pitchFamily="2" charset="0"/>
                <a:cs typeface="Kh Battambang" pitchFamily="2" charset="0"/>
              </a:rPr>
              <a:t>ចែក</a:t>
            </a:r>
            <a:endParaRPr lang="en-US" sz="2000" dirty="0" smtClean="0">
              <a:latin typeface="Kh Battambang" pitchFamily="2" charset="0"/>
              <a:cs typeface="Kh Battambang" pitchFamily="2" charset="0"/>
            </a:endParaRPr>
          </a:p>
          <a:p>
            <a:pPr lvl="2"/>
            <a:r>
              <a:rPr lang="km-KH" sz="2000" dirty="0" smtClean="0">
                <a:latin typeface="Kh Battambang" pitchFamily="2" charset="0"/>
                <a:cs typeface="Kh Battambang" pitchFamily="2" charset="0"/>
              </a:rPr>
              <a:t> </a:t>
            </a:r>
            <a:r>
              <a:rPr lang="km-KH" sz="2000" dirty="0">
                <a:latin typeface="Kh Battambang" pitchFamily="2" charset="0"/>
                <a:cs typeface="Kh Battambang" pitchFamily="2" charset="0"/>
              </a:rPr>
              <a:t>ឫ រកសំណល់។</a:t>
            </a:r>
            <a:endParaRPr lang="en-US" sz="2000" dirty="0">
              <a:latin typeface="Kh Battambang" pitchFamily="2" charset="0"/>
              <a:cs typeface="Kh Battambang" pitchFamily="2" charset="0"/>
            </a:endParaRPr>
          </a:p>
          <a:p>
            <a:pPr marL="285750" indent="-285750">
              <a:buFont typeface="Courier New" pitchFamily="49" charset="0"/>
              <a:buChar char="o"/>
            </a:pPr>
            <a:endParaRPr lang="en-US" sz="2000" dirty="0">
              <a:latin typeface="Kh Battambang" pitchFamily="2" charset="0"/>
              <a:cs typeface="Kh Battambang" pitchFamily="2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941130"/>
              </p:ext>
            </p:extLst>
          </p:nvPr>
        </p:nvGraphicFramePr>
        <p:xfrm>
          <a:off x="3286539" y="4067208"/>
          <a:ext cx="6573078" cy="23622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441575"/>
                <a:gridCol w="4131503"/>
              </a:tblGrid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ts val="31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Operator 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ts val="31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Decription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ts val="31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+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ts val="31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km-KH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គណនាតម្លៃលេខ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ts val="31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-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ts val="31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km-KH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គណនាតម្លៃដក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ts val="31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*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ts val="31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km-KH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គណនាតម្លៃគុណ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ts val="31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/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ts val="31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km-KH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គណនាតម្លៃចែក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ts val="31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%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ts val="31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km-KH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ធ្វើការចែកដើម្បីរកសំណល់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97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9095" y="1584457"/>
            <a:ext cx="111937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Courier New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  <a:latin typeface="Kh Battambang" pitchFamily="2" charset="0"/>
                <a:cs typeface="Kh Battambang" pitchFamily="2" charset="0"/>
              </a:rPr>
              <a:t>Unary Operator 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000" dirty="0">
                <a:latin typeface="Kh Battambang" pitchFamily="2" charset="0"/>
                <a:cs typeface="Kh Battambang" pitchFamily="2" charset="0"/>
              </a:rPr>
              <a:t>Unary Operator</a:t>
            </a:r>
            <a:r>
              <a:rPr lang="km-KH" sz="2000" dirty="0">
                <a:latin typeface="Kh Battambang" pitchFamily="2" charset="0"/>
                <a:cs typeface="Kh Battambang" pitchFamily="2" charset="0"/>
              </a:rPr>
              <a:t> គឺជា </a:t>
            </a:r>
            <a:r>
              <a:rPr lang="en-US" sz="2000" dirty="0">
                <a:latin typeface="Kh Battambang" pitchFamily="2" charset="0"/>
                <a:cs typeface="Kh Battambang" pitchFamily="2" charset="0"/>
              </a:rPr>
              <a:t>Operator </a:t>
            </a:r>
            <a:r>
              <a:rPr lang="km-KH" sz="2000" dirty="0">
                <a:latin typeface="Kh Battambang" pitchFamily="2" charset="0"/>
                <a:cs typeface="Kh Battambang" pitchFamily="2" charset="0"/>
              </a:rPr>
              <a:t>ត្រួវបានគេប្រើប្រាស់ សំរាប់អោយតម្លៃ</a:t>
            </a:r>
            <a:r>
              <a:rPr lang="en-US" sz="2000" dirty="0">
                <a:latin typeface="Kh Battambang" pitchFamily="2" charset="0"/>
                <a:cs typeface="Kh Battambang" pitchFamily="2" charset="0"/>
              </a:rPr>
              <a:t> Variable </a:t>
            </a:r>
            <a:r>
              <a:rPr lang="km-KH" sz="2000" dirty="0">
                <a:latin typeface="Kh Battambang" pitchFamily="2" charset="0"/>
                <a:cs typeface="Kh Battambang" pitchFamily="2" charset="0"/>
              </a:rPr>
              <a:t>កើន ឫ ថយទៅតាមចំនួនដែលបានកំនត់ ។</a:t>
            </a:r>
            <a:endParaRPr lang="en-US" sz="2000" dirty="0">
              <a:latin typeface="Kh Battambang" pitchFamily="2" charset="0"/>
              <a:cs typeface="Kh Battambang" pitchFamily="2" charset="0"/>
            </a:endParaRPr>
          </a:p>
          <a:p>
            <a:pPr marL="800100" lvl="1" indent="-342900">
              <a:buFont typeface="Courier New" pitchFamily="49" charset="0"/>
              <a:buChar char="o"/>
            </a:pPr>
            <a:r>
              <a:rPr lang="km-KH" sz="2000" dirty="0">
                <a:latin typeface="Kh Battambang" pitchFamily="2" charset="0"/>
                <a:cs typeface="Kh Battambang" pitchFamily="2" charset="0"/>
              </a:rPr>
              <a:t>អាចកំនត់តម្លៃជាវិជ្ជមាន ឫ អវិជ្ជមាន </a:t>
            </a:r>
            <a:r>
              <a:rPr lang="km-KH" sz="2000" dirty="0" smtClean="0">
                <a:latin typeface="Kh Battambang" pitchFamily="2" charset="0"/>
                <a:cs typeface="Kh Battambang" pitchFamily="2" charset="0"/>
              </a:rPr>
              <a:t>។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km-KH" sz="2000" dirty="0"/>
              <a:t>អាចត្រលប់តម្លៃ​</a:t>
            </a:r>
            <a:r>
              <a:rPr lang="en-US" sz="2000" dirty="0"/>
              <a:t> Variable </a:t>
            </a:r>
            <a:r>
              <a:rPr lang="km-KH" sz="2000" dirty="0"/>
              <a:t>ដែលជាប្រភេទ </a:t>
            </a:r>
            <a:r>
              <a:rPr lang="en-US" sz="2000" dirty="0" err="1" smtClean="0"/>
              <a:t>boolean</a:t>
            </a:r>
            <a:r>
              <a:rPr lang="km-KH" sz="2000" dirty="0" smtClean="0"/>
              <a:t> ។</a:t>
            </a: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727609"/>
              </p:ext>
            </p:extLst>
          </p:nvPr>
        </p:nvGraphicFramePr>
        <p:xfrm>
          <a:off x="1567543" y="3368537"/>
          <a:ext cx="9151809" cy="246888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551393"/>
                <a:gridCol w="6600416"/>
              </a:tblGrid>
              <a:tr h="382124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Operator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Description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+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km-KH" sz="1800" dirty="0" smtClean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បង្ហាញថាលេខដែលនៅជាប់ខាងក្រោយ</a:t>
                      </a:r>
                      <a:r>
                        <a:rPr lang="en-US" sz="1800" dirty="0" smtClean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”+” </a:t>
                      </a:r>
                      <a:r>
                        <a:rPr lang="km-KH" sz="1800" dirty="0" smtClean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ជា</a:t>
                      </a:r>
                      <a:r>
                        <a:rPr lang="km-KH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ចំនួនវិជ្ជមាន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-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km-KH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បង្ហាញថាលេខដែលនៅជាប់ខាងក្រោយ</a:t>
                      </a:r>
                      <a:r>
                        <a:rPr lang="en-US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”-” </a:t>
                      </a:r>
                      <a:r>
                        <a:rPr lang="km-KH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ជាចំនួនអវិជ្ជមាន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++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km-KH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បង្កើនចំនួនតម្លៃម្តង ១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--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km-KH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បន្ថយចំនួនតម្លៃម្តង ១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!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km-KH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បញ្ច្រាសតម្លៃនៃ ការពិត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350838" y="425450"/>
            <a:ext cx="4976812" cy="61595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4. Operators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017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9095" y="1584457"/>
            <a:ext cx="111937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  <a:latin typeface="Kh Battambang" pitchFamily="2" charset="0"/>
                <a:cs typeface="Kh Battambang" pitchFamily="2" charset="0"/>
              </a:rPr>
              <a:t>Relational </a:t>
            </a:r>
            <a:r>
              <a:rPr lang="en-US" sz="2000" dirty="0" smtClean="0">
                <a:solidFill>
                  <a:srgbClr val="FF0000"/>
                </a:solidFill>
                <a:latin typeface="Kh Battambang" pitchFamily="2" charset="0"/>
                <a:cs typeface="Kh Battambang" pitchFamily="2" charset="0"/>
              </a:rPr>
              <a:t>Operator</a:t>
            </a:r>
            <a:endParaRPr lang="en-US" sz="2000" dirty="0">
              <a:solidFill>
                <a:srgbClr val="FF0000"/>
              </a:solidFill>
              <a:latin typeface="Kh Battambang" pitchFamily="2" charset="0"/>
              <a:cs typeface="Kh Battambang" pitchFamily="2" charset="0"/>
            </a:endParaRPr>
          </a:p>
          <a:p>
            <a:pPr marL="800100" lvl="1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>
                <a:latin typeface="Kh Battambang" pitchFamily="2" charset="0"/>
                <a:cs typeface="Kh Battambang" pitchFamily="2" charset="0"/>
              </a:rPr>
              <a:t>Relational Operator </a:t>
            </a:r>
            <a:r>
              <a:rPr lang="km-KH" sz="2000" dirty="0">
                <a:latin typeface="Kh Battambang" pitchFamily="2" charset="0"/>
                <a:cs typeface="Kh Battambang" pitchFamily="2" charset="0"/>
              </a:rPr>
              <a:t>គឺត្រូវបានគេប្រើប្រាស់ សំរាប់ប្រមាណវិធីប្រៀបធៀប ទៅលើអង្គពីរ មួយណា ធំជាង, តូចជាង, ស្មើ ឫ មិនស្មើ នឹង អង្គផ្សេងទៀត។</a:t>
            </a:r>
            <a:endParaRPr lang="en-US" sz="2000" dirty="0">
              <a:latin typeface="Kh Battambang" pitchFamily="2" charset="0"/>
              <a:cs typeface="Kh Battambang" pitchFamily="2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005651"/>
              </p:ext>
            </p:extLst>
          </p:nvPr>
        </p:nvGraphicFramePr>
        <p:xfrm>
          <a:off x="3105299" y="3264968"/>
          <a:ext cx="5601384" cy="329184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432050"/>
                <a:gridCol w="3169334"/>
              </a:tblGrid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Operator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Description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==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km-KH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ស្មើ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!=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km-KH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មិនស្មើ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&gt; 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km-KH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ធំជាង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&gt;=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km-KH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ធំជាងឫស្មើ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&lt; 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km-KH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តូចជាង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&lt;=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km-KH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តូចជាងឫស្មើ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 b="1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?:</a:t>
                      </a:r>
                      <a:endParaRPr lang="en-US" sz="1800" b="1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km-KH" sz="1800" b="1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វាដូច</a:t>
                      </a:r>
                      <a:r>
                        <a:rPr lang="en-US" sz="1800" b="1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 if-then-else</a:t>
                      </a:r>
                      <a:endParaRPr lang="en-US" sz="1800" b="1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350838" y="425450"/>
            <a:ext cx="4976812" cy="61595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4. Operators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713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0838" y="1433713"/>
            <a:ext cx="1119379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  <a:latin typeface="Kh Battambang" pitchFamily="2" charset="0"/>
                <a:cs typeface="Kh Battambang" pitchFamily="2" charset="0"/>
              </a:rPr>
              <a:t>Conditional Operator</a:t>
            </a:r>
          </a:p>
          <a:p>
            <a:pPr marL="800100" lvl="1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>
                <a:latin typeface="Kh Battambang" pitchFamily="2" charset="0"/>
                <a:cs typeface="Kh Battambang" pitchFamily="2" charset="0"/>
              </a:rPr>
              <a:t>Conditional Operator</a:t>
            </a:r>
            <a:r>
              <a:rPr lang="km-KH" sz="2000" dirty="0">
                <a:latin typeface="Kh Battambang" pitchFamily="2" charset="0"/>
                <a:cs typeface="Kh Battambang" pitchFamily="2" charset="0"/>
              </a:rPr>
              <a:t>គឺប្រមាណវិធីត្រូវបានគេប្រើប្រាស់ ប្រមាណវិធី </a:t>
            </a:r>
            <a:r>
              <a:rPr lang="en-US" sz="2000" dirty="0">
                <a:latin typeface="Kh Battambang" pitchFamily="2" charset="0"/>
                <a:cs typeface="Kh Battambang" pitchFamily="2" charset="0"/>
              </a:rPr>
              <a:t>&amp;&amp; </a:t>
            </a:r>
            <a:r>
              <a:rPr lang="km-KH" sz="2000" dirty="0">
                <a:latin typeface="Kh Battambang" pitchFamily="2" charset="0"/>
                <a:cs typeface="Kh Battambang" pitchFamily="2" charset="0"/>
              </a:rPr>
              <a:t>(ឈ្នាប់និង) ឫ </a:t>
            </a:r>
            <a:r>
              <a:rPr lang="en-US" sz="2000" dirty="0">
                <a:latin typeface="Kh Battambang" pitchFamily="2" charset="0"/>
                <a:cs typeface="Kh Battambang" pitchFamily="2" charset="0"/>
              </a:rPr>
              <a:t>|| (</a:t>
            </a:r>
            <a:r>
              <a:rPr lang="km-KH" sz="2000" dirty="0">
                <a:latin typeface="Kh Battambang" pitchFamily="2" charset="0"/>
                <a:cs typeface="Kh Battambang" pitchFamily="2" charset="0"/>
              </a:rPr>
              <a:t>ឈ្មាប់ឫ) សម្រាប់សិក្សាលក្ខខណ្ឌលើ </a:t>
            </a:r>
            <a:r>
              <a:rPr lang="en-US" sz="2000" dirty="0">
                <a:latin typeface="Kh Battambang" pitchFamily="2" charset="0"/>
                <a:cs typeface="Kh Battambang" pitchFamily="2" charset="0"/>
              </a:rPr>
              <a:t>Variable </a:t>
            </a:r>
            <a:r>
              <a:rPr lang="km-KH" sz="2000" dirty="0">
                <a:latin typeface="Kh Battambang" pitchFamily="2" charset="0"/>
                <a:cs typeface="Kh Battambang" pitchFamily="2" charset="0"/>
              </a:rPr>
              <a:t>ជាប្រភេទ </a:t>
            </a:r>
            <a:r>
              <a:rPr lang="en-US" sz="2000" dirty="0">
                <a:latin typeface="Kh Battambang" pitchFamily="2" charset="0"/>
                <a:cs typeface="Kh Battambang" pitchFamily="2" charset="0"/>
              </a:rPr>
              <a:t>Boolean</a:t>
            </a:r>
            <a:r>
              <a:rPr lang="km-KH" sz="2000" dirty="0">
                <a:latin typeface="Kh Battambang" pitchFamily="2" charset="0"/>
                <a:cs typeface="Kh Battambang" pitchFamily="2" charset="0"/>
              </a:rPr>
              <a:t> ។</a:t>
            </a:r>
            <a:endParaRPr lang="en-US" sz="2000" dirty="0">
              <a:latin typeface="Kh Battambang" pitchFamily="2" charset="0"/>
              <a:cs typeface="Kh Battambang" pitchFamily="2" charset="0"/>
            </a:endParaRPr>
          </a:p>
          <a:p>
            <a:pPr marL="800100" lvl="1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km-KH" sz="2000" dirty="0">
                <a:latin typeface="Kh Battambang" pitchFamily="2" charset="0"/>
                <a:cs typeface="Kh Battambang" pitchFamily="2" charset="0"/>
              </a:rPr>
              <a:t>ប្រមាណវិធី ! (មិន​ ឫ ផ្ទុយ) សម្រាប់សិក្សាលក្ខខណ្ឌ ផ្ទុយនឹងតម្លៃរបស់ </a:t>
            </a:r>
            <a:r>
              <a:rPr lang="en-US" sz="2000" dirty="0">
                <a:latin typeface="Kh Battambang" pitchFamily="2" charset="0"/>
                <a:cs typeface="Kh Battambang" pitchFamily="2" charset="0"/>
              </a:rPr>
              <a:t>Variable </a:t>
            </a:r>
            <a:r>
              <a:rPr lang="km-KH" sz="2000" dirty="0">
                <a:latin typeface="Kh Battambang" pitchFamily="2" charset="0"/>
                <a:cs typeface="Kh Battambang" pitchFamily="2" charset="0"/>
              </a:rPr>
              <a:t>ដែល</a:t>
            </a:r>
            <a:r>
              <a:rPr lang="km-KH" sz="2000" dirty="0" smtClean="0">
                <a:latin typeface="Kh Battambang" pitchFamily="2" charset="0"/>
                <a:cs typeface="Kh Battambang" pitchFamily="2" charset="0"/>
              </a:rPr>
              <a:t>គេ​សិក្សា</a:t>
            </a:r>
            <a:r>
              <a:rPr lang="km-KH" sz="2000" dirty="0">
                <a:latin typeface="Kh Battambang" pitchFamily="2" charset="0"/>
                <a:cs typeface="Kh Battambang" pitchFamily="2" charset="0"/>
              </a:rPr>
              <a:t>លើ ។</a:t>
            </a:r>
            <a:endParaRPr lang="en-US" sz="2000" dirty="0">
              <a:latin typeface="Kh Battambang" pitchFamily="2" charset="0"/>
              <a:cs typeface="Kh Battambang" pitchFamily="2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902245"/>
              </p:ext>
            </p:extLst>
          </p:nvPr>
        </p:nvGraphicFramePr>
        <p:xfrm>
          <a:off x="3490436" y="3826565"/>
          <a:ext cx="5367814" cy="1774135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682246"/>
                <a:gridCol w="2685568"/>
              </a:tblGrid>
              <a:tr h="4130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Conditional Operator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Description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  <a:tr h="4537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&amp;&amp;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km-KH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ឈ្នាប់នឹង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  <a:tr h="4537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||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km-KH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ឈ្នាប់ឫ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  <a:tr h="4537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!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km-KH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ផ្ទុយ ឫ មិន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350838" y="425450"/>
            <a:ext cx="4976812" cy="61595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4. Operators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911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9095" y="1451934"/>
            <a:ext cx="111937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Courier New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Bitwise Operators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Bitwise Operators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ត្រូវបានគេប្រើប្រាស់នៅពេល ការសិក្សា លើប្រភេទទិន្នន័យជាលេខ (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long,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short, char)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 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 ធ្វើការលើតម្លៃ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bit(0011 0001)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030214"/>
              </p:ext>
            </p:extLst>
          </p:nvPr>
        </p:nvGraphicFramePr>
        <p:xfrm>
          <a:off x="2353095" y="2917341"/>
          <a:ext cx="6936679" cy="332443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467979"/>
                <a:gridCol w="3468700"/>
              </a:tblGrid>
              <a:tr h="47491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Bitwise Operators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Description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  <a:tr h="47491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&amp;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km-KH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ឈ្នាប់នឹង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  <a:tr h="47491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|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km-KH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ឈ្នាប់ឫ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  <a:tr h="47491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^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km-KH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ឈ្នាប់ </a:t>
                      </a:r>
                      <a:r>
                        <a:rPr lang="en-US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XOR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  <a:tr h="47491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~ 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km-KH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ឈ្នា</a:t>
                      </a:r>
                      <a:r>
                        <a:rPr lang="km-KH" sz="1800" dirty="0" smtClean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ប់មិន​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  <a:tr h="47491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&gt;&gt; 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km-KH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រំកិល</a:t>
                      </a:r>
                      <a:r>
                        <a:rPr lang="en-US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 bit </a:t>
                      </a:r>
                      <a:r>
                        <a:rPr lang="km-KH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ទៅស្តាំ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  <a:tr h="47491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US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&lt;&lt; 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km-KH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រំកិល </a:t>
                      </a:r>
                      <a:r>
                        <a:rPr lang="en-US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bit </a:t>
                      </a:r>
                      <a:r>
                        <a:rPr lang="km-KH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ទៅឆ្វេង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350838" y="425450"/>
            <a:ext cx="4976812" cy="61595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4. Operators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9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5. </a:t>
            </a:r>
            <a:r>
              <a:rPr lang="en-US" sz="3200" b="1" dirty="0">
                <a:solidFill>
                  <a:schemeClr val="accent1"/>
                </a:solidFill>
              </a:rPr>
              <a:t>System Class (Input/Output</a:t>
            </a:r>
            <a:r>
              <a:rPr lang="en-US" sz="3200" b="1" dirty="0" smtClean="0">
                <a:solidFill>
                  <a:schemeClr val="accent1"/>
                </a:solidFill>
              </a:rPr>
              <a:t>)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87124" y="1572266"/>
            <a:ext cx="11122778" cy="50965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class </a:t>
            </a:r>
            <a:r>
              <a:rPr lang="en-US" sz="2000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(Input/Output)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ចុងក្រោយ(​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java.lang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package)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សំរាប់អោយ បញ្ចូលពត៍មាន និង អានរាល់ពត៍មានក្នុងទាំងនោះជាដើម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មាន២ ប្រភេទ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/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2000" dirty="0" err="1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PrintStream</a:t>
            </a:r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lvl="1"/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rr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“Standard”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បង្ហាញ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Error Stream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​លើ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console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/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ut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“Standard”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បង្ហាញ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Stream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​ធម្មតា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console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/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2000" dirty="0" err="1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</a:t>
            </a:r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: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“Standard”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បញ្ចូល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Stream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​ពី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console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- Standard Output:</a:t>
            </a:r>
            <a:r>
              <a:rPr lang="km-KH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គឺជាការចបង្ហាញ </a:t>
            </a:r>
            <a:r>
              <a:rPr lang="en-US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Stream </a:t>
            </a:r>
            <a:r>
              <a:rPr lang="km-KH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នៅលើ</a:t>
            </a:r>
            <a:r>
              <a:rPr lang="en-US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console </a:t>
            </a:r>
            <a:r>
              <a:rPr lang="km-KH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 </a:t>
            </a:r>
            <a:r>
              <a:rPr lang="en-US" sz="18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sytem.out</a:t>
            </a:r>
            <a:r>
              <a:rPr lang="en-US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18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- </a:t>
            </a:r>
            <a:r>
              <a:rPr lang="km-KH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វាមាន </a:t>
            </a:r>
            <a:r>
              <a:rPr lang="en-US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ចំនួន ៣ ដែលអាចប្រើប្រាស់សំរាប់បង្ហាញ </a:t>
            </a:r>
            <a:r>
              <a:rPr lang="en-US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Stream </a:t>
            </a:r>
            <a:r>
              <a:rPr lang="km-KH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18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/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9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សៀមរាប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327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៣​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 Syntax and Data Type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ឆៃ​ ជី​វ័ន្ដ​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ណេម​​ សុ​ធា​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ចាន់​ ឧ​ត្ដម​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 ឃួន​ សុវណ្ណ​វត្តី​</a:t>
            </a:r>
            <a:endParaRPr lang="en-U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លោក​ បូង​​ ចាន់​ណា​រិទ្ធ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5. </a:t>
            </a:r>
            <a:r>
              <a:rPr lang="en-US" sz="3200" b="1" dirty="0">
                <a:solidFill>
                  <a:schemeClr val="accent1"/>
                </a:solidFill>
              </a:rPr>
              <a:t>System Class (Input/Output)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77078" y="1572264"/>
            <a:ext cx="11352972" cy="4312251"/>
          </a:xfrm>
        </p:spPr>
        <p:txBody>
          <a:bodyPr>
            <a:normAutofit/>
          </a:bodyPr>
          <a:lstStyle/>
          <a:p>
            <a:pPr lvl="0">
              <a:lnSpc>
                <a:spcPts val="1900"/>
              </a:lnSpc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Print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():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ដែលប្រើប្រាស់សំរាប់បង្ហាញអក្សរក្នុងជួរតែមួយ ។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>
              <a:lnSpc>
                <a:spcPts val="1900"/>
              </a:lnSpc>
            </a:pP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Println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():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ដែលមានលក្ខណៈ ដូចទៅនឹង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print()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ដែរប៉ុន្តែ វាផ្លាស់ប្តូរ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cursor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ទៅជួរថ្មីមួយទៀត។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>
              <a:lnSpc>
                <a:spcPts val="1900"/>
              </a:lnSpc>
            </a:pP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printf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 )​: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ដែលប្រើប្រាស់សំរាប់បង្ហាញអក្សរ​ ដែលមានលក្ខណៈ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Formatted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អក្ស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លេខ ។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ts val="1900"/>
              </a:lnSpc>
              <a:buNone/>
            </a:pPr>
            <a:endParaRPr lang="en-US" sz="2000" dirty="0">
              <a:latin typeface="Kh Battambang" pitchFamily="2" charset="0"/>
              <a:cs typeface="Kh Battambang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886860"/>
              </p:ext>
            </p:extLst>
          </p:nvPr>
        </p:nvGraphicFramePr>
        <p:xfrm>
          <a:off x="3096986" y="3338282"/>
          <a:ext cx="5478940" cy="26670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887601"/>
                <a:gridCol w="3591339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Printf</a:t>
                      </a:r>
                      <a:r>
                        <a:rPr lang="en-US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() Available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Description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%c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km-KH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អក្សរ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%d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km-KH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គោលដប់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%e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km-KH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ចំនួនទ</a:t>
                      </a:r>
                      <a:r>
                        <a:rPr lang="km-KH" sz="1800" dirty="0" smtClean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សភាគអិ</a:t>
                      </a:r>
                      <a:r>
                        <a:rPr lang="km-KH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ចស្បូណង់ស្យែល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%f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km-KH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ចំនួនទសភាគ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%</a:t>
                      </a:r>
                      <a:r>
                        <a:rPr lang="en-US" sz="1800" dirty="0" err="1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i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km-KH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ចំនួនគត់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%o</a:t>
                      </a:r>
                      <a:endParaRPr lang="en-US" sz="180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km-KH" sz="1800" dirty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គោល</a:t>
                      </a:r>
                      <a:r>
                        <a:rPr lang="km-KH" sz="1800" dirty="0" smtClean="0">
                          <a:effectLst/>
                          <a:latin typeface="Kh Battambang" pitchFamily="2" charset="0"/>
                          <a:cs typeface="Kh Battambang" pitchFamily="2" charset="0"/>
                        </a:rPr>
                        <a:t>ប្រាំបី​​</a:t>
                      </a:r>
                      <a:endParaRPr lang="en-US" sz="1800" dirty="0">
                        <a:effectLst/>
                        <a:latin typeface="Kh Battambang" pitchFamily="2" charset="0"/>
                        <a:ea typeface="Malgun Gothic"/>
                        <a:cs typeface="Kh Battambang" pitchFamily="2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01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5. </a:t>
            </a:r>
            <a:r>
              <a:rPr lang="en-US" sz="3200" b="1" dirty="0">
                <a:solidFill>
                  <a:schemeClr val="accent1"/>
                </a:solidFill>
              </a:rPr>
              <a:t>System Class (Input/Output</a:t>
            </a:r>
            <a:r>
              <a:rPr lang="en-US" sz="3200" b="1" dirty="0" smtClean="0">
                <a:solidFill>
                  <a:schemeClr val="accent1"/>
                </a:solidFill>
              </a:rPr>
              <a:t>)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790099"/>
            <a:ext cx="11020927" cy="384870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Kh Battambang" pitchFamily="2" charset="0"/>
                <a:cs typeface="Kh Battambang" pitchFamily="2" charset="0"/>
              </a:rPr>
              <a:t>Example:</a:t>
            </a:r>
          </a:p>
          <a:p>
            <a:r>
              <a:rPr lang="en-US" sz="2400" dirty="0" err="1">
                <a:latin typeface="Kh Battambang" pitchFamily="2" charset="0"/>
                <a:cs typeface="Kh Battambang" pitchFamily="2" charset="0"/>
              </a:rPr>
              <a:t>System.out.print</a:t>
            </a:r>
            <a:r>
              <a:rPr lang="en-US" sz="2400" dirty="0">
                <a:latin typeface="Kh Battambang" pitchFamily="2" charset="0"/>
                <a:cs typeface="Kh Battambang" pitchFamily="2" charset="0"/>
              </a:rPr>
              <a:t>(“Print only one line”); </a:t>
            </a:r>
            <a:r>
              <a:rPr lang="en-US" sz="2400" dirty="0">
                <a:solidFill>
                  <a:srgbClr val="FF00FF"/>
                </a:solidFill>
                <a:latin typeface="Kh Battambang" pitchFamily="2" charset="0"/>
                <a:cs typeface="Kh Battambang" pitchFamily="2" charset="0"/>
              </a:rPr>
              <a:t>//Print only one line</a:t>
            </a:r>
          </a:p>
          <a:p>
            <a:r>
              <a:rPr lang="en-US" sz="2400" dirty="0" err="1">
                <a:latin typeface="Kh Battambang" pitchFamily="2" charset="0"/>
                <a:cs typeface="Kh Battambang" pitchFamily="2" charset="0"/>
              </a:rPr>
              <a:t>System.out.println</a:t>
            </a:r>
            <a:r>
              <a:rPr lang="en-US" sz="2400" dirty="0">
                <a:latin typeface="Kh Battambang" pitchFamily="2" charset="0"/>
                <a:cs typeface="Kh Battambang" pitchFamily="2" charset="0"/>
              </a:rPr>
              <a:t>(“Print </a:t>
            </a:r>
            <a:r>
              <a:rPr lang="en-US" sz="2400" dirty="0" smtClean="0">
                <a:latin typeface="Kh Battambang" pitchFamily="2" charset="0"/>
                <a:cs typeface="Kh Battambang" pitchFamily="2" charset="0"/>
              </a:rPr>
              <a:t>new </a:t>
            </a:r>
            <a:r>
              <a:rPr lang="en-US" sz="2400" dirty="0">
                <a:latin typeface="Kh Battambang" pitchFamily="2" charset="0"/>
                <a:cs typeface="Kh Battambang" pitchFamily="2" charset="0"/>
              </a:rPr>
              <a:t>line”); </a:t>
            </a:r>
            <a:r>
              <a:rPr lang="en-US" sz="2400" dirty="0">
                <a:solidFill>
                  <a:srgbClr val="FF00FF"/>
                </a:solidFill>
                <a:latin typeface="Kh Battambang" pitchFamily="2" charset="0"/>
                <a:cs typeface="Kh Battambang" pitchFamily="2" charset="0"/>
              </a:rPr>
              <a:t>//</a:t>
            </a:r>
            <a:r>
              <a:rPr lang="en-US" sz="2400" dirty="0" smtClean="0">
                <a:solidFill>
                  <a:srgbClr val="FF00FF"/>
                </a:solidFill>
                <a:latin typeface="Kh Battambang" pitchFamily="2" charset="0"/>
                <a:cs typeface="Kh Battambang" pitchFamily="2" charset="0"/>
              </a:rPr>
              <a:t>Print</a:t>
            </a:r>
            <a:r>
              <a:rPr lang="km-KH" sz="2400" dirty="0" smtClean="0">
                <a:solidFill>
                  <a:srgbClr val="FF00FF"/>
                </a:solidFill>
                <a:latin typeface="Kh Battambang" pitchFamily="2" charset="0"/>
                <a:cs typeface="Kh Battambang" pitchFamily="2" charset="0"/>
              </a:rPr>
              <a:t>​</a:t>
            </a:r>
            <a:r>
              <a:rPr lang="en-US" sz="2400" dirty="0" smtClean="0">
                <a:solidFill>
                  <a:srgbClr val="FF00FF"/>
                </a:solidFill>
                <a:latin typeface="Kh Battambang" pitchFamily="2" charset="0"/>
                <a:cs typeface="Kh Battambang" pitchFamily="2" charset="0"/>
              </a:rPr>
              <a:t> with enter new line</a:t>
            </a:r>
            <a:endParaRPr lang="en-US" sz="2400" dirty="0">
              <a:solidFill>
                <a:srgbClr val="FF00FF"/>
              </a:solidFill>
              <a:latin typeface="Kh Battambang" pitchFamily="2" charset="0"/>
              <a:cs typeface="Kh Battambang" pitchFamily="2" charset="0"/>
            </a:endParaRPr>
          </a:p>
          <a:p>
            <a:r>
              <a:rPr lang="en-US" sz="2400" dirty="0" err="1">
                <a:latin typeface="Kh Battambang" pitchFamily="2" charset="0"/>
                <a:cs typeface="Kh Battambang" pitchFamily="2" charset="0"/>
              </a:rPr>
              <a:t>System.out.printf</a:t>
            </a:r>
            <a:r>
              <a:rPr lang="en-US" sz="2400" dirty="0">
                <a:latin typeface="Kh Battambang" pitchFamily="2" charset="0"/>
                <a:cs typeface="Kh Battambang" pitchFamily="2" charset="0"/>
              </a:rPr>
              <a:t>(“%s</a:t>
            </a:r>
            <a:r>
              <a:rPr lang="en-US" sz="2400" dirty="0" smtClean="0">
                <a:latin typeface="Kh Battambang" pitchFamily="2" charset="0"/>
                <a:cs typeface="Kh Battambang" pitchFamily="2" charset="0"/>
              </a:rPr>
              <a:t>”,”</a:t>
            </a:r>
            <a:r>
              <a:rPr lang="en-US" sz="2400" dirty="0" err="1" smtClean="0">
                <a:latin typeface="Kh Battambang" pitchFamily="2" charset="0"/>
                <a:cs typeface="Kh Battambang" pitchFamily="2" charset="0"/>
              </a:rPr>
              <a:t>PrintString</a:t>
            </a:r>
            <a:r>
              <a:rPr lang="en-US" sz="2400" dirty="0" smtClean="0">
                <a:latin typeface="Kh Battambang" pitchFamily="2" charset="0"/>
                <a:cs typeface="Kh Battambang" pitchFamily="2" charset="0"/>
              </a:rPr>
              <a:t>”); </a:t>
            </a:r>
            <a:r>
              <a:rPr lang="en-US" sz="2400" dirty="0" smtClean="0">
                <a:solidFill>
                  <a:srgbClr val="FF00FF"/>
                </a:solidFill>
                <a:latin typeface="Kh Battambang" pitchFamily="2" charset="0"/>
                <a:cs typeface="Kh Battambang" pitchFamily="2" charset="0"/>
              </a:rPr>
              <a:t>//</a:t>
            </a:r>
            <a:r>
              <a:rPr lang="en-US" sz="2400" dirty="0">
                <a:latin typeface="Kh Battambang" pitchFamily="2" charset="0"/>
                <a:cs typeface="Kh Battambang" pitchFamily="2" charset="0"/>
              </a:rPr>
              <a:t> </a:t>
            </a:r>
            <a:r>
              <a:rPr lang="en-US" sz="2400" dirty="0" err="1">
                <a:solidFill>
                  <a:srgbClr val="FF00FF"/>
                </a:solidFill>
                <a:latin typeface="Kh Battambang" pitchFamily="2" charset="0"/>
                <a:cs typeface="Kh Battambang" pitchFamily="2" charset="0"/>
              </a:rPr>
              <a:t>PrintString</a:t>
            </a:r>
            <a:r>
              <a:rPr lang="en-US" sz="2400" dirty="0">
                <a:solidFill>
                  <a:srgbClr val="FF00FF"/>
                </a:solidFill>
                <a:latin typeface="Kh Battambang" pitchFamily="2" charset="0"/>
                <a:cs typeface="Kh Battambang" pitchFamily="2" charset="0"/>
              </a:rPr>
              <a:t> </a:t>
            </a:r>
            <a:endParaRPr lang="en-US" sz="2400" dirty="0" smtClean="0">
              <a:solidFill>
                <a:srgbClr val="FF00FF"/>
              </a:solidFill>
              <a:latin typeface="Kh Battambang" pitchFamily="2" charset="0"/>
              <a:cs typeface="Kh Battambang" pitchFamily="2" charset="0"/>
            </a:endParaRPr>
          </a:p>
          <a:p>
            <a:r>
              <a:rPr lang="en-US" sz="2400" dirty="0" err="1" smtClean="0">
                <a:latin typeface="Kh Battambang" pitchFamily="2" charset="0"/>
                <a:cs typeface="Kh Battambang" pitchFamily="2" charset="0"/>
              </a:rPr>
              <a:t>System.err.printf</a:t>
            </a:r>
            <a:r>
              <a:rPr lang="en-US" sz="2400" dirty="0">
                <a:latin typeface="Kh Battambang" pitchFamily="2" charset="0"/>
                <a:cs typeface="Kh Battambang" pitchFamily="2" charset="0"/>
              </a:rPr>
              <a:t>(“Error line!”); </a:t>
            </a:r>
            <a:r>
              <a:rPr lang="en-US" sz="2400" dirty="0">
                <a:solidFill>
                  <a:srgbClr val="FF00FF"/>
                </a:solidFill>
                <a:latin typeface="Kh Battambang" pitchFamily="2" charset="0"/>
                <a:cs typeface="Kh Battambang" pitchFamily="2" charset="0"/>
              </a:rPr>
              <a:t>//Error line!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6. Scanner Class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មួយដែលគេប្រើសំរាប់បញ្ចូលតំលៃពី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Keyboard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ក្នុងលក្ខណ៏ជា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 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Type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and String. </a:t>
            </a: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 </a:t>
            </a:r>
            <a:r>
              <a:rPr lang="en-US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ScannerName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 =</a:t>
            </a:r>
            <a:r>
              <a:rPr lang="en-US" sz="1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Scanner(System.in);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* </a:t>
            </a:r>
            <a:r>
              <a:rPr lang="en-US" sz="1800" u="sng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Note </a:t>
            </a:r>
          </a:p>
          <a:p>
            <a:pPr marL="0" indent="0">
              <a:buNone/>
            </a:pP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មុននិងប្រើ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Scanner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យើងត្រូវ </a:t>
            </a: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import </a:t>
            </a:r>
            <a:r>
              <a:rPr lang="en-US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java.util.Scanner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; </a:t>
            </a:r>
          </a:p>
          <a:p>
            <a:pPr marL="0" indent="0">
              <a:buNone/>
            </a:pP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បន្ទាប់មកបង្កើត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Scanner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សំរាប់បញ្ចូលតំលៃពី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Keyboard</a:t>
            </a:r>
          </a:p>
          <a:p>
            <a:pPr mar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* </a:t>
            </a:r>
            <a:r>
              <a:rPr lang="en-US" sz="1800" u="sng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Scanner </a:t>
            </a:r>
          </a:p>
          <a:p>
            <a:pPr mar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next();</a:t>
            </a:r>
          </a:p>
          <a:p>
            <a:pPr marL="0" indent="0">
              <a:buNone/>
            </a:pPr>
            <a:r>
              <a:rPr lang="en-US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nextInt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……………………..</a:t>
            </a:r>
          </a:p>
          <a:p>
            <a:pPr marL="0" indent="0">
              <a:buNone/>
            </a:pP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54" y="2451850"/>
            <a:ext cx="5301916" cy="363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6. </a:t>
            </a:r>
            <a:r>
              <a:rPr lang="en-US" sz="3200" dirty="0" err="1" smtClean="0">
                <a:solidFill>
                  <a:schemeClr val="accent1"/>
                </a:solidFill>
              </a:rPr>
              <a:t>BufferedReader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516681"/>
            <a:ext cx="11241075" cy="51520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err="1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en-US" sz="1800" b="1" dirty="0">
                <a:effectLst>
                  <a:outerShdw dist="38100" dir="2700000" algn="bl">
                    <a:schemeClr val="accent5"/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គី</a:t>
            </a:r>
            <a:r>
              <a:rPr lang="km-KH" sz="1800" dirty="0">
                <a:effectLst>
                  <a:outerShdw dist="38100" dir="2700000" algn="bl">
                    <a:schemeClr val="accent5"/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Read Text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character-input stream, buffering characters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ដែលវាធ្វើការ​​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Read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characters, arrays, and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line.</a:t>
            </a:r>
            <a:b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1800" b="1" u="heavy" dirty="0" smtClean="0"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</a:t>
            </a:r>
            <a:endParaRPr lang="en-US" sz="18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lv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ត្រូវការ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File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External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Text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 ដោយប្រើ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FileInputStream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សំរាប់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Open File</a:t>
            </a:r>
            <a:r>
              <a:rPr lang="ko-KR" alt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(1 byte )</a:t>
            </a:r>
          </a:p>
          <a:p>
            <a:pPr marL="0" lv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បន្ទាប់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Convert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</a:t>
            </a:r>
            <a:r>
              <a:rPr lang="km-KH" sz="1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Character (2 Byte)</a:t>
            </a:r>
          </a:p>
          <a:p>
            <a:pPr marL="0" lvl="0" indent="0">
              <a:buNone/>
            </a:pP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en-US" sz="1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បន្ទាប់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មក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Read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ម្តងមួយ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1 Byte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ទៅទុក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ក្នុង​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Buffer Pool</a:t>
            </a: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lvl="0" indent="0">
              <a:buNone/>
            </a:pP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en-US" sz="1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យក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Buffer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Pool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Display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line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ហើយមានល្បើនលឿន</a:t>
            </a: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1800" b="1" u="heavy" dirty="0" smtClean="0"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Using </a:t>
            </a:r>
            <a:endParaRPr lang="en-US" sz="18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មុននិងប្រើ </a:t>
            </a:r>
            <a:r>
              <a:rPr lang="en-US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យើងត្រូវ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import </a:t>
            </a:r>
            <a:r>
              <a:rPr lang="en-US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java.io.BufferedReader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;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ឬក៏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import java.io.*;</a:t>
            </a:r>
          </a:p>
          <a:p>
            <a:r>
              <a:rPr lang="km-KH" sz="1800" u="heavy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សំគាល់</a:t>
            </a:r>
            <a:endParaRPr lang="en-US" sz="18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Read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Line , Char ………………………………………..</a:t>
            </a:r>
          </a:p>
          <a:p>
            <a:pPr marL="0" indent="0">
              <a:buNone/>
            </a:pP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64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7. </a:t>
            </a:r>
            <a:r>
              <a:rPr lang="en-US" sz="3200" dirty="0" err="1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endParaRPr lang="en-US" sz="3200" dirty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pPr/>
              <a:t>24</a:t>
            </a:fld>
            <a:endParaRPr lang="en-US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​ជា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ប្រៀបដូចស្ពានមូយ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Read Text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specified source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 ដែលវាធ្វើការ​​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Read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characters.</a:t>
            </a:r>
          </a:p>
          <a:p>
            <a:r>
              <a:rPr lang="en-US" sz="1600" b="1" u="heavy" dirty="0"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Using</a:t>
            </a:r>
          </a:p>
          <a:p>
            <a:pPr marL="0" indent="0"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មុននិងប្រើ 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យើងត្រូវ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import java.io. 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;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ឬក៏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import java.io.*;</a:t>
            </a:r>
          </a:p>
          <a:p>
            <a:r>
              <a:rPr lang="en-US" sz="1600" b="1" u="heavy" dirty="0"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</a:t>
            </a:r>
          </a:p>
          <a:p>
            <a:pPr marL="0" lvl="0" indent="0"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ត្រូវការ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File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External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Text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 ដោយប្រើ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FileInputStream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សំរាប់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Open File</a:t>
            </a:r>
            <a:r>
              <a:rPr lang="ko-KR" alt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(1 byte )</a:t>
            </a:r>
          </a:p>
          <a:p>
            <a:pPr marL="0" lvl="0" indent="0"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បន្ទាប់មក 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Convert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ទៅជា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Character (2 Byte)</a:t>
            </a:r>
          </a:p>
          <a:p>
            <a:pPr marL="0" lvl="0" indent="0"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ធ្វើការបង្ហាញជា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Character </a:t>
            </a:r>
          </a:p>
          <a:p>
            <a:pPr lvl="0"/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b="1" u="heavy" dirty="0"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សំគាល់ </a:t>
            </a:r>
            <a:endParaRPr lang="en-US" sz="1600" b="1" u="heavy" dirty="0">
              <a:solidFill>
                <a:srgbClr val="FF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វាមិនអាចធ្វើការ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Read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បានទេ។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37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21" y="1481603"/>
            <a:ext cx="6751832" cy="4311650"/>
          </a:xfrm>
        </p:spPr>
      </p:pic>
    </p:spTree>
    <p:extLst>
      <p:ext uri="{BB962C8B-B14F-4D97-AF65-F5344CB8AC3E}">
        <p14:creationId xmlns:p14="http://schemas.microsoft.com/office/powerpoint/2010/main" val="402904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http://khmeracademy.org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3"/>
              </a:rPr>
              <a:t>http://www.tutorialspoint.com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4"/>
              </a:rPr>
              <a:t>https://docs.oracle.com/javase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5"/>
              </a:rPr>
              <a:t>http://www.javatpoint.com</a:t>
            </a:r>
            <a:r>
              <a:rPr lang="en-US" sz="2800" dirty="0" smtClean="0">
                <a:hlinkClick r:id="rId5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6"/>
              </a:rPr>
              <a:t>http://www.tutorial4us.com</a:t>
            </a:r>
            <a:r>
              <a:rPr lang="en-US" sz="2800" dirty="0" smtClean="0">
                <a:hlinkClick r:id="rId6"/>
              </a:rPr>
              <a:t>/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5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Primitive Data Type / Wrapper Class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Auto Boxing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Promotion and Casting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Operators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System Class input / output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Scanner Class</a:t>
            </a:r>
          </a:p>
          <a:p>
            <a:pPr marL="342900" indent="-342900">
              <a:buAutoNum type="arabicPeriod"/>
            </a:pPr>
            <a:r>
              <a:rPr lang="en-US" sz="2000" dirty="0" err="1" smtClean="0"/>
              <a:t>BufferedReader</a:t>
            </a:r>
            <a:r>
              <a:rPr lang="en-US" sz="2000" dirty="0" smtClean="0"/>
              <a:t> / </a:t>
            </a:r>
            <a:r>
              <a:rPr lang="en-US" sz="2000" dirty="0" err="1" smtClean="0"/>
              <a:t>InputStreamReader</a:t>
            </a:r>
            <a:endParaRPr lang="en-US" sz="2000" dirty="0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71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1. Primitive </a:t>
            </a:r>
            <a:r>
              <a:rPr lang="en-US" sz="3200" dirty="0">
                <a:solidFill>
                  <a:schemeClr val="accent1"/>
                </a:solidFill>
              </a:rPr>
              <a:t>Data Type / Wrapper </a:t>
            </a:r>
            <a:r>
              <a:rPr lang="en-US" sz="3200" dirty="0" smtClean="0">
                <a:solidFill>
                  <a:schemeClr val="accent1"/>
                </a:solidFill>
              </a:rPr>
              <a:t>Class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z="700" smtClean="0"/>
              <a:pPr/>
              <a:t>4</a:t>
            </a:fld>
            <a:endParaRPr lang="en-US" sz="70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91887" y="1771048"/>
            <a:ext cx="11527970" cy="4312251"/>
          </a:xfrm>
        </p:spPr>
        <p:txBody>
          <a:bodyPr>
            <a:normAutofit/>
          </a:bodyPr>
          <a:lstStyle/>
          <a:p>
            <a:pPr marL="685800" lvl="3" indent="0">
              <a:buNone/>
            </a:pPr>
            <a:r>
              <a:rPr lang="en-US" sz="2400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</a:t>
            </a:r>
            <a:r>
              <a:rPr lang="en-US" sz="2400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Type</a:t>
            </a:r>
            <a:r>
              <a:rPr lang="en-US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 </a:t>
            </a:r>
            <a:r>
              <a:rPr lang="km-KH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ជា​​ប្រភេទ​ទិន្នន័យមាន​ទម្រង់​​ងាយ​ ដែល​​បាន​កំណត់​ស្រាប់​នៅ​ក្នុង​ភា​សា​ </a:t>
            </a:r>
            <a:r>
              <a:rPr lang="en-US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br>
              <a:rPr lang="en-US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br>
              <a:rPr lang="en-US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</a:t>
            </a:r>
            <a:r>
              <a:rPr lang="km-KH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មាន​តម្លៃ​ច្បាស់​លាស់​របស់​វា​​ វា​មិន​​​ដូច​គ្នា​ទៅ​នឹង​ តម្លៃ​</a:t>
            </a:r>
            <a:r>
              <a:rPr lang="en-US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Primitive Data Type</a:t>
            </a:r>
            <a:r>
              <a:rPr lang="km-KH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ផ្សេង​ទៀត​ទេ​</a:t>
            </a:r>
            <a:endParaRPr lang="en-US" sz="19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19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29444" y="4885040"/>
            <a:ext cx="1481718" cy="405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Primitive Data Type</a:t>
            </a:r>
            <a:endParaRPr lang="en-US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4167581" y="4100920"/>
            <a:ext cx="1013549" cy="405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Numeric </a:t>
            </a:r>
            <a:r>
              <a:rPr lang="en-US" sz="1100" dirty="0"/>
              <a:t>Data Types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67582" y="5777717"/>
            <a:ext cx="1220378" cy="405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Non-Numeric </a:t>
            </a:r>
            <a:r>
              <a:rPr lang="en-US" sz="1100" dirty="0"/>
              <a:t>Data Types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942429" y="3621051"/>
            <a:ext cx="1004266" cy="405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Integer</a:t>
            </a:r>
            <a:endParaRPr lang="en-US" sz="1100" dirty="0"/>
          </a:p>
        </p:txBody>
      </p:sp>
      <p:sp>
        <p:nvSpPr>
          <p:cNvPr id="17" name="Rounded Rectangle 16"/>
          <p:cNvSpPr/>
          <p:nvPr/>
        </p:nvSpPr>
        <p:spPr>
          <a:xfrm>
            <a:off x="5942429" y="4586797"/>
            <a:ext cx="1091351" cy="405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Floating Point</a:t>
            </a:r>
            <a:endParaRPr lang="en-US" sz="1100" dirty="0"/>
          </a:p>
        </p:txBody>
      </p:sp>
      <p:sp>
        <p:nvSpPr>
          <p:cNvPr id="18" name="Rounded Rectangle 17"/>
          <p:cNvSpPr/>
          <p:nvPr/>
        </p:nvSpPr>
        <p:spPr>
          <a:xfrm>
            <a:off x="5942429" y="5414738"/>
            <a:ext cx="1091351" cy="405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Character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5942429" y="6263428"/>
            <a:ext cx="1091351" cy="405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Boolean</a:t>
            </a:r>
            <a:endParaRPr lang="en-US" sz="1100" dirty="0"/>
          </a:p>
        </p:txBody>
      </p:sp>
      <p:cxnSp>
        <p:nvCxnSpPr>
          <p:cNvPr id="22" name="Straight Connector 21"/>
          <p:cNvCxnSpPr>
            <a:endCxn id="13" idx="1"/>
          </p:cNvCxnSpPr>
          <p:nvPr/>
        </p:nvCxnSpPr>
        <p:spPr>
          <a:xfrm flipV="1">
            <a:off x="3611163" y="4303591"/>
            <a:ext cx="556418" cy="808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5" idx="1"/>
          </p:cNvCxnSpPr>
          <p:nvPr/>
        </p:nvCxnSpPr>
        <p:spPr>
          <a:xfrm>
            <a:off x="3611163" y="5111705"/>
            <a:ext cx="556419" cy="86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3"/>
            <a:endCxn id="16" idx="1"/>
          </p:cNvCxnSpPr>
          <p:nvPr/>
        </p:nvCxnSpPr>
        <p:spPr>
          <a:xfrm flipV="1">
            <a:off x="5181130" y="3823722"/>
            <a:ext cx="761299" cy="479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3" idx="3"/>
            <a:endCxn id="17" idx="1"/>
          </p:cNvCxnSpPr>
          <p:nvPr/>
        </p:nvCxnSpPr>
        <p:spPr>
          <a:xfrm>
            <a:off x="5181130" y="4303591"/>
            <a:ext cx="761299" cy="485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3"/>
            <a:endCxn id="18" idx="1"/>
          </p:cNvCxnSpPr>
          <p:nvPr/>
        </p:nvCxnSpPr>
        <p:spPr>
          <a:xfrm flipV="1">
            <a:off x="5387960" y="5617409"/>
            <a:ext cx="554469" cy="362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3"/>
            <a:endCxn id="19" idx="1"/>
          </p:cNvCxnSpPr>
          <p:nvPr/>
        </p:nvCxnSpPr>
        <p:spPr>
          <a:xfrm>
            <a:off x="5387960" y="5980388"/>
            <a:ext cx="554469" cy="485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68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1. Primitive </a:t>
            </a:r>
            <a:r>
              <a:rPr lang="en-US" sz="3200" dirty="0">
                <a:solidFill>
                  <a:schemeClr val="accent1"/>
                </a:solidFill>
              </a:rPr>
              <a:t>Data Type / Wrapper </a:t>
            </a:r>
            <a:r>
              <a:rPr lang="en-US" sz="3200" dirty="0" smtClean="0">
                <a:solidFill>
                  <a:schemeClr val="accent1"/>
                </a:solidFill>
              </a:rPr>
              <a:t>Class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Primitive </a:t>
            </a:r>
            <a:r>
              <a:rPr lang="en-US" sz="2400" dirty="0">
                <a:solidFill>
                  <a:schemeClr val="accent1"/>
                </a:solidFill>
              </a:rPr>
              <a:t>Data </a:t>
            </a:r>
            <a:r>
              <a:rPr lang="en-US" sz="2400" dirty="0" smtClean="0">
                <a:solidFill>
                  <a:schemeClr val="accent1"/>
                </a:solidFill>
              </a:rPr>
              <a:t>Type</a:t>
            </a:r>
            <a:endParaRPr lang="en-US" sz="2400" dirty="0">
              <a:solidFill>
                <a:schemeClr val="accent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08151"/>
              </p:ext>
            </p:extLst>
          </p:nvPr>
        </p:nvGraphicFramePr>
        <p:xfrm>
          <a:off x="1696017" y="2287460"/>
          <a:ext cx="8808697" cy="3959357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292041"/>
                <a:gridCol w="1212005"/>
                <a:gridCol w="1011858"/>
                <a:gridCol w="2079809"/>
                <a:gridCol w="1606492"/>
                <a:gridCol w="1606492"/>
              </a:tblGrid>
              <a:tr h="5164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GROUP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PRIMITIVE DATA TYPES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DEFAULT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Literal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</a:tr>
              <a:tr h="204503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Integers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byte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8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-127 to 127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byte b = 100;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2900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short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16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-32,768 to 32,767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short b= 10000;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969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effectLst/>
                        </a:rPr>
                        <a:t>int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32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-2,147,483,648 to 2,147,483,647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int</a:t>
                      </a:r>
                      <a:r>
                        <a:rPr lang="en-US" sz="1200" b="1" dirty="0">
                          <a:effectLst/>
                        </a:rPr>
                        <a:t> b = 111111;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9453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long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64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-9,223,372,036,854,775,808 to 9,223,372,036,854,775,807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long b = 123456789L;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9971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Floating-point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float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32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3.4e-038 to 3.4e+038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float b = 1234.25f;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997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double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64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1.7e-308 to 1.7e+308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Double b = 1.4548d;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4343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characters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char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16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All Unicode values from 0 to 65,535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\u0000 (null)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char b= ‘b’; 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72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Boolean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boolean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True , false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false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Boolean b = false;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5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1. Primitive </a:t>
            </a:r>
            <a:r>
              <a:rPr lang="en-US" sz="3200" dirty="0">
                <a:solidFill>
                  <a:schemeClr val="accent1"/>
                </a:solidFill>
              </a:rPr>
              <a:t>Data Type / Wrapper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420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Wrapper </a:t>
            </a:r>
            <a:r>
              <a:rPr lang="en-US" sz="2400" dirty="0" smtClean="0">
                <a:solidFill>
                  <a:schemeClr val="accent1"/>
                </a:solidFill>
              </a:rPr>
              <a:t>Class</a:t>
            </a:r>
            <a:endParaRPr lang="km-KH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Wrapper </a:t>
            </a:r>
            <a:r>
              <a:rPr lang="en-US" sz="2000" dirty="0"/>
              <a:t>Class </a:t>
            </a:r>
            <a:r>
              <a:rPr lang="km-KH" sz="2000" dirty="0"/>
              <a:t>ប្រើ​សំរាប់​​ </a:t>
            </a:r>
            <a:r>
              <a:rPr lang="en-US" sz="2000" dirty="0"/>
              <a:t>Convert primitive </a:t>
            </a:r>
            <a:r>
              <a:rPr lang="km-KH" sz="2000" dirty="0"/>
              <a:t>ទៅ​ជា​</a:t>
            </a:r>
            <a:r>
              <a:rPr lang="en-US" sz="2000" dirty="0"/>
              <a:t>object </a:t>
            </a:r>
            <a:r>
              <a:rPr lang="km-KH" sz="2000" dirty="0"/>
              <a:t>ហើយ</a:t>
            </a:r>
            <a:r>
              <a:rPr lang="en-US" sz="2000" dirty="0"/>
              <a:t>​Convert object </a:t>
            </a:r>
            <a:r>
              <a:rPr lang="km-KH" sz="2000" dirty="0"/>
              <a:t>ទៅ​ជា</a:t>
            </a:r>
            <a:r>
              <a:rPr lang="en-US" sz="2000" dirty="0" smtClean="0"/>
              <a:t>​Primitive</a:t>
            </a:r>
            <a:r>
              <a:rPr lang="en-US" sz="2000" dirty="0"/>
              <a:t> </a:t>
            </a:r>
            <a:r>
              <a:rPr lang="km-KH" sz="2000" dirty="0" smtClean="0">
                <a:solidFill>
                  <a:srgbClr val="FF0000"/>
                </a:solidFill>
              </a:rPr>
              <a:t>ឬ​ </a:t>
            </a:r>
            <a:r>
              <a:rPr lang="en-US" sz="2000" dirty="0" smtClean="0"/>
              <a:t>Wrapper Class </a:t>
            </a:r>
            <a:r>
              <a:rPr lang="km-KH" sz="2000" dirty="0" smtClean="0"/>
              <a:t>ជា​</a:t>
            </a:r>
            <a:r>
              <a:rPr lang="en-US" sz="2000" dirty="0" smtClean="0"/>
              <a:t> Reference Data Type </a:t>
            </a:r>
            <a:r>
              <a:rPr lang="km-KH" sz="2000" dirty="0" smtClean="0"/>
              <a:t>ដែល​ប្រើ​សំរាប់​បង្កើត​ </a:t>
            </a:r>
            <a:r>
              <a:rPr lang="en-US" sz="2000" dirty="0" smtClean="0"/>
              <a:t>Object </a:t>
            </a:r>
            <a:r>
              <a:rPr lang="km-KH" sz="2000" dirty="0" smtClean="0"/>
              <a:t>ដែល​មាន​លក្ខណៈ​ដូច​ </a:t>
            </a:r>
            <a:r>
              <a:rPr lang="en-US" sz="2000" dirty="0" smtClean="0"/>
              <a:t>Primitive Data Types </a:t>
            </a:r>
            <a:r>
              <a:rPr lang="km-KH" sz="2000" dirty="0" smtClean="0"/>
              <a:t>ដែរ​</a:t>
            </a:r>
          </a:p>
          <a:p>
            <a:pPr marL="0" indent="0">
              <a:buNone/>
            </a:pPr>
            <a:r>
              <a:rPr lang="km-KH" sz="1800" dirty="0" smtClean="0"/>
              <a:t/>
            </a:r>
            <a:br>
              <a:rPr lang="km-KH" sz="1800" dirty="0" smtClean="0"/>
            </a:br>
            <a:r>
              <a:rPr lang="km-KH" sz="1800" dirty="0"/>
              <a:t>យើង​ប្រើ​វា​ដើម្បី</a:t>
            </a:r>
            <a:endParaRPr lang="en-US" sz="1800" dirty="0"/>
          </a:p>
          <a:p>
            <a:r>
              <a:rPr lang="km-KH" sz="1800" dirty="0"/>
              <a:t>​ </a:t>
            </a:r>
            <a:r>
              <a:rPr lang="en-US" sz="1800" dirty="0"/>
              <a:t>Wrap primitive value </a:t>
            </a:r>
            <a:r>
              <a:rPr lang="km-KH" sz="1800" dirty="0" smtClean="0"/>
              <a:t>ទៅ​ក្នុង</a:t>
            </a:r>
            <a:r>
              <a:rPr lang="km-KH" sz="1800" dirty="0"/>
              <a:t>​ </a:t>
            </a:r>
            <a:r>
              <a:rPr lang="en-US" sz="1800" dirty="0"/>
              <a:t>Object </a:t>
            </a:r>
            <a:r>
              <a:rPr lang="km-KH" sz="1800" dirty="0"/>
              <a:t>មួយ​ ដែល​អា​ច​អោយ​​វា​អា​ច​ធ្វើ​សកម្ម​ភាព​​ដូច​ </a:t>
            </a:r>
            <a:r>
              <a:rPr lang="en-US" sz="1800" dirty="0"/>
              <a:t>object </a:t>
            </a:r>
            <a:r>
              <a:rPr lang="km-KH" sz="1800" dirty="0"/>
              <a:t>ដែរ​ដូច​ជា​ </a:t>
            </a:r>
            <a:r>
              <a:rPr lang="en-US" sz="1800" dirty="0"/>
              <a:t>added to </a:t>
            </a:r>
            <a:r>
              <a:rPr lang="en-US" sz="1800" dirty="0" err="1"/>
              <a:t>ArrayList</a:t>
            </a:r>
            <a:r>
              <a:rPr lang="en-US" sz="1800" dirty="0"/>
              <a:t> etc. </a:t>
            </a:r>
            <a:r>
              <a:rPr lang="km-KH" sz="1800" dirty="0"/>
              <a:t>។​</a:t>
            </a:r>
            <a:endParaRPr lang="en-US" sz="1800" dirty="0"/>
          </a:p>
          <a:p>
            <a:r>
              <a:rPr lang="km-KH" sz="1800" dirty="0"/>
              <a:t>ដើម្បី​រៀប​ចំ​ ​អោយ​ </a:t>
            </a:r>
            <a:r>
              <a:rPr lang="en-US" sz="1800" dirty="0"/>
              <a:t>primitives </a:t>
            </a:r>
            <a:r>
              <a:rPr lang="km-KH" sz="1800" dirty="0"/>
              <a:t>អាច​ប្រើ​ប្រាស់​ </a:t>
            </a:r>
            <a:r>
              <a:rPr lang="en-US" sz="1800" dirty="0"/>
              <a:t>Function </a:t>
            </a:r>
            <a:r>
              <a:rPr lang="km-KH" sz="1800" dirty="0"/>
              <a:t>មួយ​ចំនួន​ដូច​ជា​ </a:t>
            </a:r>
            <a:r>
              <a:rPr lang="en-US" sz="1800" dirty="0"/>
              <a:t>Convert primitive data type </a:t>
            </a:r>
            <a:r>
              <a:rPr lang="km-KH" sz="1800" dirty="0"/>
              <a:t>ទៅ​​​​ជា​ </a:t>
            </a:r>
            <a:r>
              <a:rPr lang="en-US" sz="1800" dirty="0"/>
              <a:t>string </a:t>
            </a:r>
            <a:r>
              <a:rPr lang="km-KH" sz="1800" dirty="0"/>
              <a:t>ឬ​ ពី </a:t>
            </a:r>
            <a:r>
              <a:rPr lang="en-US" sz="1800" dirty="0"/>
              <a:t>string</a:t>
            </a:r>
            <a:r>
              <a:rPr lang="ko-KR" altLang="en-US" sz="1800" dirty="0"/>
              <a:t>​ </a:t>
            </a:r>
            <a:r>
              <a:rPr lang="km-KH" sz="1800" dirty="0"/>
              <a:t>មក</a:t>
            </a:r>
            <a:r>
              <a:rPr lang="en-US" sz="1800" dirty="0"/>
              <a:t>​</a:t>
            </a:r>
            <a:r>
              <a:rPr lang="km-KH" sz="1800" dirty="0"/>
              <a:t>វិញ</a:t>
            </a:r>
            <a:r>
              <a:rPr lang="en-US" sz="1800" dirty="0"/>
              <a:t>​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48462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1. Primitive Data Type / Wrapper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95077528"/>
              </p:ext>
            </p:extLst>
          </p:nvPr>
        </p:nvGraphicFramePr>
        <p:xfrm>
          <a:off x="743857" y="1962148"/>
          <a:ext cx="3313793" cy="4122965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511731"/>
                <a:gridCol w="1802062"/>
              </a:tblGrid>
              <a:tr h="660621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Primitive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Wrapper Class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76200" marR="76200" marT="76200" marB="76200" anchor="ctr"/>
                </a:tc>
              </a:tr>
              <a:tr h="432793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boolean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Boolean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76200" marR="76200" marT="76200" marB="76200" anchor="ctr"/>
                </a:tc>
              </a:tr>
              <a:tr h="432793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byte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Byte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76200" marR="76200" marT="76200" marB="76200" anchor="ctr"/>
                </a:tc>
              </a:tr>
              <a:tr h="432793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char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Character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76200" marR="76200" marT="76200" marB="76200" anchor="ctr"/>
                </a:tc>
              </a:tr>
              <a:tr h="432793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Integer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76200" marR="76200" marT="76200" marB="76200" anchor="ctr"/>
                </a:tc>
              </a:tr>
              <a:tr h="432793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float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Float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76200" marR="76200" marT="76200" marB="76200" anchor="ctr"/>
                </a:tc>
              </a:tr>
              <a:tr h="432793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double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Double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76200" marR="76200" marT="76200" marB="76200" anchor="ctr"/>
                </a:tc>
              </a:tr>
              <a:tr h="432793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76200" marR="76200" marT="76200" marB="76200" anchor="ctr"/>
                </a:tc>
              </a:tr>
              <a:tr h="432793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short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Short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13411"/>
              </p:ext>
            </p:extLst>
          </p:nvPr>
        </p:nvGraphicFramePr>
        <p:xfrm>
          <a:off x="4253235" y="1996478"/>
          <a:ext cx="7557765" cy="408863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100994"/>
                <a:gridCol w="4456771"/>
              </a:tblGrid>
              <a:tr h="421030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Method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4348" marR="64348" marT="64348" marB="6434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Purpose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4348" marR="64348" marT="64348" marB="64348" anchor="ctr"/>
                </a:tc>
              </a:tr>
              <a:tr h="589293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parseInt</a:t>
                      </a:r>
                      <a:r>
                        <a:rPr lang="en-US" sz="1400" dirty="0">
                          <a:effectLst/>
                        </a:rPr>
                        <a:t>(s)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4348" marR="64348" marT="64348" marB="6434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a signed decimal integer value equivalent to string 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4348" marR="64348" marT="64348" marB="64348" anchor="ctr"/>
                </a:tc>
              </a:tr>
              <a:tr h="552133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toString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4348" marR="64348" marT="64348" marB="6434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a new String object representing the integer 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4348" marR="64348" marT="64348" marB="64348" anchor="ctr"/>
                </a:tc>
              </a:tr>
              <a:tr h="421030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byteValue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4348" marR="64348" marT="64348" marB="6434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returns the value of this Integer as a byte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4348" marR="64348" marT="64348" marB="64348" anchor="ctr"/>
                </a:tc>
              </a:tr>
              <a:tr h="421030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doubleValue()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4348" marR="64348" marT="64348" marB="6434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returns the value of this Integer as an double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4348" marR="64348" marT="64348" marB="64348" anchor="ctr"/>
                </a:tc>
              </a:tr>
              <a:tr h="421030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floatValue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4348" marR="64348" marT="64348" marB="6434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returns the value of this Integer as a float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4348" marR="64348" marT="64348" marB="64348" anchor="ctr"/>
                </a:tc>
              </a:tr>
              <a:tr h="421030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intValue()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4348" marR="64348" marT="64348" marB="6434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the value of this Integer as an int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4348" marR="64348" marT="64348" marB="64348" anchor="ctr"/>
                </a:tc>
              </a:tr>
              <a:tr h="421030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shortValue()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4348" marR="64348" marT="64348" marB="6434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the value of this Integer as a short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4348" marR="64348" marT="64348" marB="64348" anchor="ctr"/>
                </a:tc>
              </a:tr>
              <a:tr h="421030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longValue()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4348" marR="64348" marT="64348" marB="6434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returns the value of this Integer as a long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64348" marR="64348" marT="64348" marB="6434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39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dirty="0" smtClean="0">
                <a:solidFill>
                  <a:schemeClr val="accent1"/>
                </a:solidFill>
              </a:rPr>
              <a:t>2</a:t>
            </a:r>
            <a:r>
              <a:rPr lang="en-US" sz="3200" dirty="0" smtClean="0">
                <a:solidFill>
                  <a:schemeClr val="accent1"/>
                </a:solidFill>
              </a:rPr>
              <a:t>. Auto Boxing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Auto Boxing  </a:t>
            </a:r>
            <a:br>
              <a:rPr lang="en-US" sz="2800" dirty="0" smtClean="0">
                <a:solidFill>
                  <a:schemeClr val="accent1"/>
                </a:solidFill>
              </a:rPr>
            </a:br>
            <a:r>
              <a:rPr lang="en-US" sz="2800" dirty="0" smtClean="0">
                <a:solidFill>
                  <a:schemeClr val="accent1"/>
                </a:solidFill>
              </a:rPr>
              <a:t>	</a:t>
            </a:r>
            <a:r>
              <a:rPr lang="en-US" sz="2800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គីជាការ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convert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primary 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របស់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wrapper 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 ឈ្មោះ ដូចនឹងវា​ ដូចជា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Integer, double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និង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Double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4297" y="4076462"/>
            <a:ext cx="10655605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Integer </a:t>
            </a:r>
            <a:r>
              <a:rPr lang="en-US" sz="2400" dirty="0" err="1"/>
              <a:t>num</a:t>
            </a:r>
            <a:r>
              <a:rPr lang="en-US" sz="2400" dirty="0"/>
              <a:t> = 12; (12 in primary type and </a:t>
            </a:r>
            <a:r>
              <a:rPr lang="en-US" sz="2400" dirty="0" err="1"/>
              <a:t>num</a:t>
            </a:r>
            <a:r>
              <a:rPr lang="en-US" sz="2400" dirty="0"/>
              <a:t> is </a:t>
            </a:r>
            <a:r>
              <a:rPr lang="en-US" sz="2400" dirty="0" smtClean="0"/>
              <a:t>object </a:t>
            </a:r>
            <a:r>
              <a:rPr lang="en-US" sz="2400" dirty="0"/>
              <a:t>of wrapper class)</a:t>
            </a:r>
          </a:p>
          <a:p>
            <a:r>
              <a:rPr lang="en-US" sz="2400" dirty="0"/>
              <a:t>Integer </a:t>
            </a:r>
            <a:r>
              <a:rPr lang="en-US" sz="2400" dirty="0" err="1"/>
              <a:t>inum</a:t>
            </a:r>
            <a:r>
              <a:rPr lang="en-US" sz="2400" dirty="0"/>
              <a:t> = 3; //Assigning </a:t>
            </a:r>
            <a:r>
              <a:rPr lang="en-US" sz="2400" dirty="0" err="1"/>
              <a:t>int</a:t>
            </a:r>
            <a:r>
              <a:rPr lang="en-US" sz="2400" dirty="0"/>
              <a:t> to Integer: </a:t>
            </a:r>
            <a:r>
              <a:rPr lang="en-US" sz="2400" dirty="0" err="1"/>
              <a:t>Autoboxing</a:t>
            </a:r>
            <a:endParaRPr lang="en-US" sz="2400" dirty="0"/>
          </a:p>
          <a:p>
            <a:r>
              <a:rPr lang="en-US" sz="2400" dirty="0"/>
              <a:t>Long </a:t>
            </a:r>
            <a:r>
              <a:rPr lang="en-US" sz="2400" dirty="0" err="1"/>
              <a:t>lnum</a:t>
            </a:r>
            <a:r>
              <a:rPr lang="en-US" sz="2400" dirty="0"/>
              <a:t> = 32L; //Assigning long to Long: </a:t>
            </a:r>
            <a:r>
              <a:rPr lang="en-US" sz="2400" dirty="0" err="1"/>
              <a:t>Autoboxing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21095" y="3384196"/>
            <a:ext cx="149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77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Unboxing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			</a:t>
            </a:r>
            <a:r>
              <a:rPr lang="km-KH" sz="2800" dirty="0"/>
              <a:t>គឺជាការ </a:t>
            </a:r>
            <a:r>
              <a:rPr lang="en-US" sz="2800" dirty="0"/>
              <a:t>convert </a:t>
            </a:r>
            <a:r>
              <a:rPr lang="km-KH" sz="2800" dirty="0"/>
              <a:t>ពី </a:t>
            </a:r>
            <a:r>
              <a:rPr lang="en-US" sz="2800" dirty="0"/>
              <a:t>object </a:t>
            </a:r>
            <a:r>
              <a:rPr lang="km-KH" sz="2800" dirty="0"/>
              <a:t>របស់ </a:t>
            </a:r>
            <a:r>
              <a:rPr lang="en-US" sz="2800" dirty="0"/>
              <a:t>wrapper class </a:t>
            </a:r>
            <a:r>
              <a:rPr lang="km-KH" sz="2800" dirty="0"/>
              <a:t>ទៅជា </a:t>
            </a:r>
            <a:r>
              <a:rPr lang="en-US" sz="2800" dirty="0"/>
              <a:t>primary type</a:t>
            </a:r>
            <a:endParaRPr lang="en-US" sz="2800" dirty="0" smtClean="0">
              <a:solidFill>
                <a:schemeClr val="accent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dirty="0" smtClean="0">
                <a:solidFill>
                  <a:schemeClr val="accent1"/>
                </a:solidFill>
              </a:rPr>
              <a:t>2</a:t>
            </a:r>
            <a:r>
              <a:rPr lang="en-US" sz="3200" dirty="0" smtClean="0">
                <a:solidFill>
                  <a:schemeClr val="accent1"/>
                </a:solidFill>
              </a:rPr>
              <a:t>. Auto Boxing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5494" y="4161453"/>
            <a:ext cx="9423918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Integer </a:t>
            </a:r>
            <a:r>
              <a:rPr lang="en-US" sz="2800" dirty="0" err="1" smtClean="0"/>
              <a:t>inum</a:t>
            </a:r>
            <a:r>
              <a:rPr lang="en-US" sz="2800" dirty="0" smtClean="0"/>
              <a:t> = new Integer(5);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num</a:t>
            </a:r>
            <a:r>
              <a:rPr lang="en-US" sz="2800" dirty="0" smtClean="0"/>
              <a:t> = </a:t>
            </a:r>
            <a:r>
              <a:rPr lang="en-US" sz="2800" dirty="0" err="1" smtClean="0"/>
              <a:t>inum</a:t>
            </a:r>
            <a:r>
              <a:rPr lang="en-US" sz="2800" dirty="0" smtClean="0"/>
              <a:t>; //unboxing object to primitive conversion 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586205" y="3385096"/>
            <a:ext cx="149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66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1390</Words>
  <Application>Microsoft Office PowerPoint</Application>
  <PresentationFormat>Widescreen</PresentationFormat>
  <Paragraphs>350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HY중고딕</vt:lpstr>
      <vt:lpstr>Kh Battambang</vt:lpstr>
      <vt:lpstr>Malgun Gothic</vt:lpstr>
      <vt:lpstr>Microsoft YaHei UI</vt:lpstr>
      <vt:lpstr>Arial</vt:lpstr>
      <vt:lpstr>Calibri</vt:lpstr>
      <vt:lpstr>Courier New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សៀមរាប</vt:lpstr>
      <vt:lpstr>មាតិកា</vt:lpstr>
      <vt:lpstr>1. Primitive Data Type / Wrapper Class</vt:lpstr>
      <vt:lpstr>1. Primitive Data Type / Wrapper Class</vt:lpstr>
      <vt:lpstr>1. Primitive Data Type / Wrapper Class</vt:lpstr>
      <vt:lpstr>1. Primitive Data Type / Wrapper Class</vt:lpstr>
      <vt:lpstr>2. Auto Boxing</vt:lpstr>
      <vt:lpstr>2. Auto Boxing</vt:lpstr>
      <vt:lpstr>3. Promotion and Casting</vt:lpstr>
      <vt:lpstr>3. Promotion and Casting</vt:lpstr>
      <vt:lpstr>3. Promotion and Casting</vt:lpstr>
      <vt:lpstr>4. Operators</vt:lpstr>
      <vt:lpstr>4. Operators</vt:lpstr>
      <vt:lpstr>4. Operators</vt:lpstr>
      <vt:lpstr>4. Operators</vt:lpstr>
      <vt:lpstr>4. Operators</vt:lpstr>
      <vt:lpstr>4. Operators</vt:lpstr>
      <vt:lpstr>5. System Class (Input/Output)</vt:lpstr>
      <vt:lpstr>5. System Class (Input/Output)</vt:lpstr>
      <vt:lpstr>5. System Class (Input/Output)</vt:lpstr>
      <vt:lpstr>6. Scanner Class</vt:lpstr>
      <vt:lpstr>6. BufferedReader</vt:lpstr>
      <vt:lpstr>7. InputStreamReader</vt:lpstr>
      <vt:lpstr>Explaining</vt:lpstr>
      <vt:lpstr>Documentation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2016-04-06T00:57:53Z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