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2" r:id="rId3"/>
  </p:sldMasterIdLst>
  <p:notesMasterIdLst>
    <p:notesMasterId r:id="rId29"/>
  </p:notesMasterIdLst>
  <p:handoutMasterIdLst>
    <p:handoutMasterId r:id="rId30"/>
  </p:handoutMasterIdLst>
  <p:sldIdLst>
    <p:sldId id="503" r:id="rId4"/>
    <p:sldId id="505" r:id="rId5"/>
    <p:sldId id="426" r:id="rId6"/>
    <p:sldId id="536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26" r:id="rId15"/>
    <p:sldId id="540" r:id="rId16"/>
    <p:sldId id="541" r:id="rId17"/>
    <p:sldId id="542" r:id="rId18"/>
    <p:sldId id="543" r:id="rId19"/>
    <p:sldId id="544" r:id="rId20"/>
    <p:sldId id="545" r:id="rId21"/>
    <p:sldId id="511" r:id="rId22"/>
    <p:sldId id="512" r:id="rId23"/>
    <p:sldId id="553" r:id="rId24"/>
    <p:sldId id="554" r:id="rId25"/>
    <p:sldId id="555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4" autoAdjust="0"/>
    <p:restoredTop sz="94630" autoAdjust="0"/>
  </p:normalViewPr>
  <p:slideViewPr>
    <p:cSldViewPr snapToGrid="0">
      <p:cViewPr varScale="1">
        <p:scale>
          <a:sx n="110" d="100"/>
          <a:sy n="110" d="100"/>
        </p:scale>
        <p:origin x="99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94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48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3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9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9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34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4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06-Apr-16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0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Scanner.html" TargetMode="External"/><Relationship Id="rId3" Type="http://schemas.openxmlformats.org/officeDocument/2006/relationships/hyperlink" Target="https://docs.oracle.com/javase/tutorial/java/IandI/subclasses.html" TargetMode="External"/><Relationship Id="rId7" Type="http://schemas.openxmlformats.org/officeDocument/2006/relationships/hyperlink" Target="http://www.javatpoint.com/features-of-java#featuresdistributed" TargetMode="External"/><Relationship Id="rId2" Type="http://schemas.openxmlformats.org/officeDocument/2006/relationships/hyperlink" Target="https://docs.oracle.com/javase/tutorial/java/data/autoboxing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cd/E19455-01/806-3461/6jck06gqd/index.html" TargetMode="External"/><Relationship Id="rId5" Type="http://schemas.openxmlformats.org/officeDocument/2006/relationships/hyperlink" Target="https://docs.oracle.com/javase/tutorial/java/nutsandbolts/opsummary.html" TargetMode="External"/><Relationship Id="rId4" Type="http://schemas.openxmlformats.org/officeDocument/2006/relationships/hyperlink" Target="https://www.youtube.com/watch?v=FNPEKwQUJwU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603022"/>
            <a:ext cx="11020927" cy="4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3.1. Promotion</a:t>
            </a:r>
          </a:p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និយម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ន័យ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Promotion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បំ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លែងប្រភេទទិន្នន័យរបស់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operand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Promotion is implicit type conversion</a:t>
            </a:r>
          </a:p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ឧទាហរណ៍ </a:t>
            </a: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Promotion</a:t>
            </a:r>
          </a:p>
          <a:p>
            <a:pPr marL="253603" indent="0">
              <a:buNone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double d = 5 / 2;  // result is 2.0</a:t>
            </a:r>
          </a:p>
          <a:p>
            <a:pPr marL="253603" indent="0">
              <a:buNone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double d = 5 / 2.0; // result is 2.5</a:t>
            </a:r>
          </a:p>
          <a:p>
            <a:pPr marL="253603" indent="0">
              <a:buNone/>
            </a:pP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" t="34783" r="7681" b="11884"/>
          <a:stretch/>
        </p:blipFill>
        <p:spPr>
          <a:xfrm>
            <a:off x="5658187" y="3227087"/>
            <a:ext cx="6398347" cy="30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(</a:t>
            </a: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0444"/>
            <a:ext cx="11020927" cy="4814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Khmer OS Battambang" pitchFamily="2" charset="0"/>
                <a:cs typeface="Khmer OS Battambang" pitchFamily="2" charset="0"/>
              </a:rPr>
              <a:t>3.2. Casting</a:t>
            </a:r>
          </a:p>
          <a:p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Casting is explicit type 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conversion</a:t>
            </a:r>
          </a:p>
          <a:p>
            <a:pPr marL="204788" indent="-204788"/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Casting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ច្រើនប្រើ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ជាមួយ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ដោយបំលែងពីប្រភេទទិន្នន័យធំ ទៅ តូច។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204788" indent="-204788"/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Syntax: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var_name1 = 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(type) </a:t>
            </a:r>
            <a:r>
              <a:rPr lang="en-AU" sz="2200" dirty="0" err="1" smtClean="0">
                <a:latin typeface="Khmer OS Battambang" pitchFamily="2" charset="0"/>
                <a:cs typeface="Khmer OS Battambang" pitchFamily="2" charset="0"/>
              </a:rPr>
              <a:t>var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-name;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204788" indent="-204788"/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ឧទាហរណ៍១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AU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long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myLong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= 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15L;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AU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AU" sz="22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AU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en-AU" sz="2200" dirty="0" err="1" smtClean="0">
                <a:latin typeface="Khmer OS Battambang" pitchFamily="2" charset="0"/>
                <a:cs typeface="Khmer OS Battambang" pitchFamily="2" charset="0"/>
              </a:rPr>
              <a:t>myLong</a:t>
            </a:r>
            <a:r>
              <a:rPr lang="en-AU" sz="2200" dirty="0" smtClean="0">
                <a:latin typeface="Khmer OS Battambang" pitchFamily="2" charset="0"/>
                <a:cs typeface="Khmer OS Battambang" pitchFamily="2" charset="0"/>
              </a:rPr>
              <a:t>;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69156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4.1. Simple Assignment Operator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ប្រើសម្រាប់បោះតម្លៃនៅអង្គខាងស្ដាំវា ទៅឲ្យអង្គខាងឆ្វេង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10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4.2. Arithmetic Operators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គឺជាប្រមាណវិធីដែលយើងតែងតែប្រើនៅក្នុងមូលដ្ឋានគណិតវិទ្យា ដែលមានប្រមាណវិធីមួយចំនួនដូចជា៖ (+)​ (-)​ (*) (/)​ ​(%) 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10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 = 3;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a+b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13;			a * b = 30;			a % b =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– b = 7			a / b = 3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69156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4.3. Unary Operator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Unary Operator (=)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ត្រូវការអង្គតែម្ខាងប៉ុណ្ណោះ ហើយគេប្រើដើម្បី បង្កើន ឬបន្ថយតម្លៃមួយ និង ធ្វើឲ្យចំនួនក្លាយជាអវិជ្ជមាន ឬបញ្រ្ចាសនៃតម្លៃរបស់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វាមានប្រមាណវិធីដូចជា៖ (+​)​ (-) (++) (--) (!) ។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 =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++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 ++a;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--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/--a;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4.4.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and Relational</a:t>
            </a: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Relational</a:t>
            </a:r>
            <a:r>
              <a:rPr lang="it-IT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គឺប្រើសម្រាប់ធ្វើការកំណត់ ឬប្រៀបធៀប មើលថា តើអង្គមួយណា តូចជាង ធំជាង ស្មើ ឬមិនស្មើ គ្នា ។ វាមានប្រមាណវិធីដូចជា៖ (==) (!=)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4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58794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Conditional Operator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គឺត្រូវាបានគេស្គាល់ថាជា តក្កវិទ្យា ដែលប្រើជាមួយ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xpression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វាមានប្រមាណវិធីដូចជា៖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&amp;&amp;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)​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||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។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(3&lt;5) &amp;&amp;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(5&gt;3)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=&gt; true,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(3&lt;5) &amp;&amp;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5&gt;8)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=&gt;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3&lt;2) ||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(5&gt;3)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=&gt;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true,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3&lt;2)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&amp;&amp;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5&gt;8)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=&gt;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false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(3&lt;5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)?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true: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false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4.6. Comparison Operators instanceof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instanceof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គឺប្រើសម្រាប់ធ្វើការប្រៀបធៀប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specified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ហើយយើងអាចប្រើវាដើម្បីតេស្ដ ប្រសិនបើ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is instance of a class, instance of subclass, or instance of a class that implement interface.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9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58794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it-IT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5648" y="1458794"/>
            <a:ext cx="35248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dirty="0"/>
              <a:t>public class </a:t>
            </a:r>
            <a:r>
              <a:rPr lang="en-US" sz="1000" b="1" dirty="0" err="1"/>
              <a:t>Instanceof</a:t>
            </a:r>
            <a:r>
              <a:rPr lang="en-US" sz="1000" b="1" dirty="0"/>
              <a:t> {</a:t>
            </a:r>
          </a:p>
          <a:p>
            <a:pPr>
              <a:spcBef>
                <a:spcPts val="600"/>
              </a:spcBef>
            </a:pP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1000" b="1" dirty="0"/>
              <a:t>public static void main(String[] </a:t>
            </a:r>
            <a:r>
              <a:rPr lang="en-US" sz="1000" b="1" dirty="0" err="1"/>
              <a:t>args</a:t>
            </a:r>
            <a:r>
              <a:rPr lang="en-US" sz="1000" b="1" dirty="0"/>
              <a:t>) </a:t>
            </a:r>
            <a:r>
              <a:rPr lang="en-US" sz="1000" b="1" dirty="0" smtClean="0"/>
              <a:t>{</a:t>
            </a: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1000" dirty="0"/>
              <a:t>        Parent obj1 = </a:t>
            </a:r>
            <a:r>
              <a:rPr lang="en-US" sz="1000" b="1" dirty="0"/>
              <a:t>new Parent();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Parent obj2 = </a:t>
            </a:r>
            <a:r>
              <a:rPr lang="en-US" sz="1000" b="1" dirty="0"/>
              <a:t>new Child</a:t>
            </a:r>
            <a:r>
              <a:rPr lang="en-US" sz="1000" b="1" dirty="0" smtClean="0"/>
              <a:t>();</a:t>
            </a: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("obj1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Parent: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(obj1 </a:t>
            </a:r>
            <a:r>
              <a:rPr lang="en-US" sz="1000" b="1" dirty="0" err="1"/>
              <a:t>instanceof</a:t>
            </a:r>
            <a:r>
              <a:rPr lang="en-US" sz="1000" b="1" dirty="0"/>
              <a:t> Parent));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("obj1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Child: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(obj1 </a:t>
            </a:r>
            <a:r>
              <a:rPr lang="en-US" sz="1000" b="1" dirty="0" err="1"/>
              <a:t>instanceof</a:t>
            </a:r>
            <a:r>
              <a:rPr lang="en-US" sz="1000" b="1" dirty="0"/>
              <a:t> Child));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("obj1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</a:t>
            </a:r>
            <a:r>
              <a:rPr lang="en-US" sz="1000" b="1" i="1" dirty="0" err="1"/>
              <a:t>MyInterface</a:t>
            </a:r>
            <a:r>
              <a:rPr lang="en-US" sz="1000" b="1" i="1" dirty="0"/>
              <a:t>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(obj1 </a:t>
            </a:r>
            <a:r>
              <a:rPr lang="en-US" sz="1000" b="1" dirty="0" err="1"/>
              <a:t>instanceof</a:t>
            </a:r>
            <a:r>
              <a:rPr lang="en-US" sz="1000" b="1" dirty="0"/>
              <a:t> </a:t>
            </a:r>
            <a:r>
              <a:rPr lang="en-US" sz="1000" b="1" dirty="0" err="1"/>
              <a:t>MyInterface</a:t>
            </a:r>
            <a:r>
              <a:rPr lang="en-US" sz="1000" b="1" dirty="0"/>
              <a:t>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("obj2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Parent: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(obj2 </a:t>
            </a:r>
            <a:r>
              <a:rPr lang="en-US" sz="1000" b="1" dirty="0" err="1"/>
              <a:t>instanceof</a:t>
            </a:r>
            <a:r>
              <a:rPr lang="en-US" sz="1000" b="1" dirty="0"/>
              <a:t> Parent));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("obj2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Child: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(obj2 </a:t>
            </a:r>
            <a:r>
              <a:rPr lang="en-US" sz="1000" b="1" dirty="0" err="1"/>
              <a:t>instanceof</a:t>
            </a:r>
            <a:r>
              <a:rPr lang="en-US" sz="1000" b="1" dirty="0"/>
              <a:t> Child));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</a:t>
            </a:r>
            <a:r>
              <a:rPr lang="en-US" sz="1000" dirty="0" err="1"/>
              <a:t>System.</a:t>
            </a:r>
            <a:r>
              <a:rPr lang="en-US" sz="1000" b="1" i="1" dirty="0" err="1"/>
              <a:t>out.println</a:t>
            </a:r>
            <a:r>
              <a:rPr lang="en-US" sz="1000" b="1" i="1" dirty="0"/>
              <a:t>("obj2 </a:t>
            </a:r>
            <a:r>
              <a:rPr lang="en-US" sz="1000" b="1" i="1" dirty="0" err="1"/>
              <a:t>instanceof</a:t>
            </a:r>
            <a:r>
              <a:rPr lang="en-US" sz="1000" b="1" i="1" dirty="0"/>
              <a:t> </a:t>
            </a:r>
            <a:r>
              <a:rPr lang="en-US" sz="1000" b="1" i="1" dirty="0" err="1"/>
              <a:t>MyInterface</a:t>
            </a:r>
            <a:r>
              <a:rPr lang="en-US" sz="1000" b="1" i="1" dirty="0"/>
              <a:t>: "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        + (obj2 </a:t>
            </a:r>
            <a:r>
              <a:rPr lang="en-US" sz="1000" b="1" dirty="0" err="1"/>
              <a:t>instanceof</a:t>
            </a:r>
            <a:r>
              <a:rPr lang="en-US" sz="1000" b="1" dirty="0"/>
              <a:t> </a:t>
            </a:r>
            <a:r>
              <a:rPr lang="en-US" sz="1000" b="1" dirty="0" err="1"/>
              <a:t>MyInterface</a:t>
            </a:r>
            <a:r>
              <a:rPr lang="en-US" sz="1000" b="1" dirty="0"/>
              <a:t>));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    }</a:t>
            </a:r>
          </a:p>
          <a:p>
            <a:pPr>
              <a:spcBef>
                <a:spcPts val="600"/>
              </a:spcBef>
            </a:pPr>
            <a:r>
              <a:rPr lang="en-US" sz="1000" dirty="0" smtClean="0"/>
              <a:t>}</a:t>
            </a: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1000" b="1" dirty="0"/>
              <a:t>class Parent {}</a:t>
            </a:r>
          </a:p>
          <a:p>
            <a:pPr>
              <a:spcBef>
                <a:spcPts val="600"/>
              </a:spcBef>
            </a:pPr>
            <a:r>
              <a:rPr lang="en-US" sz="1000" b="1" dirty="0"/>
              <a:t>class Child extends Parent implements </a:t>
            </a:r>
            <a:r>
              <a:rPr lang="en-US" sz="1000" b="1" dirty="0" err="1"/>
              <a:t>MyInterface</a:t>
            </a:r>
            <a:r>
              <a:rPr lang="en-US" sz="1000" b="1" dirty="0"/>
              <a:t> {}</a:t>
            </a:r>
          </a:p>
          <a:p>
            <a:pPr>
              <a:spcBef>
                <a:spcPts val="600"/>
              </a:spcBef>
            </a:pPr>
            <a:r>
              <a:rPr lang="en-US" sz="1000" b="1" dirty="0"/>
              <a:t>interface </a:t>
            </a:r>
            <a:r>
              <a:rPr lang="en-US" sz="1000" b="1" dirty="0" err="1"/>
              <a:t>MyInterface</a:t>
            </a:r>
            <a:r>
              <a:rPr lang="en-US" sz="1000" b="1" dirty="0"/>
              <a:t> {}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821382" y="1746660"/>
            <a:ext cx="352488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Output</a:t>
            </a:r>
          </a:p>
          <a:p>
            <a:pPr lvl="0">
              <a:spcBef>
                <a:spcPts val="600"/>
              </a:spcBef>
            </a:pPr>
            <a:endParaRPr lang="en-US" sz="1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obj1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Parent: true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obj1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Child: false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obj1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MyInterface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false</a:t>
            </a: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obj2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Parent: true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obj2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Child: true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>
              <a:spcBef>
                <a:spcPts val="6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obj2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MyInterface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true</a:t>
            </a:r>
            <a:r>
              <a:rPr lang="en-US" sz="1200" dirty="0"/>
              <a:t> </a:t>
            </a:r>
            <a:endParaRPr lang="en-US" sz="3200" dirty="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000" dirty="0" smtClean="0"/>
          </a:p>
          <a:p>
            <a:pPr>
              <a:spcBef>
                <a:spcPts val="6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121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58794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it-IT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Bitwise and Bit Shift Operators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it-IT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4.7.1. Bitwise complement operators (~)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គឺប្រើសម្រាប់ធ្វើការបញ្រ្ចាសតម្លៃ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ដែលត្រូវប្ដូរ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0 to 1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0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22 =​ 0001​ 0110 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 1’s  = 1110 1001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4.7.2. Bitwise And Operator (&amp;)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គឺប្រើសម្រាប់ធ្វើការប្រៀបធៀប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 នៃលេខ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ដោយប្រើប្រមាណ 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។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នៃអង្គទាំងពីរមានលេខ 1 ដូចគ្នា នោះលទ្ធផលគឺ 1 តែបើមិនដូចនោះទេលទ្ធផលគឺ 0​ ។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0011 1000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235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1110 1011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235 =&gt; 0011 1000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1110 1001 =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0010 1000 =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8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58794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it-IT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OR Operator (|)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គឺប្រើសម្រាប់ធ្វើការប្រៀបធៀប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 នៃលេខ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ដោយប្រើប្រមាណ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|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បើ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អង្គមួយណាមាន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 1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លទ្ធផលគឺ 1 តែបើមិនដូចនោះទេលទ្ធផលគឺ 0​ ។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0011 1000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235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1110 1011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|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235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=&gt;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0011 1000 | 1110 1001 = 1111 1011 = 251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4.7.4.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itwise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exclusive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(^)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គឺប្រើសម្រាប់ធ្វើការប្រៀបធៀប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 នៃលេខ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ដោយប្រើប្រមាណ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^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លុះត្រាតែ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អង្គទាំងពីរមានតម្លៃលេខខុសគ្នា នោះ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លទ្ធផលគឺ 1 តែបើមិនដូចនោះទេលទ្ធផលគឺ 0​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0011 1000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235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1110 1011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56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^ 235 =&gt; 0011 1000 ^ 1110 1011 = 1101 0011 = 211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2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58794"/>
            <a:ext cx="11393696" cy="50996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2400" dirty="0"/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it-IT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it-IT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 Left Shift Operator (&lt;&lt;)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ការរំកិល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ទៅខាងឆ្វេង ហើយជំនួស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ដែលរំកិលដោយលេខ ០ 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ឧទាហរណ៍ ៖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14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0000 1110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&lt;&lt; 2 = 0000 1000 =&gt; 56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4.7.6. Bit Right Shift Operator (&gt;&gt;)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ប្រើសម្រាប់ធ្វើការរំកិល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ខាងស្ដាំ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ហើយជំនួស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ដែលរំកិលដោយលេខ ០ 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៖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14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0000 1110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a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&gt;&gt;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0000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00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=&gt;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 4.7.7.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Zero Fill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ight Shift (&gt;&gt;&gt;)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គឺប្រើសម្រាប់ធ្វើការរំកិល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ទៅខាងស្ដាំ ហើយជំនួស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ដែលរំកិលដោយលេខ ០ 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4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Class input / output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5.1. System Class input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ការទទួលយកតំលៃពី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keyboard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គឺត្រូវបានគេប្រើប្រាស់ជាមួយ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scanner 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ហើយនិង​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System.in Object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។ វា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ស្ថិតក្នុង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package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  <a:sym typeface="Battambang"/>
              </a:rPr>
              <a:t>java.lang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។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  <a:sym typeface="Battambang"/>
              </a:rPr>
              <a:t>Java.lang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  <a:sym typeface="Battambang"/>
              </a:rPr>
              <a:t>pakage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package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តែមួយគត់ 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Java API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ដែលមិនត្រូវ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import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ចូលដោយសារតែ​​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package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នេះមានវត្តមាននៅគ្រប់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Java Program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ហើយវាត្រូវបាន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Import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Default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5.2. System Class output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	គឺ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ជាការបង្ហាញតំលៃ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output stream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ឲ្យអ្នកប្រើប្រាស់អាចមើល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ឃើញ នៅទិន្នន័យដែលបានបញ្ជូលពី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keyboard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ហើយវា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ស្ថិតក្នុង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package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  <a:sym typeface="Battambang"/>
              </a:rPr>
              <a:t>java.lang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ដែរ។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វាមាន ចំនួន ៣ ដូចជា៖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Battambang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  <a:sym typeface="Battambang"/>
              </a:rPr>
              <a:t>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rint() 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println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(),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printf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Syntax  and Data Type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5"/>
            <a:ext cx="11020800" cy="4986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Scanner Class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ដែលមានស្រាប់នៅក្នុង </a:t>
            </a:r>
            <a:r>
              <a:rPr lang="en-US" sz="2200" dirty="0" err="1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Java.util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package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។ វាជា 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text scanner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ធម្មតាដែលអាចជា 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primitive and String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ប្រើ 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Regular expression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។​ យើងប្រើវា ដើម្បីទទួលយកតម្លៃពី 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Keyboard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ដោយប្រើ 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System.in  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ដែលទិន្នន័យនោះអាចធ្វើការ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convert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ទៅជាប្រភេទតម្លៃផ្សេងៗគ្នា ដោយប្រើ</a:t>
            </a:r>
            <a:r>
              <a:rPr lang="en-US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Method</a:t>
            </a:r>
            <a:r>
              <a:rPr lang="km-KH" sz="22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មួយចំនួនដូចជា៖ </a:t>
            </a:r>
            <a:endParaRPr lang="en-US" sz="2200" dirty="0" smtClean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hasNext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Returns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true or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false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 // get an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 value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nextDouble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// get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double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n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ext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()	// get a String (delimited by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whitespace)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nextLine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() // get the rest of the line as a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string</a:t>
            </a:r>
            <a:endParaRPr lang="km-KH" sz="2400" dirty="0" smtClean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 smtClean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 smtClean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0089" y="4594578"/>
            <a:ext cx="4809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en-US" dirty="0" err="1" smtClean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java.util.Scanner</a:t>
            </a:r>
            <a:endParaRPr lang="en-US" dirty="0" smtClean="0">
              <a:solidFill>
                <a:srgbClr val="353833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endParaRPr lang="en-US" dirty="0">
              <a:solidFill>
                <a:srgbClr val="353833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dirty="0" smtClean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dirty="0" err="1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</a:t>
            </a:r>
            <a:r>
              <a:rPr lang="en-US" dirty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Scanner(System.in); </a:t>
            </a:r>
            <a:endParaRPr lang="en-US" dirty="0" smtClean="0">
              <a:solidFill>
                <a:srgbClr val="353833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dirty="0" err="1" smtClean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 smtClean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dirty="0" err="1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sc.nextInt</a:t>
            </a:r>
            <a:r>
              <a:rPr lang="en-US" dirty="0">
                <a:solidFill>
                  <a:srgbClr val="353833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1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7.1.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មួយដែលគេបង្កើតវាឡើងដើម្បីធ្វើការ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Convert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ហើយវា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ម្ដងមួយ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ៗ រួចធ្វើការ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display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ទៅឱ្យ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7.2.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or Text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ៗ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ពឹងផ្អែកលើ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មិនបានធ្វើការផ្ទាល់ជាមួយ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វា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គ្រាន់តែ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Characters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BufferPool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 ពេលដែល </a:t>
            </a:r>
          </a:p>
          <a:p>
            <a:pPr marL="0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InputSteamReader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ធ្វើការចប់។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(Con.)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42" y="4157177"/>
            <a:ext cx="9545382" cy="1762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47" y="1927692"/>
            <a:ext cx="7744906" cy="1743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5460" y="1422472"/>
            <a:ext cx="353654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err="1" smtClean="0">
                <a:ln w="0"/>
              </a:rPr>
              <a:t>InputStreamReader</a:t>
            </a:r>
            <a:endParaRPr lang="en-US" sz="3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3990" y="3671010"/>
            <a:ext cx="288841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err="1" smtClean="0">
                <a:ln w="0"/>
              </a:rPr>
              <a:t>BufferedReader</a:t>
            </a:r>
            <a:endParaRPr lang="en-US" sz="3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876803"/>
            <a:ext cx="8926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System.in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645228" y="2667003"/>
            <a:ext cx="8926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System.in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72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13" y="1623839"/>
            <a:ext cx="9936230" cy="50449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(Con.)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hape 206"/>
          <p:cNvSpPr txBox="1"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https://docs.oracle.com/javase/tutorial/java/data/autoboxing.html</a:t>
            </a:r>
            <a:endParaRPr lang="km-KH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https://docs.oracle.com/javase/tutorial/java/IandI/subclasses.html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AU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www.youtube.com/watch?v=FNPEKwQUJwU</a:t>
            </a:r>
            <a:endParaRPr lang="km-KH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https://docs.oracle.com/javase/tutorial/java/nutsandbolts/opsummary.html</a:t>
            </a:r>
            <a:endParaRPr lang="km-KH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sz="2000" dirty="0">
                <a:hlinkClick r:id="rId6"/>
              </a:rPr>
              <a:t>https://docs.oracle.com/cd/E19455-01/806-3461/6jck06gqd/index.html</a:t>
            </a:r>
            <a:endParaRPr lang="km-KH" sz="2000" dirty="0"/>
          </a:p>
          <a:p>
            <a:pPr mar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sz="2000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7"/>
              </a:rPr>
              <a:t>http://www.javatpoint.com/features-of-java#featuresdistributed</a:t>
            </a:r>
            <a:endParaRPr lang="km-KH" sz="2000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Khmer OS Battambang" pitchFamily="2" charset="0"/>
                <a:ea typeface="Battambang"/>
                <a:cs typeface="Khmer OS Battambang" pitchFamily="2" charset="0"/>
                <a:sym typeface="Battambang"/>
                <a:hlinkClick r:id="rId8"/>
              </a:rPr>
              <a:t>https://docs.oracle.com/javase/7/docs/api/java/util/Scanner.html</a:t>
            </a:r>
            <a:endParaRPr lang="en-US" sz="2000" dirty="0">
              <a:solidFill>
                <a:srgbClr val="7030A0"/>
              </a:solidFill>
              <a:latin typeface="Khmer OS Battambang" pitchFamily="2" charset="0"/>
              <a:ea typeface="Battambang"/>
              <a:cs typeface="Khmer OS Battambang" pitchFamily="2" charset="0"/>
              <a:sym typeface="Battambang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endParaRPr lang="en-US" dirty="0" smtClean="0"/>
          </a:p>
          <a:p>
            <a:pPr marL="0" marR="0" lvl="0" indent="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39751" y="1585655"/>
            <a:ext cx="5572598" cy="508311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Type/ Wrapper Class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System Class input/ output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ed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/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312349" y="1585655"/>
            <a:ext cx="3795509" cy="5083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/ Wrapper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6394" y="1608083"/>
            <a:ext cx="11019549" cy="506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1.1. Primitive Data Type</a:t>
            </a:r>
          </a:p>
          <a:p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ក្នុងភាសា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ចាំបាច់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ត្រូវធ្វើការ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declare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មុននឹងចាប់ផ្តើមអាចប្រើប្រាស់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Example :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example = 99;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ជាប្រភេទនៃ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ដែលបានកំណត់រួចជាស្រេចនៅក្នុង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Data-type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ប្រភេទ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1. Numeric: Integer(byte, short,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long), Floating-Point( float, double)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2. Non-Numeric: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character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/ Wrapper Class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1480788"/>
            <a:ext cx="7772400" cy="50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Primitive Data-type’s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default value and default size</a:t>
            </a:r>
          </a:p>
        </p:txBody>
      </p:sp>
      <p:pic>
        <p:nvPicPr>
          <p:cNvPr id="7" name="Picture 2" descr="C:\Users\Thyreach\Pictures\prim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92" y="1988457"/>
            <a:ext cx="9323615" cy="4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/ Wrapper Class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6394" y="1375859"/>
            <a:ext cx="11019549" cy="506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1.2. Wrapper Class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Reference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ដែលប្រើសម្រាប់បង្កើត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ហើយវាមានលក្ខណៈ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ដូចដែរ តែ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វាផ្ដើម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ដោយអក្សរធំ។ វាអាច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ផ្តល់អោយវិធីដូចជា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Converting Primitive to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(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Auto boxing)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Converting Object to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(Unboxing)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0" y="3906202"/>
            <a:ext cx="8145012" cy="2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/ Wrapper Class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6394" y="1564541"/>
            <a:ext cx="11019549" cy="506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ការប្រើប្រាស់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Wrapper Class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9"/>
          <a:stretch/>
        </p:blipFill>
        <p:spPr>
          <a:xfrm>
            <a:off x="2097313" y="4229140"/>
            <a:ext cx="6872515" cy="2124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3"/>
          <a:stretch/>
        </p:blipFill>
        <p:spPr>
          <a:xfrm>
            <a:off x="2115727" y="1913354"/>
            <a:ext cx="7158902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2058"/>
            <a:ext cx="11020927" cy="45012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2.1. Auto Boxing</a:t>
            </a:r>
          </a:p>
          <a:p>
            <a:pPr marL="204788" indent="-204788">
              <a:lnSpc>
                <a:spcPct val="150000"/>
              </a:lnSpc>
              <a:spcBef>
                <a:spcPts val="0"/>
              </a:spcBef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និយម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ន័យ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Auto Boxing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ការបំលែងដោយស្វ័យប្រវត្តិពី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Primitive Types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Object wrapper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អាចជាទំរង់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Assignment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ដែលអនុវត្តដោយ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Compiler</a:t>
            </a:r>
          </a:p>
          <a:p>
            <a:pPr marL="204788" indent="-204788">
              <a:lnSpc>
                <a:spcPct val="150000"/>
              </a:lnSpc>
              <a:spcBef>
                <a:spcPts val="0"/>
              </a:spcBef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ឧទាហរណ៍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Char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ch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= ‘c’; // Assignment</a:t>
            </a:r>
          </a:p>
          <a:p>
            <a:pPr marL="432197" indent="-17859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nn-NO" sz="2200" dirty="0">
                <a:latin typeface="Khmer OS Battambang" pitchFamily="2" charset="0"/>
                <a:cs typeface="Khmer OS Battambang" pitchFamily="2" charset="0"/>
              </a:rPr>
              <a:t>List&lt;Integer&gt; li = new ArrayList&lt;&gt;();</a:t>
            </a: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2200" dirty="0">
                <a:latin typeface="Khmer OS Battambang" pitchFamily="2" charset="0"/>
                <a:cs typeface="Khmer OS Battambang" pitchFamily="2" charset="0"/>
              </a:rPr>
              <a:t>  for (int i = 1; i &lt; 50; i += 2)</a:t>
            </a: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2200" dirty="0">
                <a:latin typeface="Khmer OS Battambang" pitchFamily="2" charset="0"/>
                <a:cs typeface="Khmer OS Battambang" pitchFamily="2" charset="0"/>
              </a:rPr>
              <a:t>     li.add(i); // parameter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60438" y="3651843"/>
            <a:ext cx="6159029" cy="2181530"/>
            <a:chOff x="5660438" y="3651843"/>
            <a:chExt cx="6159029" cy="21815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03"/>
            <a:stretch/>
          </p:blipFill>
          <p:spPr>
            <a:xfrm>
              <a:off x="5660438" y="3651843"/>
              <a:ext cx="6159029" cy="218153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757333" y="4820355"/>
              <a:ext cx="5723467" cy="203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1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9"/>
          <a:stretch/>
        </p:blipFill>
        <p:spPr>
          <a:xfrm>
            <a:off x="4434114" y="3832679"/>
            <a:ext cx="6872515" cy="21243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2058"/>
            <a:ext cx="11020927" cy="45012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2.2. Unboxing</a:t>
            </a:r>
          </a:p>
          <a:p>
            <a:pPr marL="204788" indent="-204788">
              <a:lnSpc>
                <a:spcPct val="150000"/>
              </a:lnSpc>
              <a:spcBef>
                <a:spcPts val="0"/>
              </a:spcBef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និយម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ន័យ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Unboxing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ការបំលែងពី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Object wrapper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​ជា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Primitive Types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អាចជាទំរង់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Assignment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ដែលអនុវត្តដោយ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Compiler</a:t>
            </a:r>
          </a:p>
          <a:p>
            <a:pPr marL="204788" indent="-204788">
              <a:lnSpc>
                <a:spcPct val="150000"/>
              </a:lnSpc>
              <a:spcBef>
                <a:spcPts val="0"/>
              </a:spcBef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ឧទាហរណ៍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Integer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intObj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= 17;</a:t>
            </a: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=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intObj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AU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1690" y="5005916"/>
            <a:ext cx="5723467" cy="203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772</Words>
  <Application>Microsoft Office PowerPoint</Application>
  <PresentationFormat>Widescreen</PresentationFormat>
  <Paragraphs>253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Unicode MS</vt:lpstr>
      <vt:lpstr>Battambang</vt:lpstr>
      <vt:lpstr>Microsoft YaHei UI</vt:lpstr>
      <vt:lpstr>Arial</vt:lpstr>
      <vt:lpstr>Calibri</vt:lpstr>
      <vt:lpstr>DaunPenh</vt:lpstr>
      <vt:lpstr>Khmer OS Battambang</vt:lpstr>
      <vt:lpstr>Khmer OS Muol Light</vt:lpstr>
      <vt:lpstr>Wingdings</vt:lpstr>
      <vt:lpstr>TS102922647</vt:lpstr>
      <vt:lpstr>1_TS102922647</vt:lpstr>
      <vt:lpstr>PowerPoint Presentation</vt:lpstr>
      <vt:lpstr>ថ្នាក់ សៀមរាប</vt:lpstr>
      <vt:lpstr>មាតិកា</vt:lpstr>
      <vt:lpstr> 1. Primitive Data Type / Wrapper Class </vt:lpstr>
      <vt:lpstr> 1. Primitive Data Type / Wrapper Class (Cont.) </vt:lpstr>
      <vt:lpstr> 1. Primitive Data Type / Wrapper Class (cont.) </vt:lpstr>
      <vt:lpstr> 1. Primitive Data Type / Wrapper Class (Cont.) </vt:lpstr>
      <vt:lpstr> 2. ការណែនាំអំពី​ Auto boxing </vt:lpstr>
      <vt:lpstr>PowerPoint Presentation</vt:lpstr>
      <vt:lpstr> 3. Promotion and Casting </vt:lpstr>
      <vt:lpstr>3. Promotion and Casting (cont.)</vt:lpstr>
      <vt:lpstr>4. Operators</vt:lpstr>
      <vt:lpstr> 4. Operators (cont.) </vt:lpstr>
      <vt:lpstr> 4. Operators (cont.) </vt:lpstr>
      <vt:lpstr> 4. Operators (cont.) </vt:lpstr>
      <vt:lpstr> 4. Operators (cont.) </vt:lpstr>
      <vt:lpstr> 4. Operators (cont.) </vt:lpstr>
      <vt:lpstr> 4. Operators (cont.) </vt:lpstr>
      <vt:lpstr>5. System Class input / output​​</vt:lpstr>
      <vt:lpstr> 6. Scanner Class </vt:lpstr>
      <vt:lpstr> 7. InputStreamReader / BufferedReader </vt:lpstr>
      <vt:lpstr> 7. InputStreamReader / BufferedReader (Con.) </vt:lpstr>
      <vt:lpstr> 7. InputStreamReader / BufferedReader (Con.) 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2016-04-06T00:48:44Z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