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6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503" r:id="rId3"/>
    <p:sldId id="505" r:id="rId4"/>
    <p:sldId id="426" r:id="rId5"/>
    <p:sldId id="506" r:id="rId6"/>
    <p:sldId id="519" r:id="rId7"/>
    <p:sldId id="528" r:id="rId8"/>
    <p:sldId id="529" r:id="rId9"/>
    <p:sldId id="520" r:id="rId10"/>
    <p:sldId id="530" r:id="rId11"/>
    <p:sldId id="521" r:id="rId12"/>
    <p:sldId id="522" r:id="rId13"/>
    <p:sldId id="512" r:id="rId14"/>
    <p:sldId id="515" r:id="rId15"/>
    <p:sldId id="516" r:id="rId16"/>
    <p:sldId id="517" r:id="rId17"/>
    <p:sldId id="518" r:id="rId18"/>
    <p:sldId id="513" r:id="rId19"/>
    <p:sldId id="514" r:id="rId20"/>
    <p:sldId id="523" r:id="rId21"/>
    <p:sldId id="524" r:id="rId22"/>
    <p:sldId id="532" r:id="rId23"/>
    <p:sldId id="533" r:id="rId24"/>
    <p:sldId id="526" r:id="rId25"/>
    <p:sldId id="439" r:id="rId26"/>
    <p:sldId id="527" r:id="rId27"/>
    <p:sldId id="42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3399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7842" autoAdjust="0"/>
  </p:normalViewPr>
  <p:slideViewPr>
    <p:cSldViewPr snapToGrid="0">
      <p:cViewPr varScale="1">
        <p:scale>
          <a:sx n="84" d="100"/>
          <a:sy n="84" d="100"/>
        </p:scale>
        <p:origin x="66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18-Apr-16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18-Apr-16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10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1264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35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74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38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76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04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00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4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0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9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07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22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7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18-Apr-16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18-Apr-16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18-Apr-16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18-Apr-16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javascript/javascript_for_loop.htm" TargetMode="External"/><Relationship Id="rId3" Type="http://schemas.openxmlformats.org/officeDocument/2006/relationships/hyperlink" Target="http://www.c4learn.com/java/java-break-statement/" TargetMode="External"/><Relationship Id="rId7" Type="http://schemas.openxmlformats.org/officeDocument/2006/relationships/hyperlink" Target="http://www.dotnetperls.com/for-java" TargetMode="External"/><Relationship Id="rId2" Type="http://schemas.openxmlformats.org/officeDocument/2006/relationships/hyperlink" Target="http://www.tutorialspoint.com/java/java_loop_control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oracle.com/javase/tutorial/java/nutsandbolts/for.html" TargetMode="External"/><Relationship Id="rId5" Type="http://schemas.openxmlformats.org/officeDocument/2006/relationships/hyperlink" Target="http://www.tutorialspoint.com/java/java_break_statement.htm" TargetMode="External"/><Relationship Id="rId10" Type="http://schemas.openxmlformats.org/officeDocument/2006/relationships/hyperlink" Target="https://www.cs.cmu.edu/~pattis/15-1XX/15-200/lectures/arrays1d/lecture.html" TargetMode="External"/><Relationship Id="rId4" Type="http://schemas.openxmlformats.org/officeDocument/2006/relationships/hyperlink" Target="http://www.tutorialspoint.com/java/java_continue_statement.htm" TargetMode="External"/><Relationship Id="rId9" Type="http://schemas.openxmlformats.org/officeDocument/2006/relationships/hyperlink" Target="http://www.tutorialspoint.com/cprogramming/c_do_while_loop.ht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java_decision_making.htm" TargetMode="External"/><Relationship Id="rId2" Type="http://schemas.openxmlformats.org/officeDocument/2006/relationships/hyperlink" Target="http://www.tutorialspoint.com/java/java_loop_control.htm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1.3 Switch-case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/>
          </a:bodyPr>
          <a:lstStyle/>
          <a:p>
            <a:pPr marL="204788" indent="-204788"/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What is Switch-case Statement?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253603" indent="0">
              <a:buNone/>
            </a:pPr>
            <a:r>
              <a:rPr lang="en-US" sz="2200" b="1" dirty="0">
                <a:latin typeface="Khmer OS Battambang" pitchFamily="2" charset="0"/>
                <a:cs typeface="Khmer OS Battambang" pitchFamily="2" charset="0"/>
              </a:rPr>
              <a:t>-Switch case in Java Programming:</a:t>
            </a:r>
          </a:p>
          <a:p>
            <a:pPr marL="596503" indent="-342900"/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Switch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អនុញ្</a:t>
            </a:r>
            <a:r>
              <a:rPr lang="km-KH" sz="2200">
                <a:latin typeface="Khmer OS Battambang" pitchFamily="2" charset="0"/>
                <a:cs typeface="Khmer OS Battambang" pitchFamily="2" charset="0"/>
              </a:rPr>
              <a:t>ញាតិ</a:t>
            </a:r>
            <a:r>
              <a:rPr lang="km-KH" sz="2200" smtClean="0">
                <a:latin typeface="Khmer OS Battambang" pitchFamily="2" charset="0"/>
                <a:cs typeface="Khmer OS Battambang" pitchFamily="2" charset="0"/>
              </a:rPr>
              <a:t>ឲ</a:t>
            </a:r>
            <a:r>
              <a:rPr lang="km-KH" sz="2200" smtClean="0">
                <a:latin typeface="Khmer OS Battambang" pitchFamily="2" charset="0"/>
                <a:cs typeface="Khmer OS Battambang" pitchFamily="2" charset="0"/>
              </a:rPr>
              <a:t>្យ</a:t>
            </a:r>
            <a:r>
              <a:rPr lang="km-KH" sz="2200" smtClean="0">
                <a:latin typeface="Khmer OS Battambang" pitchFamily="2" charset="0"/>
                <a:cs typeface="Khmer OS Battambang" pitchFamily="2" charset="0"/>
              </a:rPr>
              <a:t>យើង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ជ្រើសរើស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block statement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ដើម្បីដំណើរការ។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253603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ហើយបង្ហាញតម្លៃនៃ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Expression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នីមួយៗ</a:t>
            </a:r>
          </a:p>
          <a:p>
            <a:pPr marL="596503" indent="-342900"/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Switch  Case Syntax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គឺស្រដៀងទៅនឹង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Syntax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របស់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C/C++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ដែរ។</a:t>
            </a:r>
            <a:r>
              <a:rPr lang="en-US" sz="1900" dirty="0">
                <a:latin typeface="Khmer OS Battambang" pitchFamily="2" charset="0"/>
                <a:cs typeface="Khmer OS Battambang" pitchFamily="2" charset="0"/>
              </a:rPr>
              <a:t> </a:t>
            </a:r>
          </a:p>
          <a:p>
            <a:pPr marL="596503" indent="-342900"/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Expression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ដែលប្រើនៅក្នុង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Switch Statement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ត្រូវតែ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return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253603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Integer, String or enumerated value</a:t>
            </a:r>
          </a:p>
          <a:p>
            <a:pPr marL="253603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253603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10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86819"/>
            <a:ext cx="6076950" cy="45624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11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117691" y="1909621"/>
            <a:ext cx="6686610" cy="4312251"/>
          </a:xfrm>
          <a:ln>
            <a:solidFill>
              <a:srgbClr val="6600CC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//s is a string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switch(s){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case “Hi”:	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(“Say Hello in English”);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break;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case “bonjour”: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(“Say Hello in French”);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break;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default:	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(“Unknown word”);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1.3 Switch-case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Statement(Continue)</a:t>
            </a:r>
          </a:p>
        </p:txBody>
      </p:sp>
    </p:spTree>
    <p:extLst>
      <p:ext uri="{BB962C8B-B14F-4D97-AF65-F5344CB8AC3E}">
        <p14:creationId xmlns:p14="http://schemas.microsoft.com/office/powerpoint/2010/main" val="208584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26407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 Loop statement?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599550"/>
            <a:ext cx="11020927" cy="4312251"/>
          </a:xfrm>
        </p:spPr>
        <p:txBody>
          <a:bodyPr>
            <a:normAutofit/>
          </a:bodyPr>
          <a:lstStyle/>
          <a:p>
            <a:pPr marL="253603" indent="0">
              <a:lnSpc>
                <a:spcPct val="150000"/>
              </a:lnSpc>
              <a:buNone/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 statement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គឺជាប្រភេទ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ដែលអាចអោយក្រុម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ឬបណ្តុំនៃ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អាចធ្វើការបានច្រើនដង។</a:t>
            </a:r>
          </a:p>
          <a:p>
            <a:pPr marL="253603" indent="0">
              <a:buNone/>
            </a:pPr>
            <a:endParaRPr lang="en-US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84" y="2199322"/>
            <a:ext cx="4528524" cy="433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5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4" t="3264" r="6254" b="7471"/>
          <a:stretch/>
        </p:blipFill>
        <p:spPr>
          <a:xfrm>
            <a:off x="6127337" y="1786767"/>
            <a:ext cx="6064663" cy="434856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26407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1.3.1 for loop (</a:t>
            </a:r>
            <a:r>
              <a:rPr lang="en-US" sz="30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 in general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599550"/>
            <a:ext cx="11020927" cy="4312251"/>
          </a:xfrm>
        </p:spPr>
        <p:txBody>
          <a:bodyPr>
            <a:normAutofit/>
          </a:bodyPr>
          <a:lstStyle/>
          <a:p>
            <a:pPr marL="253603" indent="0">
              <a:buNone/>
            </a:pPr>
            <a:endParaRPr lang="en-US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3" indent="0">
              <a:buNone/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//general syntax</a:t>
            </a:r>
          </a:p>
          <a:p>
            <a:pPr marL="253603" indent="0">
              <a:buNone/>
            </a:pPr>
            <a:endParaRPr lang="en-US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3" indent="0">
              <a:buNone/>
            </a:pPr>
            <a:endParaRPr lang="en-US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36" y="4445410"/>
            <a:ext cx="3264503" cy="14564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8"/>
          <a:stretch/>
        </p:blipFill>
        <p:spPr>
          <a:xfrm>
            <a:off x="953536" y="2544751"/>
            <a:ext cx="6346916" cy="12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8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26407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1.3.1 for loop (</a:t>
            </a:r>
            <a:r>
              <a:rPr lang="en-US" sz="30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for-each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599550"/>
            <a:ext cx="11020927" cy="4312251"/>
          </a:xfrm>
        </p:spPr>
        <p:txBody>
          <a:bodyPr>
            <a:normAutofit/>
          </a:bodyPr>
          <a:lstStyle/>
          <a:p>
            <a:pPr marL="253603" indent="0">
              <a:buNone/>
            </a:pPr>
            <a: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ទំរង់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for-each </a:t>
            </a:r>
            <a: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</a:p>
          <a:p>
            <a:pPr marL="253603" indent="0">
              <a:buNone/>
            </a:pPr>
            <a: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88669"/>
            <a:ext cx="6218547" cy="16818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3" t="50303" r="18982"/>
          <a:stretch/>
        </p:blipFill>
        <p:spPr>
          <a:xfrm>
            <a:off x="6828147" y="1599550"/>
            <a:ext cx="4802380" cy="3817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7892" y="4214134"/>
            <a:ext cx="39308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seq</a:t>
            </a:r>
            <a:r>
              <a:rPr lang="en-US" sz="2400" dirty="0"/>
              <a:t>[ ]={18, 20, 32};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for(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</a:t>
            </a:r>
            <a:r>
              <a:rPr lang="en-US" sz="2400" dirty="0" err="1"/>
              <a:t>seq</a:t>
            </a:r>
            <a:r>
              <a:rPr lang="en-US" sz="2400" dirty="0"/>
              <a:t>){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25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26407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1.3.2 while loop 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599550"/>
            <a:ext cx="11020927" cy="4312251"/>
          </a:xfrm>
        </p:spPr>
        <p:txBody>
          <a:bodyPr>
            <a:normAutofit/>
          </a:bodyPr>
          <a:lstStyle/>
          <a:p>
            <a:pPr marL="253603" indent="0">
              <a:buNone/>
            </a:pPr>
            <a: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ទំរង់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while loop </a:t>
            </a:r>
            <a: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</a:p>
          <a:p>
            <a:pPr marL="253603" indent="0">
              <a:buNone/>
            </a:pPr>
            <a: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25659" y="4215303"/>
            <a:ext cx="328808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x=0;</a:t>
            </a:r>
          </a:p>
          <a:p>
            <a:r>
              <a:rPr lang="en-US" dirty="0"/>
              <a:t>while(x&lt;3){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(x);</a:t>
            </a:r>
          </a:p>
          <a:p>
            <a:r>
              <a:rPr lang="en-US" dirty="0"/>
              <a:t>	x++;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5458" y="4215303"/>
            <a:ext cx="159282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  <a:p>
            <a:endParaRPr lang="en-US" dirty="0"/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113739" y="4754864"/>
            <a:ext cx="841719" cy="398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211" y="1599550"/>
            <a:ext cx="3907315" cy="48709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9" y="2090591"/>
            <a:ext cx="5230185" cy="178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5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26407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1.3.3 do-while loop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599550"/>
            <a:ext cx="11020927" cy="4312251"/>
          </a:xfrm>
        </p:spPr>
        <p:txBody>
          <a:bodyPr>
            <a:normAutofit/>
          </a:bodyPr>
          <a:lstStyle/>
          <a:p>
            <a:pPr marL="253603" indent="0">
              <a:buNone/>
            </a:pPr>
            <a: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ទំរង់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do-while </a:t>
            </a:r>
            <a: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</a:p>
          <a:p>
            <a:pPr marL="253603" indent="0">
              <a:buNone/>
            </a:pPr>
            <a: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878" y="1599550"/>
            <a:ext cx="4012650" cy="479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040395"/>
            <a:ext cx="4345859" cy="17340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5659" y="4215303"/>
            <a:ext cx="328808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x=0;</a:t>
            </a:r>
          </a:p>
          <a:p>
            <a:r>
              <a:rPr lang="en-US" dirty="0"/>
              <a:t>do{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(x);</a:t>
            </a:r>
          </a:p>
          <a:p>
            <a:r>
              <a:rPr lang="en-US" dirty="0"/>
              <a:t>	x++;</a:t>
            </a:r>
          </a:p>
          <a:p>
            <a:r>
              <a:rPr lang="en-US" dirty="0"/>
              <a:t>}while(x&lt;0);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5458" y="4215303"/>
            <a:ext cx="159282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  <a:p>
            <a:endParaRPr lang="en-US" dirty="0"/>
          </a:p>
          <a:p>
            <a:r>
              <a:rPr lang="en-US" dirty="0"/>
              <a:t>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113739" y="4754864"/>
            <a:ext cx="841719" cy="398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8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971" y="1504797"/>
            <a:ext cx="4210124" cy="488965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26407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 Keyword break &amp; continue (</a:t>
            </a:r>
            <a:r>
              <a:rPr lang="en-US" sz="30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keyword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1" y="1599550"/>
            <a:ext cx="7369276" cy="431225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ប្រើដើម្បីចាកចេញ ឬបញ្ឈប់ដំណើរការរបស់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decision-making statements</a:t>
            </a:r>
          </a:p>
          <a:p>
            <a:pPr algn="just">
              <a:lnSpc>
                <a:spcPct val="150000"/>
              </a:lnSpc>
            </a:pP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ប្រើដើម្បីចាកចេញ ឬបញ្ឈប់ដំណើរ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looping statements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ដោយរំលងចោលនូវរាល់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statements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នៅខាងក្រោមវា​</a:t>
            </a: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57" y="1540747"/>
            <a:ext cx="4179170" cy="485370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26407"/>
            <a:ext cx="9348743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 Keyword break &amp; continue (</a:t>
            </a:r>
            <a:r>
              <a:rPr lang="en-US" sz="30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continue keyword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540747"/>
            <a:ext cx="7043057" cy="4312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continue</a:t>
            </a:r>
            <a:r>
              <a:rPr lang="en-US" sz="2200" dirty="0">
                <a:latin typeface="Khmer OS" panose="02000500000000020004" pitchFamily="2" charset="0"/>
                <a:cs typeface="Khmer OS" panose="02000500000000020004" pitchFamily="2" charset="0"/>
              </a:rPr>
              <a:t> keyword 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ត្រូវបានប្រើប្រាស់នៅក្នុង </a:t>
            </a:r>
            <a:r>
              <a:rPr lang="en-US" sz="2200" dirty="0">
                <a:latin typeface="Khmer OS" panose="02000500000000020004" pitchFamily="2" charset="0"/>
                <a:cs typeface="Khmer OS" panose="02000500000000020004" pitchFamily="2" charset="0"/>
              </a:rPr>
              <a:t>loop 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ដើម្បី បន្តទៅកាន់ </a:t>
            </a:r>
            <a:r>
              <a:rPr lang="en-US" sz="2200" dirty="0">
                <a:latin typeface="Khmer OS" panose="02000500000000020004" pitchFamily="2" charset="0"/>
                <a:cs typeface="Khmer OS" panose="02000500000000020004" pitchFamily="2" charset="0"/>
              </a:rPr>
              <a:t>loop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 ថ្មីមួយទៀត។</a:t>
            </a:r>
            <a:endParaRPr lang="en-US" sz="22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នៅក្នុង</a:t>
            </a:r>
            <a:r>
              <a:rPr lang="en-US" sz="2200" dirty="0">
                <a:latin typeface="Khmer OS" panose="02000500000000020004" pitchFamily="2" charset="0"/>
                <a:cs typeface="Khmer OS" panose="02000500000000020004" pitchFamily="2" charset="0"/>
              </a:rPr>
              <a:t> while loop 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ឬ</a:t>
            </a:r>
            <a:r>
              <a:rPr lang="en-US" sz="2200" dirty="0">
                <a:latin typeface="Khmer OS" panose="02000500000000020004" pitchFamily="2" charset="0"/>
                <a:cs typeface="Khmer OS" panose="02000500000000020004" pitchFamily="2" charset="0"/>
              </a:rPr>
              <a:t> do/while loop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 នៅពេលដែល</a:t>
            </a:r>
            <a:r>
              <a:rPr lang="en-US" sz="22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continue</a:t>
            </a:r>
            <a:r>
              <a:rPr lang="en-US" sz="22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ត្រូវបានអនុវត្ត</a:t>
            </a:r>
            <a:r>
              <a:rPr lang="en-US" sz="2200" dirty="0">
                <a:latin typeface="Khmer OS" panose="02000500000000020004" pitchFamily="2" charset="0"/>
                <a:cs typeface="Khmer OS" panose="02000500000000020004" pitchFamily="2" charset="0"/>
              </a:rPr>
              <a:t> control 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នឹងត្រូវបន្ត</a:t>
            </a:r>
            <a:r>
              <a:rPr lang="en-US" sz="22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ទៅកាន់</a:t>
            </a:r>
            <a:r>
              <a:rPr lang="en-US" sz="2200" dirty="0">
                <a:latin typeface="Khmer OS" panose="02000500000000020004" pitchFamily="2" charset="0"/>
                <a:cs typeface="Khmer OS" panose="02000500000000020004" pitchFamily="2" charset="0"/>
              </a:rPr>
              <a:t> Boolean expression</a:t>
            </a:r>
            <a:r>
              <a:rPr lang="km-KH" sz="2200" dirty="0">
                <a:latin typeface="Khmer OS" panose="02000500000000020004" pitchFamily="2" charset="0"/>
                <a:cs typeface="Khmer OS" panose="02000500000000020004" pitchFamily="2" charset="0"/>
              </a:rPr>
              <a:t> តែម្ដង។</a:t>
            </a:r>
            <a:endParaRPr lang="en-US" sz="22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4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km-KH" sz="3000" b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Array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37513" y="1771048"/>
            <a:ext cx="11529897" cy="4623402"/>
          </a:xfrm>
        </p:spPr>
        <p:txBody>
          <a:bodyPr>
            <a:normAutofit/>
          </a:bodyPr>
          <a:lstStyle/>
          <a:p>
            <a:pPr marL="253603" indent="0">
              <a:lnSpc>
                <a:spcPct val="200000"/>
              </a:lnSpc>
              <a:buNone/>
            </a:pPr>
            <a:r>
              <a:rPr lang="en-US" sz="2400" dirty="0">
                <a:solidFill>
                  <a:srgbClr val="6600CC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Container Object </a:t>
            </a:r>
            <a:r>
              <a:rPr lang="km-KH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Store </a:t>
            </a:r>
            <a:r>
              <a:rPr lang="km-KH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ឬ​ ក្ដោប ​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Fixed-Size Collection </a:t>
            </a:r>
            <a:r>
              <a:rPr lang="km-KH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 </a:t>
            </a:r>
            <a:r>
              <a:rPr lang="km-KH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 ប្រភេទដូចគ្នា​ ឬ យើងអាចនិយាយថា​ វាជាសំណុំអញ្ញាត ដែលមានប្រភេទទិន្ន័យដូចគ្នា ក្រោមឈ្មោះរួមមួយ ដោយខុសគ្នារវាងលេខ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Index </a:t>
            </a:r>
            <a:r>
              <a:rPr lang="km-KH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solidFill>
                <a:srgbClr val="6600CC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050" y="4088525"/>
            <a:ext cx="6970822" cy="258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10569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Control Flow Statement and Array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ca-ES" sz="1650" dirty="0">
                <a:latin typeface="Khmer OS Battambang" pitchFamily="2" charset="0"/>
                <a:cs typeface="Khmer OS Battambang" pitchFamily="2" charset="0"/>
              </a:rPr>
              <a:t>ល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ីម ឈុនលី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មាន រស្មី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ដន ធារ៉ា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ហេង ​សៀកហៃ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ស្រ៊ឺ ផេងគ័ង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2.1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Array (</a:t>
            </a:r>
            <a:r>
              <a:rPr lang="en-US" sz="30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One-dimensional array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37514" y="1628478"/>
            <a:ext cx="11529897" cy="46234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Declaration:</a:t>
            </a: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 Instantiation 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7514" y="2145052"/>
            <a:ext cx="6915548" cy="161323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dataType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  <a:ea typeface="Menlo"/>
              </a:rPr>
              <a:t>[]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arrayRefVar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// preferred way.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dataType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arrayRefVar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  <a:ea typeface="Menlo"/>
              </a:rPr>
              <a:t>[]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// works but not preferred way.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37514" y="4418234"/>
            <a:ext cx="6488123" cy="42829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dataType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  <a:ea typeface="Menlo"/>
              </a:rPr>
              <a:t>[]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arrayRefVar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new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dataType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[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arraySize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];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37514" y="5060674"/>
            <a:ext cx="6755375" cy="42829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dataType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  <a:ea typeface="Menlo"/>
              </a:rPr>
              <a:t>[]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arrayRefVar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{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value0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,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value1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,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...,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valuek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};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1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293" y="2211182"/>
            <a:ext cx="7482773" cy="404069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2.1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Array (</a:t>
            </a:r>
            <a:r>
              <a:rPr lang="en-US" sz="30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One-dimensional array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37514" y="1628478"/>
            <a:ext cx="11529897" cy="46234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double[] </a:t>
            </a:r>
            <a:r>
              <a:rPr lang="en-US" sz="2200" dirty="0" err="1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myList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={5.6, 4.5, 3.3,13.2, 4.0, 34.33, 34.0, 45.45, 99.993, 11123};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5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2.2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Array (</a:t>
            </a:r>
            <a:r>
              <a:rPr lang="en-US" sz="30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multi-dimensional array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37514" y="1628478"/>
            <a:ext cx="11529897" cy="46234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Declaration:</a:t>
            </a: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 Instantiation 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7514" y="2145052"/>
            <a:ext cx="7465377" cy="161323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dataType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  <a:ea typeface="Menlo"/>
              </a:rPr>
              <a:t>[][]…[]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arrayRefVar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// preferred way.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dataType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arrayRefVar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  <a:ea typeface="Menlo"/>
              </a:rPr>
              <a:t>[][]…[]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// works but not preferred way.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37514" y="4418234"/>
            <a:ext cx="10144572" cy="42829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dataType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  <a:ea typeface="Menlo"/>
              </a:rPr>
              <a:t>[][]…[]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arrayRefVar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new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dataType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  <a:ea typeface="Menlo"/>
              </a:rPr>
              <a:t>[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arraySize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  <a:ea typeface="Menlo"/>
              </a:rPr>
              <a:t>]</a:t>
            </a:r>
            <a:r>
              <a:rPr lang="en-US" altLang="en-US" sz="2200" dirty="0">
                <a:solidFill>
                  <a:schemeClr val="accent1"/>
                </a:solidFill>
                <a:latin typeface="Arial Unicode MS"/>
                <a:ea typeface="Menlo"/>
              </a:rPr>
              <a:t> [</a:t>
            </a:r>
            <a:r>
              <a:rPr lang="en-US" altLang="en-US" sz="2200" dirty="0" err="1">
                <a:solidFill>
                  <a:srgbClr val="313131"/>
                </a:solidFill>
                <a:latin typeface="Arial Unicode MS"/>
                <a:ea typeface="Menlo"/>
              </a:rPr>
              <a:t>arraySize</a:t>
            </a:r>
            <a:r>
              <a:rPr lang="en-US" altLang="en-US" sz="2200" dirty="0">
                <a:solidFill>
                  <a:schemeClr val="accent1"/>
                </a:solidFill>
                <a:latin typeface="Arial Unicode MS"/>
                <a:ea typeface="Menlo"/>
              </a:rPr>
              <a:t>]…[</a:t>
            </a:r>
            <a:r>
              <a:rPr lang="en-US" altLang="en-US" sz="2200" dirty="0" err="1">
                <a:solidFill>
                  <a:srgbClr val="313131"/>
                </a:solidFill>
                <a:latin typeface="Arial Unicode MS"/>
                <a:ea typeface="Menlo"/>
              </a:rPr>
              <a:t>arraySize</a:t>
            </a:r>
            <a:r>
              <a:rPr lang="en-US" altLang="en-US" sz="2200" dirty="0">
                <a:solidFill>
                  <a:schemeClr val="accent1"/>
                </a:solidFill>
                <a:latin typeface="Arial Unicode MS"/>
                <a:ea typeface="Menlo"/>
              </a:rPr>
              <a:t>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37514" y="5076063"/>
            <a:ext cx="11040330" cy="3975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dataType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  <a:ea typeface="Menlo"/>
              </a:rPr>
              <a:t>[][]…[]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arrayRefVar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{{…{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value0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value1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...,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valuek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Arial Unicode MS"/>
                <a:ea typeface="Menlo"/>
              </a:rPr>
              <a:t>},….</a:t>
            </a:r>
            <a:r>
              <a:rPr lang="en-US" altLang="en-US" sz="2000" dirty="0">
                <a:solidFill>
                  <a:srgbClr val="666600"/>
                </a:solidFill>
                <a:latin typeface="Arial Unicode MS"/>
                <a:ea typeface="Menlo"/>
              </a:rPr>
              <a:t> {</a:t>
            </a:r>
            <a:r>
              <a:rPr lang="en-US" altLang="en-US" sz="2000" dirty="0">
                <a:solidFill>
                  <a:srgbClr val="313131"/>
                </a:solidFill>
                <a:latin typeface="Arial Unicode MS"/>
                <a:ea typeface="Menlo"/>
              </a:rPr>
              <a:t>value0</a:t>
            </a:r>
            <a:r>
              <a:rPr lang="en-US" altLang="en-US" sz="2000" dirty="0">
                <a:solidFill>
                  <a:srgbClr val="666600"/>
                </a:solidFill>
                <a:latin typeface="Arial Unicode MS"/>
                <a:ea typeface="Menlo"/>
              </a:rPr>
              <a:t>,</a:t>
            </a:r>
            <a:r>
              <a:rPr lang="en-US" altLang="en-US" sz="2000" dirty="0">
                <a:solidFill>
                  <a:srgbClr val="313131"/>
                </a:solidFill>
                <a:latin typeface="Arial Unicode MS"/>
                <a:ea typeface="Menlo"/>
              </a:rPr>
              <a:t> value1</a:t>
            </a:r>
            <a:r>
              <a:rPr lang="en-US" altLang="en-US" sz="2000" dirty="0">
                <a:solidFill>
                  <a:srgbClr val="666600"/>
                </a:solidFill>
                <a:latin typeface="Arial Unicode MS"/>
                <a:ea typeface="Menlo"/>
              </a:rPr>
              <a:t>,</a:t>
            </a:r>
            <a:r>
              <a:rPr lang="en-US" altLang="en-US" sz="2000" dirty="0">
                <a:solidFill>
                  <a:srgbClr val="313131"/>
                </a:solidFill>
                <a:latin typeface="Arial Unicode MS"/>
                <a:ea typeface="Menlo"/>
              </a:rPr>
              <a:t> </a:t>
            </a:r>
            <a:r>
              <a:rPr lang="en-US" altLang="en-US" sz="2000" dirty="0">
                <a:solidFill>
                  <a:srgbClr val="666600"/>
                </a:solidFill>
                <a:latin typeface="Arial Unicode MS"/>
                <a:ea typeface="Menlo"/>
              </a:rPr>
              <a:t>...,</a:t>
            </a:r>
            <a:r>
              <a:rPr lang="en-US" altLang="en-US" sz="2000" dirty="0">
                <a:solidFill>
                  <a:srgbClr val="313131"/>
                </a:solidFill>
                <a:latin typeface="Arial Unicode MS"/>
                <a:ea typeface="Menlo"/>
              </a:rPr>
              <a:t> </a:t>
            </a:r>
            <a:r>
              <a:rPr lang="en-US" altLang="en-US" sz="2000" dirty="0" err="1">
                <a:solidFill>
                  <a:srgbClr val="313131"/>
                </a:solidFill>
                <a:latin typeface="Arial Unicode MS"/>
                <a:ea typeface="Menlo"/>
              </a:rPr>
              <a:t>valuek</a:t>
            </a:r>
            <a:r>
              <a:rPr lang="en-US" altLang="en-US" sz="2000" dirty="0">
                <a:solidFill>
                  <a:srgbClr val="313131"/>
                </a:solidFill>
                <a:latin typeface="Arial Unicode MS"/>
                <a:ea typeface="Menlo"/>
              </a:rPr>
              <a:t>}…}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};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86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2.2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Array (</a:t>
            </a:r>
            <a:r>
              <a:rPr lang="en-US" sz="30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multi-dimensional array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" t="5607"/>
          <a:stretch/>
        </p:blipFill>
        <p:spPr>
          <a:xfrm>
            <a:off x="2788358" y="1556170"/>
            <a:ext cx="6771380" cy="5253080"/>
          </a:xfrm>
          <a:prstGeom prst="rect">
            <a:avLst/>
          </a:prstGeom>
        </p:spPr>
      </p:pic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935602" y="1646868"/>
            <a:ext cx="1526754" cy="71251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km-KH" sz="2200" b="1" u="sng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</a:t>
            </a:r>
            <a:endParaRPr lang="en-US" sz="2200" b="1" u="sng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8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http://www.tutorialspoint.com/java/java_loop_control.htm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http://www.c4learn.com/java/java-break-statement/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http://www.tutorialspoint.com/java/java_continue_statement.htm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http://www.tutorialspoint.com/java/java_break_statement.htm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https://docs.oracle.com/javase/tutorial/java/nutsandbolts/for.html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http://www.dotnetperls.com/for-java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http://www.tutorialspoint.com/java/java_loop_control.htm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http://www.tutorialspoint.com/javascript/javascript_for_loop.htm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9"/>
              </a:rPr>
              <a:t>http://www.tutorialspoint.com/cprogramming/c_do_while_loop.htm</a:t>
            </a: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10"/>
              </a:rPr>
              <a:t>https://www.cs.cmu.edu/~pattis/15-1XX/15-200/lectures/arrays1d/lecture.html</a:t>
            </a: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http://www.tutorialspoint.com/java/java_loop_control.htm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http://www.tutorialspoint.com/java/java_decision_making.htm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5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0805" y="1426542"/>
            <a:ext cx="9487300" cy="524222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1.	Control Flow Statement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if-then/if-then-else statement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    Switch-case statement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    Loops (For loop &amp; Do-while loop)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    break &amp; continue keyword</a:t>
            </a:r>
            <a:endParaRPr lang="en-US" sz="225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2.	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38748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Objective: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10784138" cy="4418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Understands:</a:t>
            </a:r>
            <a:endParaRPr lang="en-US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How to use Control Flow Statement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How to use break &amp; continue keyword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What &amp; how to use Array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How to access many-dimensional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6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Control Flow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5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6600CC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statements</a:t>
            </a:r>
            <a:r>
              <a:rPr lang="en-US" sz="2200" dirty="0">
                <a:solidFill>
                  <a:srgbClr val="6600CC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គឺជាប្រភេទ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ដែលអាចអោយកម្មវិធី ដំណើរការនូវ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blocks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ក្រោមលក្ខខណ្ឌច្បាស់លាស់ណាមួយ។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6600CC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statements</a:t>
            </a:r>
            <a:r>
              <a:rPr lang="km-KH" sz="2200" b="1" dirty="0">
                <a:solidFill>
                  <a:srgbClr val="6600CC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មានដូចខាងក្រោម៖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decision-making statements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(if-then, if-then-else, switch)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looping statements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(for, while, do-while)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branching statements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(break, continue, return)</a:t>
            </a:r>
          </a:p>
        </p:txBody>
      </p:sp>
    </p:spTree>
    <p:extLst>
      <p:ext uri="{BB962C8B-B14F-4D97-AF65-F5344CB8AC3E}">
        <p14:creationId xmlns:p14="http://schemas.microsoft.com/office/powerpoint/2010/main" val="218449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85" y="2614929"/>
            <a:ext cx="3923378" cy="37795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 If-then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6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9"/>
            <a:ext cx="9746975" cy="411355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If statement:</a:t>
            </a:r>
          </a:p>
          <a:p>
            <a:pPr lvl="1"/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If statement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ប្រើសំរាប់ដាក់លក្ខខ័ណ្ឌមួយ បើលក្ខខណ្ឌនោះពិត​ នោះ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code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if block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នឹងប្រតិបត្តិ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  <a:p>
            <a:pPr marL="240030" lvl="1" indent="0"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//syntax:</a:t>
            </a:r>
          </a:p>
          <a:p>
            <a:pPr marL="0" indent="0">
              <a:buNone/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if ( 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condition_to_test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) {</a:t>
            </a:r>
            <a:endParaRPr lang="km-KH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//statements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2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 If-then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7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6"/>
          <a:stretch/>
        </p:blipFill>
        <p:spPr>
          <a:xfrm>
            <a:off x="615775" y="1771048"/>
            <a:ext cx="7584328" cy="2633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ounded Rectangle 7"/>
          <p:cNvSpPr/>
          <p:nvPr/>
        </p:nvSpPr>
        <p:spPr>
          <a:xfrm>
            <a:off x="8613058" y="4279894"/>
            <a:ext cx="2996844" cy="180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value is bigger than 5</a:t>
            </a:r>
          </a:p>
        </p:txBody>
      </p:sp>
      <p:sp>
        <p:nvSpPr>
          <p:cNvPr id="9" name="Bent Arrow 8"/>
          <p:cNvSpPr/>
          <p:nvPr/>
        </p:nvSpPr>
        <p:spPr>
          <a:xfrm rot="5400000">
            <a:off x="8692742" y="2309555"/>
            <a:ext cx="1477701" cy="2462981"/>
          </a:xfrm>
          <a:prstGeom prst="bentArrow">
            <a:avLst>
              <a:gd name="adj1" fmla="val 25000"/>
              <a:gd name="adj2" fmla="val 3720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5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1.2 If-then-else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8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8975" y="1611931"/>
            <a:ext cx="11020927" cy="4312251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If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then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else Statement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ប្រើសំរាប់ដាក់លក្ខខណ្ឌ័មួយ បើលក្ខខណ្ឌនោះពិត នោះ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if</a:t>
            </a:r>
          </a:p>
          <a:p>
            <a:pPr marL="720090" lvl="3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block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 នឹងប្រតិបត្តិហើយបើលក្ខខណ្ឌ័នោះមិនពិត នោះ​​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code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else block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នឹងអនុវត្ត​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  <a:p>
            <a:pPr marL="720090" lvl="3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//syntax:</a:t>
            </a:r>
          </a:p>
          <a:p>
            <a:pPr marL="0" indent="0">
              <a:buNone/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if ( 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condition_to_test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) {</a:t>
            </a:r>
            <a:endParaRPr lang="km-KH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//statements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b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else {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753" y="2705163"/>
            <a:ext cx="4841149" cy="345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1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1.2 If-then-else Statement (If …else if)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9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8975" y="1611931"/>
            <a:ext cx="11020927" cy="431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if ( 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condition_one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) {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b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else if ( 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condition_two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) {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b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else {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9987" y="1611931"/>
            <a:ext cx="6799007" cy="34163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int</a:t>
            </a:r>
            <a:r>
              <a:rPr lang="en-US" dirty="0"/>
              <a:t> a=0, b=3;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if</a:t>
            </a:r>
            <a:r>
              <a:rPr lang="en-US" dirty="0"/>
              <a:t>(a&lt;0){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(“a is less than zero”);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  <a:r>
              <a:rPr lang="en-US" b="1" dirty="0"/>
              <a:t>else if</a:t>
            </a:r>
            <a:r>
              <a:rPr lang="en-US" dirty="0"/>
              <a:t>(a&lt;b){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(“a is positive, but less than b”);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else</a:t>
            </a:r>
            <a:r>
              <a:rPr lang="en-US" dirty="0"/>
              <a:t>{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(“a is greater than b”);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42103" y="4865365"/>
            <a:ext cx="3226976" cy="180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is positive, but less than b</a:t>
            </a:r>
          </a:p>
        </p:txBody>
      </p:sp>
      <p:sp>
        <p:nvSpPr>
          <p:cNvPr id="7" name="Bent Arrow 6"/>
          <p:cNvSpPr/>
          <p:nvPr/>
        </p:nvSpPr>
        <p:spPr>
          <a:xfrm rot="5400000" flipV="1">
            <a:off x="2899619" y="3195905"/>
            <a:ext cx="1477701" cy="1861221"/>
          </a:xfrm>
          <a:prstGeom prst="bentArrow">
            <a:avLst>
              <a:gd name="adj1" fmla="val 26006"/>
              <a:gd name="adj2" fmla="val 3720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5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738</Words>
  <Application>Microsoft Office PowerPoint</Application>
  <PresentationFormat>Widescreen</PresentationFormat>
  <Paragraphs>218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 Unicode MS</vt:lpstr>
      <vt:lpstr>Menlo</vt:lpstr>
      <vt:lpstr>Microsoft YaHei UI</vt:lpstr>
      <vt:lpstr>Arial</vt:lpstr>
      <vt:lpstr>Khmer OS</vt:lpstr>
      <vt:lpstr>Khmer OS Battambang</vt:lpstr>
      <vt:lpstr>Khmer OS Muol Light</vt:lpstr>
      <vt:lpstr>Wingdings</vt:lpstr>
      <vt:lpstr>TS102922647</vt:lpstr>
      <vt:lpstr>PowerPoint Presentation</vt:lpstr>
      <vt:lpstr>ថ្នាក់ បាត់ដំបង</vt:lpstr>
      <vt:lpstr>មាតិកា</vt:lpstr>
      <vt:lpstr>Objective:</vt:lpstr>
      <vt:lpstr>1. Control Flow Statements</vt:lpstr>
      <vt:lpstr>1.1 If-then Statement</vt:lpstr>
      <vt:lpstr>1.1 If-then Statement</vt:lpstr>
      <vt:lpstr>1.2 If-then-else Statement</vt:lpstr>
      <vt:lpstr>1.2 If-then-else Statement (If …else if)</vt:lpstr>
      <vt:lpstr>1.3 Switch-case Statement</vt:lpstr>
      <vt:lpstr>1.3 Switch-case Statement(Continue)</vt:lpstr>
      <vt:lpstr> 1.3 Loop statement? </vt:lpstr>
      <vt:lpstr> 1.3.1 for loop (for loop in general) </vt:lpstr>
      <vt:lpstr> 1.3.1 for loop (for-each) </vt:lpstr>
      <vt:lpstr>1.3.2 while loop </vt:lpstr>
      <vt:lpstr> 1.3.3 do-while loop </vt:lpstr>
      <vt:lpstr> 1.4 Keyword break &amp; continue (break keyword) </vt:lpstr>
      <vt:lpstr> 1.4 Keyword break &amp; continue (continue keyword) </vt:lpstr>
      <vt:lpstr>2. ស្វែងយល់ពី Array</vt:lpstr>
      <vt:lpstr>2.1 ស្វែងយល់ពី Array (One-dimensional array)</vt:lpstr>
      <vt:lpstr>2.1 ស្វែងយល់ពី Array (One-dimensional array)</vt:lpstr>
      <vt:lpstr>2.2 ស្វែងយល់ពី Array (multi-dimensional array)</vt:lpstr>
      <vt:lpstr>2.2 ស្វែងយល់ពី Array (multi-dimensional array)</vt:lpstr>
      <vt:lpstr> 10. ប្រភពឯកសារ 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2016-04-18T00:26:15Z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