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44"/>
  </p:notesMasterIdLst>
  <p:handoutMasterIdLst>
    <p:handoutMasterId r:id="rId45"/>
  </p:handoutMasterIdLst>
  <p:sldIdLst>
    <p:sldId id="503" r:id="rId3"/>
    <p:sldId id="505" r:id="rId4"/>
    <p:sldId id="426" r:id="rId5"/>
    <p:sldId id="527" r:id="rId6"/>
    <p:sldId id="528" r:id="rId7"/>
    <p:sldId id="428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9" r:id="rId28"/>
    <p:sldId id="530" r:id="rId29"/>
    <p:sldId id="531" r:id="rId30"/>
    <p:sldId id="532" r:id="rId31"/>
    <p:sldId id="533" r:id="rId32"/>
    <p:sldId id="534" r:id="rId33"/>
    <p:sldId id="535" r:id="rId34"/>
    <p:sldId id="536" r:id="rId35"/>
    <p:sldId id="537" r:id="rId36"/>
    <p:sldId id="538" r:id="rId37"/>
    <p:sldId id="539" r:id="rId38"/>
    <p:sldId id="540" r:id="rId39"/>
    <p:sldId id="439" r:id="rId40"/>
    <p:sldId id="541" r:id="rId41"/>
    <p:sldId id="519" r:id="rId42"/>
    <p:sldId id="42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67514" autoAdjust="0"/>
  </p:normalViewPr>
  <p:slideViewPr>
    <p:cSldViewPr snapToGrid="0">
      <p:cViewPr varScale="1">
        <p:scale>
          <a:sx n="50" d="100"/>
          <a:sy n="50" d="100"/>
        </p:scale>
        <p:origin x="1506" y="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C2C25D-2F9E-4695-A330-413ED1D5863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D43CC6-CBF5-42BD-B4A4-54A119EA9772}">
      <dgm:prSet phldrT="[Text]"/>
      <dgm:spPr/>
      <dgm:t>
        <a:bodyPr/>
        <a:lstStyle/>
        <a:p>
          <a:r>
            <a:rPr lang="en-US" dirty="0" smtClean="0"/>
            <a:t>Selection Statements</a:t>
          </a:r>
          <a:endParaRPr lang="en-US" dirty="0"/>
        </a:p>
      </dgm:t>
    </dgm:pt>
    <dgm:pt modelId="{529A25F8-08F8-4792-86A4-1B2B8E174980}" type="parTrans" cxnId="{1AD60714-485E-4E89-874A-865E67702D88}">
      <dgm:prSet/>
      <dgm:spPr/>
      <dgm:t>
        <a:bodyPr/>
        <a:lstStyle/>
        <a:p>
          <a:endParaRPr lang="en-US"/>
        </a:p>
      </dgm:t>
    </dgm:pt>
    <dgm:pt modelId="{A90F0290-5228-42E5-A06D-15AF302068AC}" type="sibTrans" cxnId="{1AD60714-485E-4E89-874A-865E67702D88}">
      <dgm:prSet/>
      <dgm:spPr/>
      <dgm:t>
        <a:bodyPr/>
        <a:lstStyle/>
        <a:p>
          <a:endParaRPr lang="en-US"/>
        </a:p>
      </dgm:t>
    </dgm:pt>
    <dgm:pt modelId="{C520DF3D-6A59-4887-B914-75347C1DC2E4}">
      <dgm:prSet phldrT="[Text]"/>
      <dgm:spPr/>
      <dgm:t>
        <a:bodyPr/>
        <a:lstStyle/>
        <a:p>
          <a:r>
            <a:rPr lang="en-US" dirty="0" smtClean="0"/>
            <a:t>Iteration Statements</a:t>
          </a:r>
          <a:endParaRPr lang="en-US" dirty="0"/>
        </a:p>
      </dgm:t>
    </dgm:pt>
    <dgm:pt modelId="{AE3CE9A2-4DFA-48AA-9D2A-4DEA340D4D2F}" type="parTrans" cxnId="{218E7C5B-6DB8-402B-B1C8-3995A0C08787}">
      <dgm:prSet/>
      <dgm:spPr/>
      <dgm:t>
        <a:bodyPr/>
        <a:lstStyle/>
        <a:p>
          <a:endParaRPr lang="en-US"/>
        </a:p>
      </dgm:t>
    </dgm:pt>
    <dgm:pt modelId="{A165C936-2888-40F4-A010-3A8D7A4CD494}" type="sibTrans" cxnId="{218E7C5B-6DB8-402B-B1C8-3995A0C08787}">
      <dgm:prSet/>
      <dgm:spPr/>
      <dgm:t>
        <a:bodyPr/>
        <a:lstStyle/>
        <a:p>
          <a:endParaRPr lang="en-US"/>
        </a:p>
      </dgm:t>
    </dgm:pt>
    <dgm:pt modelId="{60AC93DD-45BE-454B-B8E6-210DC696F101}">
      <dgm:prSet phldrT="[Text]"/>
      <dgm:spPr/>
      <dgm:t>
        <a:bodyPr/>
        <a:lstStyle/>
        <a:p>
          <a:r>
            <a:rPr lang="en-US" dirty="0" smtClean="0"/>
            <a:t>Jump Statements</a:t>
          </a:r>
          <a:endParaRPr lang="en-US" dirty="0"/>
        </a:p>
      </dgm:t>
    </dgm:pt>
    <dgm:pt modelId="{02CE0C09-0943-46AD-B85C-CFBA889E61D5}" type="parTrans" cxnId="{49F16EE5-885C-4F58-8C13-30ADAE2072D8}">
      <dgm:prSet/>
      <dgm:spPr/>
      <dgm:t>
        <a:bodyPr/>
        <a:lstStyle/>
        <a:p>
          <a:endParaRPr lang="en-US"/>
        </a:p>
      </dgm:t>
    </dgm:pt>
    <dgm:pt modelId="{2E5394D3-B262-41E2-B9D9-B33ACD38132D}" type="sibTrans" cxnId="{49F16EE5-885C-4F58-8C13-30ADAE2072D8}">
      <dgm:prSet/>
      <dgm:spPr/>
      <dgm:t>
        <a:bodyPr/>
        <a:lstStyle/>
        <a:p>
          <a:endParaRPr lang="en-US"/>
        </a:p>
      </dgm:t>
    </dgm:pt>
    <dgm:pt modelId="{FED93D62-74E5-4434-9B1B-A19DEE63F6C1}" type="pres">
      <dgm:prSet presAssocID="{F8C2C25D-2F9E-4695-A330-413ED1D5863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88516E-C4F7-4BB0-AB2A-EEE428C1073A}" type="pres">
      <dgm:prSet presAssocID="{67D43CC6-CBF5-42BD-B4A4-54A119EA9772}" presName="circ1" presStyleLbl="vennNode1" presStyleIdx="0" presStyleCnt="3"/>
      <dgm:spPr/>
      <dgm:t>
        <a:bodyPr/>
        <a:lstStyle/>
        <a:p>
          <a:endParaRPr lang="en-US"/>
        </a:p>
      </dgm:t>
    </dgm:pt>
    <dgm:pt modelId="{CD7E075E-D3A4-467B-A340-543621815CFB}" type="pres">
      <dgm:prSet presAssocID="{67D43CC6-CBF5-42BD-B4A4-54A119EA977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051D6-7AFC-4E30-8E7C-62E23ADC82C7}" type="pres">
      <dgm:prSet presAssocID="{C520DF3D-6A59-4887-B914-75347C1DC2E4}" presName="circ2" presStyleLbl="vennNode1" presStyleIdx="1" presStyleCnt="3"/>
      <dgm:spPr/>
      <dgm:t>
        <a:bodyPr/>
        <a:lstStyle/>
        <a:p>
          <a:endParaRPr lang="en-US"/>
        </a:p>
      </dgm:t>
    </dgm:pt>
    <dgm:pt modelId="{C8DFC5F9-D648-472E-9365-0FB6B0712FA9}" type="pres">
      <dgm:prSet presAssocID="{C520DF3D-6A59-4887-B914-75347C1DC2E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DB53A-EAEC-4713-BC90-E48EBC59DEEC}" type="pres">
      <dgm:prSet presAssocID="{60AC93DD-45BE-454B-B8E6-210DC696F101}" presName="circ3" presStyleLbl="vennNode1" presStyleIdx="2" presStyleCnt="3"/>
      <dgm:spPr/>
      <dgm:t>
        <a:bodyPr/>
        <a:lstStyle/>
        <a:p>
          <a:endParaRPr lang="en-US"/>
        </a:p>
      </dgm:t>
    </dgm:pt>
    <dgm:pt modelId="{7B609844-9BF7-4582-9629-E82ED7BEBC8D}" type="pres">
      <dgm:prSet presAssocID="{60AC93DD-45BE-454B-B8E6-210DC696F10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F16EE5-885C-4F58-8C13-30ADAE2072D8}" srcId="{F8C2C25D-2F9E-4695-A330-413ED1D5863A}" destId="{60AC93DD-45BE-454B-B8E6-210DC696F101}" srcOrd="2" destOrd="0" parTransId="{02CE0C09-0943-46AD-B85C-CFBA889E61D5}" sibTransId="{2E5394D3-B262-41E2-B9D9-B33ACD38132D}"/>
    <dgm:cxn modelId="{B9E1FC3A-42C0-43C3-9E5C-3F8ECB877319}" type="presOf" srcId="{C520DF3D-6A59-4887-B914-75347C1DC2E4}" destId="{3D7051D6-7AFC-4E30-8E7C-62E23ADC82C7}" srcOrd="0" destOrd="0" presId="urn:microsoft.com/office/officeart/2005/8/layout/venn1"/>
    <dgm:cxn modelId="{1AD60714-485E-4E89-874A-865E67702D88}" srcId="{F8C2C25D-2F9E-4695-A330-413ED1D5863A}" destId="{67D43CC6-CBF5-42BD-B4A4-54A119EA9772}" srcOrd="0" destOrd="0" parTransId="{529A25F8-08F8-4792-86A4-1B2B8E174980}" sibTransId="{A90F0290-5228-42E5-A06D-15AF302068AC}"/>
    <dgm:cxn modelId="{54E8AB90-A7E8-4F6C-9AAC-5A13403ACDCE}" type="presOf" srcId="{F8C2C25D-2F9E-4695-A330-413ED1D5863A}" destId="{FED93D62-74E5-4434-9B1B-A19DEE63F6C1}" srcOrd="0" destOrd="0" presId="urn:microsoft.com/office/officeart/2005/8/layout/venn1"/>
    <dgm:cxn modelId="{AE7F5F0F-0A45-47DE-B7B0-14189C925C18}" type="presOf" srcId="{67D43CC6-CBF5-42BD-B4A4-54A119EA9772}" destId="{CD88516E-C4F7-4BB0-AB2A-EEE428C1073A}" srcOrd="0" destOrd="0" presId="urn:microsoft.com/office/officeart/2005/8/layout/venn1"/>
    <dgm:cxn modelId="{218E7C5B-6DB8-402B-B1C8-3995A0C08787}" srcId="{F8C2C25D-2F9E-4695-A330-413ED1D5863A}" destId="{C520DF3D-6A59-4887-B914-75347C1DC2E4}" srcOrd="1" destOrd="0" parTransId="{AE3CE9A2-4DFA-48AA-9D2A-4DEA340D4D2F}" sibTransId="{A165C936-2888-40F4-A010-3A8D7A4CD494}"/>
    <dgm:cxn modelId="{56E1EF9C-E5AB-4901-B4E4-ED36E75486B7}" type="presOf" srcId="{60AC93DD-45BE-454B-B8E6-210DC696F101}" destId="{7B609844-9BF7-4582-9629-E82ED7BEBC8D}" srcOrd="1" destOrd="0" presId="urn:microsoft.com/office/officeart/2005/8/layout/venn1"/>
    <dgm:cxn modelId="{F68690BF-3C6E-4301-8272-28DD1BD9FB37}" type="presOf" srcId="{C520DF3D-6A59-4887-B914-75347C1DC2E4}" destId="{C8DFC5F9-D648-472E-9365-0FB6B0712FA9}" srcOrd="1" destOrd="0" presId="urn:microsoft.com/office/officeart/2005/8/layout/venn1"/>
    <dgm:cxn modelId="{30FCCB1E-8299-42C6-95EB-9BC210731194}" type="presOf" srcId="{60AC93DD-45BE-454B-B8E6-210DC696F101}" destId="{0C8DB53A-EAEC-4713-BC90-E48EBC59DEEC}" srcOrd="0" destOrd="0" presId="urn:microsoft.com/office/officeart/2005/8/layout/venn1"/>
    <dgm:cxn modelId="{2FA429BB-057C-436C-A969-9584A3BAD56A}" type="presOf" srcId="{67D43CC6-CBF5-42BD-B4A4-54A119EA9772}" destId="{CD7E075E-D3A4-467B-A340-543621815CFB}" srcOrd="1" destOrd="0" presId="urn:microsoft.com/office/officeart/2005/8/layout/venn1"/>
    <dgm:cxn modelId="{716064E2-C15A-4E91-9F17-9D912021594F}" type="presParOf" srcId="{FED93D62-74E5-4434-9B1B-A19DEE63F6C1}" destId="{CD88516E-C4F7-4BB0-AB2A-EEE428C1073A}" srcOrd="0" destOrd="0" presId="urn:microsoft.com/office/officeart/2005/8/layout/venn1"/>
    <dgm:cxn modelId="{06881502-BDEA-46AC-93D6-73CF323D0152}" type="presParOf" srcId="{FED93D62-74E5-4434-9B1B-A19DEE63F6C1}" destId="{CD7E075E-D3A4-467B-A340-543621815CFB}" srcOrd="1" destOrd="0" presId="urn:microsoft.com/office/officeart/2005/8/layout/venn1"/>
    <dgm:cxn modelId="{B875B006-CB39-4B72-B6B4-CE13FDB41076}" type="presParOf" srcId="{FED93D62-74E5-4434-9B1B-A19DEE63F6C1}" destId="{3D7051D6-7AFC-4E30-8E7C-62E23ADC82C7}" srcOrd="2" destOrd="0" presId="urn:microsoft.com/office/officeart/2005/8/layout/venn1"/>
    <dgm:cxn modelId="{121B0341-6F23-4024-8DBF-1F6A3DD9A089}" type="presParOf" srcId="{FED93D62-74E5-4434-9B1B-A19DEE63F6C1}" destId="{C8DFC5F9-D648-472E-9365-0FB6B0712FA9}" srcOrd="3" destOrd="0" presId="urn:microsoft.com/office/officeart/2005/8/layout/venn1"/>
    <dgm:cxn modelId="{4BD73E76-0E34-4DE9-A374-2841138E7DEE}" type="presParOf" srcId="{FED93D62-74E5-4434-9B1B-A19DEE63F6C1}" destId="{0C8DB53A-EAEC-4713-BC90-E48EBC59DEEC}" srcOrd="4" destOrd="0" presId="urn:microsoft.com/office/officeart/2005/8/layout/venn1"/>
    <dgm:cxn modelId="{3F01D6AC-1011-47E5-974B-1017E0913BF9}" type="presParOf" srcId="{FED93D62-74E5-4434-9B1B-A19DEE63F6C1}" destId="{7B609844-9BF7-4582-9629-E82ED7BEBC8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8516E-C4F7-4BB0-AB2A-EEE428C1073A}">
      <dsp:nvSpPr>
        <dsp:cNvPr id="0" name=""/>
        <dsp:cNvSpPr/>
      </dsp:nvSpPr>
      <dsp:spPr>
        <a:xfrm>
          <a:off x="4216788" y="53903"/>
          <a:ext cx="2587350" cy="25873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Selection Statements</a:t>
          </a:r>
          <a:endParaRPr lang="en-US" sz="2400" kern="1200" dirty="0"/>
        </a:p>
      </dsp:txBody>
      <dsp:txXfrm>
        <a:off x="4561768" y="506689"/>
        <a:ext cx="1897390" cy="1164307"/>
      </dsp:txXfrm>
    </dsp:sp>
    <dsp:sp modelId="{3D7051D6-7AFC-4E30-8E7C-62E23ADC82C7}">
      <dsp:nvSpPr>
        <dsp:cNvPr id="0" name=""/>
        <dsp:cNvSpPr/>
      </dsp:nvSpPr>
      <dsp:spPr>
        <a:xfrm>
          <a:off x="5150390" y="1670997"/>
          <a:ext cx="2587350" cy="25873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Iteration Statements</a:t>
          </a:r>
          <a:endParaRPr lang="en-US" sz="2400" kern="1200" dirty="0"/>
        </a:p>
      </dsp:txBody>
      <dsp:txXfrm>
        <a:off x="5941688" y="2339396"/>
        <a:ext cx="1552410" cy="1423042"/>
      </dsp:txXfrm>
    </dsp:sp>
    <dsp:sp modelId="{0C8DB53A-EAEC-4713-BC90-E48EBC59DEEC}">
      <dsp:nvSpPr>
        <dsp:cNvPr id="0" name=""/>
        <dsp:cNvSpPr/>
      </dsp:nvSpPr>
      <dsp:spPr>
        <a:xfrm>
          <a:off x="3283185" y="1670997"/>
          <a:ext cx="2587350" cy="25873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Jump Statements</a:t>
          </a:r>
          <a:endParaRPr lang="en-US" sz="2400" kern="1200" dirty="0"/>
        </a:p>
      </dsp:txBody>
      <dsp:txXfrm>
        <a:off x="3526828" y="2339396"/>
        <a:ext cx="1552410" cy="1423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4/15/2016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4/15/2016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Jump</a:t>
            </a:r>
            <a:r>
              <a:rPr lang="en-US" baseline="0" dirty="0" smtClean="0"/>
              <a:t> statements can be call transfer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49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8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51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29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1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98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92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06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46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0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07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11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54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8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36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5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60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061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77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99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70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391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813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75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6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25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5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case</a:t>
            </a:r>
            <a:r>
              <a:rPr lang="en-US" baseline="0" dirty="0" smtClean="0"/>
              <a:t> label:</a:t>
            </a:r>
          </a:p>
          <a:p>
            <a:r>
              <a:rPr lang="en-US" baseline="0" dirty="0" smtClean="0"/>
              <a:t>Switch(expression) {</a:t>
            </a:r>
          </a:p>
          <a:p>
            <a:r>
              <a:rPr lang="en-US" baseline="0" dirty="0" smtClean="0"/>
              <a:t>	case label1: </a:t>
            </a:r>
          </a:p>
          <a:p>
            <a:r>
              <a:rPr lang="en-US" baseline="0" dirty="0" smtClean="0"/>
              <a:t>	case label2:</a:t>
            </a:r>
          </a:p>
          <a:p>
            <a:r>
              <a:rPr lang="en-US" baseline="0" dirty="0" smtClean="0"/>
              <a:t>		&lt;statement&gt;</a:t>
            </a:r>
          </a:p>
          <a:p>
            <a:r>
              <a:rPr lang="en-US" baseline="0" dirty="0" smtClean="0"/>
              <a:t>	break;</a:t>
            </a:r>
          </a:p>
          <a:p>
            <a:r>
              <a:rPr lang="en-US" baseline="0" dirty="0" smtClean="0"/>
              <a:t>	…………..</a:t>
            </a:r>
          </a:p>
          <a:p>
            <a:r>
              <a:rPr lang="en-US" baseline="0" dirty="0" smtClean="0"/>
              <a:t>	…………..</a:t>
            </a:r>
          </a:p>
          <a:p>
            <a:r>
              <a:rPr lang="en-US" baseline="0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9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4/15/2016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4/15/2016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4/15/2016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4/15/2016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4/15/2016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4/15/2016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4/15/2016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4/15/2016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4learn.com/java/java-for-loop/" TargetMode="External"/><Relationship Id="rId3" Type="http://schemas.openxmlformats.org/officeDocument/2006/relationships/hyperlink" Target="https://docs.oracle.com/javase/tutorial/java/javaOO/enum.html" TargetMode="External"/><Relationship Id="rId7" Type="http://schemas.openxmlformats.org/officeDocument/2006/relationships/hyperlink" Target="http://www.dotnetperls.com/for-java" TargetMode="External"/><Relationship Id="rId2" Type="http://schemas.openxmlformats.org/officeDocument/2006/relationships/hyperlink" Target="https://docs.oracle.com/javase/tutorial/java/nutsandbolts/switch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ocs.oracle.com/javase/1.5.0/docs/guide/language/foreach.html" TargetMode="External"/><Relationship Id="rId5" Type="http://schemas.openxmlformats.org/officeDocument/2006/relationships/hyperlink" Target="http://www.c-sharpcorner.com/UploadFile/e4b959/control-statement-in-java-with-example/" TargetMode="External"/><Relationship Id="rId10" Type="http://schemas.openxmlformats.org/officeDocument/2006/relationships/hyperlink" Target="http://python-textbok.readthedocs.org/en/1.0/Loop_Control_Statements.html" TargetMode="External"/><Relationship Id="rId4" Type="http://schemas.openxmlformats.org/officeDocument/2006/relationships/hyperlink" Target="http://www.wideskills.com/java-tutorial/java-control-flow-statements/p/0/1" TargetMode="External"/><Relationship Id="rId9" Type="http://schemas.openxmlformats.org/officeDocument/2006/relationships/hyperlink" Target="http://www.javatpoint.com/for-each-loop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arrays.html" TargetMode="External"/><Relationship Id="rId2" Type="http://schemas.openxmlformats.org/officeDocument/2006/relationships/hyperlink" Target="http://www.java-samples.com/showtutorial.php?tutorialid=265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avatpoint.com/array-in-jav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 / if-then-else Statement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The if-else Statements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បើលក្ខខណ័្ឌពិតកម្មវិធីប្រតិបត្ដិនៅប្លុក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If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តែបើមិនពិតប្រតិបត្តិ នៅប្លុក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Else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Syntax: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if (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conditional expression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&lt;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statement action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&lt;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statement action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856" y="2482849"/>
            <a:ext cx="40005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0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 / if-then-else Statement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ឧទា៖ </a:t>
            </a: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 (String[]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Scanner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inputDevice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Scanner (System.in);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Please Enter Age: ”);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age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inputDevice.nextInt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if(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 &gt;= 18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(“You can play this game.”);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(“You are too young. You cannot play this game.”);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 / if-then-else Statement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តចប់)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The if-else-if statements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បើលក្ខខណ័្ឌទីមួយពិតវានឹង អនុវត្ដ តែបើមិនពិតវាធ្វើការពិនិត្យ 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លក្ខខណ័្ឌ បន្ទាប់ រហូតអស់ចុងក្រោយបើមិនមានលក្ខខណ័្ឌណាពិតវាប្រតិបត្ដិ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Else block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Syntax: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if(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conditional expression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statements;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else if (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conditional expression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statements;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statements;</a:t>
            </a:r>
          </a:p>
          <a:p>
            <a:pPr marL="720090" lvl="3" indent="0">
              <a:buNone/>
            </a:pPr>
            <a:endParaRPr lang="km-KH" sz="19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>
          <a:xfrm>
            <a:off x="5915024" y="2838449"/>
            <a:ext cx="4391025" cy="32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1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1.1.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Switch-case Statements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m-KH" sz="2400" dirty="0" smtClean="0">
              <a:solidFill>
                <a:srgbClr val="00B0F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Switch-case statements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	មានលក្ខខណ័្ឌស្រដៀងទៅនឹង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if-else statements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ដែរ តែវា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មានល្បឿនលឿន និងប្រើតែជាមួយលក្ខខណ័្ឌជាក់លាក់ ។</a:t>
            </a:r>
          </a:p>
          <a:p>
            <a:pPr marL="0" indent="0">
              <a:buNone/>
            </a:pP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Switch-case </a:t>
            </a:r>
            <a:r>
              <a:rPr lang="en-US" sz="24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statements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ដំណើរការជាមួយ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primitive data type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ដូចជា 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byte, short, char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 err="1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រួមបញ្ចូលទាំង 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enumerated types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 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String 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wrapper 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មួយចំនួនដូចជា 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Character, Byte, Short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Integer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ក៏អាចប្រើប្រាស់បានដែរ 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720090" lvl="3" indent="0">
              <a:buNone/>
            </a:pPr>
            <a:endParaRPr lang="km-KH" sz="19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1.1.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Switch-case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40030" lvl="1" indent="0">
              <a:buNone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Syntax: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5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switch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(</a:t>
            </a:r>
            <a:r>
              <a:rPr lang="en-US" sz="225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&lt;non-long integral expression&gt;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) {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5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case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label1: </a:t>
            </a:r>
            <a:r>
              <a:rPr lang="en-US" sz="225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&lt;statement1&gt;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break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;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5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case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label2: </a:t>
            </a:r>
            <a:r>
              <a:rPr lang="en-US" sz="225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&lt;statement2&gt;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break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;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	…..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5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case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err="1" smtClean="0">
                <a:latin typeface="Khmer OS Battambang" pitchFamily="2" charset="0"/>
                <a:cs typeface="Khmer OS Battambang" pitchFamily="2" charset="0"/>
              </a:rPr>
              <a:t>labeln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en-US" sz="225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&lt;</a:t>
            </a:r>
            <a:r>
              <a:rPr lang="en-US" sz="2250" dirty="0" err="1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statementn</a:t>
            </a:r>
            <a:r>
              <a:rPr lang="en-US" sz="225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&gt;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break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;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5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default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en-US" sz="225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&lt;statement&gt;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} //end switch</a:t>
            </a: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720090" lvl="3" indent="0">
              <a:buNone/>
            </a:pPr>
            <a:endParaRPr lang="km-KH" sz="19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8"/>
          <a:stretch/>
        </p:blipFill>
        <p:spPr>
          <a:xfrm>
            <a:off x="6896100" y="1555750"/>
            <a:ext cx="3886200" cy="469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9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1.2 Iteration Statements</a:t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4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Java Iteration statements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ចែកចេញជា ៤៖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 The for loop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The for each loop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The do-while loop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The while loop</a:t>
            </a:r>
          </a:p>
          <a:p>
            <a:pPr marL="720090" lvl="3" indent="0">
              <a:buNone/>
            </a:pPr>
            <a:endParaRPr lang="km-KH" sz="19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1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1.2.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A For loop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ធ្វើការប្រតិបតិ្ដ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statements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ជាប្លុក ដដែលរហូតដល់ លក្ខខណ័្ឌលែងពិត 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Syntax: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for (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&lt;initialization&gt;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; 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&lt;loop condition&gt;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; 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&lt;decrement/increment expression&gt;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{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&lt;loop body&gt;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}</a:t>
            </a:r>
            <a:endParaRPr lang="km-KH" sz="19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4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1.2.1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ឧទា៖</a:t>
            </a: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=0 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5 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(“Value :: ” +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4305300"/>
            <a:ext cx="6234113" cy="17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1.2.1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សំគាល់៖</a:t>
            </a: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expressions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ទាំងបី របស់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 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Optional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ករណី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មានទម្រង់ដូចខាងក្រោម៖</a:t>
            </a: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for(; ;)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body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infinite loop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*** For Loop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ត្រូវបានគេណែនាំឱ្យប្រើប្រាស់ជាមួយ 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2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1.2.1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 each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ត្រូវបានបញ្ចូលក្នុង ចាប់តាំងពី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5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ក្នុងគោលបំណងប្រើប្រាស់ជាមួយ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មិនមាន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“</a:t>
            </a:r>
            <a:r>
              <a:rPr lang="en-US" sz="240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foreach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ដូចភាសាផ្សេងទេ គឺប្រើ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ធម្មតា 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en-US" sz="2400" dirty="0" err="1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data_type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: array | collection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loop body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6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Control Flow Statement &amp; Array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275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ទិត្យ គុយលីម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ជុន ចំរើន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ជា ណាវី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ស៊ីម វិច្ឆិរ៉ា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smtClean="0">
                <a:latin typeface="Khmer OS Battambang" pitchFamily="2" charset="0"/>
                <a:cs typeface="Khmer OS Battambang" pitchFamily="2" charset="0"/>
              </a:rPr>
              <a:t>លោក ង៉ា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ន ថានៈ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km-KH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1.2.1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តចប់)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ឧទា៖</a:t>
            </a: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Khmer OS Battambang" panose="02000500000000020004" pitchFamily="2" charset="0"/>
              </a:rPr>
              <a:t>public static void main (String[] </a:t>
            </a:r>
            <a:r>
              <a:rPr lang="en-US" sz="1600" dirty="0" err="1" smtClean="0">
                <a:latin typeface="Consolas" panose="020B0609020204030204" pitchFamily="49" charset="0"/>
                <a:cs typeface="Khmer OS Battambang" panose="02000500000000020004" pitchFamily="2" charset="0"/>
              </a:rPr>
              <a:t>args</a:t>
            </a:r>
            <a:r>
              <a:rPr lang="en-US" sz="1600" dirty="0" smtClean="0">
                <a:latin typeface="Consolas" panose="020B0609020204030204" pitchFamily="49" charset="0"/>
                <a:cs typeface="Khmer OS Battambang" panose="02000500000000020004" pitchFamily="2" charset="0"/>
              </a:rPr>
              <a:t>){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Khmer OS Battambang" panose="02000500000000020004" pitchFamily="2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Khmer OS Battambang" panose="02000500000000020004" pitchFamily="2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Khmer OS Battambang" panose="02000500000000020004" pitchFamily="2" charset="0"/>
              </a:rPr>
              <a:t>[] </a:t>
            </a:r>
            <a:r>
              <a:rPr lang="en-US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Khmer OS Battambang" panose="02000500000000020004" pitchFamily="2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Khmer OS Battambang" panose="02000500000000020004" pitchFamily="2" charset="0"/>
              </a:rPr>
              <a:t> = {1,2,3,4,5};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Khmer OS Battambang" panose="02000500000000020004" pitchFamily="2" charset="0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  <a:cs typeface="Khmer OS Battambang" panose="02000500000000020004" pitchFamily="2" charset="0"/>
              </a:rPr>
              <a:t> (</a:t>
            </a:r>
            <a:r>
              <a:rPr lang="en-US" sz="1600" dirty="0" err="1" smtClean="0">
                <a:latin typeface="Consolas" panose="020B0609020204030204" pitchFamily="49" charset="0"/>
                <a:cs typeface="Khmer OS Battambang" panose="02000500000000020004" pitchFamily="2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Khmer OS Battambang" panose="02000500000000020004" pitchFamily="2" charset="0"/>
              </a:rPr>
              <a:t> j:i){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Khmer OS Battambang" panose="02000500000000020004" pitchFamily="2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Khmer OS Battambang" panose="02000500000000020004" pitchFamily="2" charset="0"/>
              </a:rPr>
              <a:t>System.out.println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Khmer OS Battambang" panose="02000500000000020004" pitchFamily="2" charset="0"/>
              </a:rPr>
              <a:t>(“Value :: ” + j</a:t>
            </a:r>
            <a:r>
              <a:rPr lang="en-US" sz="1600" dirty="0" smtClean="0">
                <a:latin typeface="Consolas" panose="020B0609020204030204" pitchFamily="49" charset="0"/>
                <a:cs typeface="Khmer OS Battambang" panose="02000500000000020004" pitchFamily="2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Khmer OS Battambang" panose="02000500000000020004" pitchFamily="2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Khmer OS Battambang" panose="02000500000000020004" pitchFamily="2" charset="0"/>
              </a:rPr>
              <a:t>}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4305300"/>
            <a:ext cx="6234113" cy="17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1.2.2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While, Do-while loop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While loop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អនុវត្ដ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កាលណាលក្ខខណ័្ឌពិត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Condition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en-US" sz="24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 value</a:t>
            </a:r>
            <a:r>
              <a:rPr lang="km-KH" sz="24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while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( &lt;loop condition&gt; )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&lt;Statements&gt;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85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1.2.2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While, Do-while loop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ឧទា៖</a:t>
            </a: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5){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(“Value :: ” +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37" y="4305300"/>
            <a:ext cx="6234113" cy="17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1.2.2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While, Do-while loop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Do-while loop </a:t>
            </a:r>
            <a:r>
              <a:rPr lang="km-KH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មានលក្ខណៈស្រដៀងទៅនឹង </a:t>
            </a: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While loop </a:t>
            </a:r>
            <a:r>
              <a:rPr lang="km-KH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 តែខុសគ្នាម៉្យាងត្រង់</a:t>
            </a: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</a:p>
          <a:p>
            <a:pPr marL="0" indent="0">
              <a:buNone/>
            </a:pPr>
            <a:r>
              <a:rPr lang="km-KH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ប្រតិបត្ដិ </a:t>
            </a: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statements </a:t>
            </a:r>
            <a:r>
              <a:rPr lang="km-KH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ចប់រួចទើបពិនិត្យ លក្ខខណ័្ឌ ។ ដូចន្នេះ </a:t>
            </a:r>
            <a:r>
              <a:rPr lang="en-US" sz="26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do-while</a:t>
            </a: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ធ្វើការយ៉ាងហោច</a:t>
            </a:r>
          </a:p>
          <a:p>
            <a:pPr marL="0" indent="0">
              <a:buNone/>
            </a:pPr>
            <a:r>
              <a:rPr lang="km-KH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ណាស់ម្ដងប្រសិនបើ លក្ខខណ័្ឌមិនពិត ។</a:t>
            </a:r>
          </a:p>
          <a:p>
            <a:pPr marL="0" indent="0">
              <a:buNone/>
            </a:pP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</a:t>
            </a:r>
          </a:p>
          <a:p>
            <a:pPr marL="0" indent="0">
              <a:buNone/>
            </a:pP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6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</a:t>
            </a:r>
          </a:p>
          <a:p>
            <a:pPr marL="0" indent="0">
              <a:buNone/>
            </a:pP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&lt;loop body&gt;</a:t>
            </a:r>
          </a:p>
          <a:p>
            <a:pPr marL="0" indent="0">
              <a:buNone/>
            </a:pP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6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while</a:t>
            </a: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(&lt;loop condition&gt;)</a:t>
            </a:r>
            <a:endParaRPr lang="km-KH" sz="26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2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1.2.2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While, Do-while loop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m-KH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ឧទា៖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 (String[]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“Value :: ” +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&lt;5)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237" y="4095750"/>
            <a:ext cx="6234113" cy="17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3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1.3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Jump Statements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គេចែក </a:t>
            </a:r>
            <a:r>
              <a:rPr lang="en-US" sz="26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Jump Statements </a:t>
            </a:r>
            <a:r>
              <a:rPr lang="km-KH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ឫ </a:t>
            </a:r>
            <a:r>
              <a:rPr lang="en-US" sz="26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Transfer Statements </a:t>
            </a:r>
            <a:r>
              <a:rPr lang="km-KH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ជាបីគឺ៖</a:t>
            </a:r>
            <a:endParaRPr lang="en-US" sz="26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sz="26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3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</a:t>
            </a:r>
            <a:r>
              <a:rPr lang="en-US" sz="23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reak </a:t>
            </a:r>
            <a:r>
              <a:rPr lang="en-US" sz="23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</a:t>
            </a:r>
            <a:r>
              <a:rPr lang="en-US" sz="23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eyword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3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3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continue keyword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3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3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keyword</a:t>
            </a:r>
            <a:r>
              <a:rPr lang="km-KH" sz="23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3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4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1.3.1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keyword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</a:t>
            </a:r>
            <a:r>
              <a:rPr lang="en-US" sz="23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3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ត្រូវបានប្រើបា្រស់សម្រាប់ បញ្ឈប់ </a:t>
            </a:r>
            <a:r>
              <a:rPr lang="en-US" sz="23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23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និងប្រើ ក្នុង </a:t>
            </a:r>
            <a:r>
              <a:rPr lang="en-US" sz="23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 statement </a:t>
            </a:r>
            <a:r>
              <a:rPr lang="km-KH" sz="23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ដើម្បីផ្ដាច់ពី </a:t>
            </a:r>
            <a:r>
              <a:rPr lang="en-US" sz="23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case </a:t>
            </a:r>
            <a:r>
              <a:rPr lang="km-KH" sz="23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មួយទៅ </a:t>
            </a:r>
            <a:r>
              <a:rPr lang="en-US" sz="23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case </a:t>
            </a:r>
            <a:r>
              <a:rPr lang="km-KH" sz="23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 ។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</a:t>
            </a:r>
            <a:r>
              <a:rPr lang="en-US" sz="23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3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ចែកចេញជា ពីរគឺ៖</a:t>
            </a:r>
            <a:endParaRPr lang="en-US" sz="23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sz="23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1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Labeled Break Statement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1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1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Unlabeled Break Statement </a:t>
            </a:r>
            <a:r>
              <a:rPr lang="km-KH" sz="21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	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71" y="2075847"/>
            <a:ext cx="7406780" cy="29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1.3.1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Keyword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Unlabeled Break Statement: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ប្រើដើម្បី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jump program control out of specific loop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on the specific condition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 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&lt;5 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:: ” +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16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3)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311" y="3724274"/>
            <a:ext cx="5640632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5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1.3.1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Keyword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labeled Break Statement: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យើងប្រើ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labeled break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 យើងចង់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jump the program control out of nested loops or multiple loops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outer: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=0 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5 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for(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var1 =1 ; var1 &lt; 5 ; var1++)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:” +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+”, var1:” + var1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if(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==3)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km-KH" sz="16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7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1.3.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Continue Keyword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Continue statement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ប្រើដើម្បី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skip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មួយជុំ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 ។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Continue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ចែកចេញ ជា ពីរ៖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Labeled Continue Statement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Unlabeled Continue Statement</a:t>
            </a:r>
            <a:endParaRPr lang="km-KH" sz="21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1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11069888" cy="441813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Control Flow Statements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1.1 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Selection Statement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1.1.1 If-then/if-then-else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1.1.2 Switch-case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1.2 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Iteration Statements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1.2.1 For loop 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1.3.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Continue Keyword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Unlabeled Continue Statement: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statement skips the current iteration of innermost for, while and do-while loop.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=0;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3 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var1 = 0 ; var1 &lt; 3 ; var1++)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(var1 == 1)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:” +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“, var1” + var1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km-KH" sz="21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845" y="2386012"/>
            <a:ext cx="4562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7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1.3.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Continue Keyword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Labeled Continue Statement: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statement skips current iteration of the loop with specified label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outer: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=0;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4 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var1 = 0 ; var1 &lt; 4 ; var1++)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(var1 == 1)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:” +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“, var1” + var1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km-KH" sz="21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033" y="2212626"/>
            <a:ext cx="5446635" cy="19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6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577576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. Array</a:t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ជាកន្លែងផ្ទុកទិន្នន័យ 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elements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នៃប្រភេទទិន្នន័យតែមួយ ។ វាជាប្រភេទ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structure fixed size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sz="24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រក្សាទិន្នន័យពឹងផ្អែកលើ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ហើយធាតុ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ដំបូងមាន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 0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ចែកចេញជា ពីរ៖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one-dimensional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many-dimensional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58" y="3090862"/>
            <a:ext cx="5968941" cy="22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1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577576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2.1 One-Dimensional Array</a:t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មួយវិមាត្រ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datatype[]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arrayName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 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datatype[</a:t>
            </a:r>
            <a:r>
              <a:rPr lang="en-US" sz="2400" dirty="0" err="1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arraySize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]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arrayName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[] =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datatype[</a:t>
            </a:r>
            <a:r>
              <a:rPr lang="en-US" sz="2400" dirty="0" err="1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arraySize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]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datatype[]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arrayName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datatype[]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{element1, element2,…element n};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datatype[]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arrayName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{element1, element2,……element n};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ឧទា៖</a:t>
            </a: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double[] score = new double[20];</a:t>
            </a:r>
          </a:p>
        </p:txBody>
      </p:sp>
    </p:spTree>
    <p:extLst>
      <p:ext uri="{BB962C8B-B14F-4D97-AF65-F5344CB8AC3E}">
        <p14:creationId xmlns:p14="http://schemas.microsoft.com/office/powerpoint/2010/main" val="113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577576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2.1 One-Dimensional Array 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(តចប់)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24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មួយវិមាត្រ៖ ធាតុរបស់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ត្រូវបានរក្សាជា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ដូច្នេះដើម្បី 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ធាតុវាបានយើងត្រូវ ស្គាល់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តាមរយៈការប្រើប្រាស់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r>
              <a:rPr lang="km-KH" sz="1600" dirty="0">
                <a:latin typeface="Consolas" panose="020B0609020204030204" pitchFamily="49" charset="0"/>
                <a:cs typeface="Khmer OS Battambang" panose="02000500000000020004" pitchFamily="2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Khmer OS Battambang" panose="02000500000000020004" pitchFamily="2" charset="0"/>
              </a:rPr>
              <a:t>double[] score = new double[]{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Khmer OS Battambang" panose="02000500000000020004" pitchFamily="2" charset="0"/>
              </a:rPr>
              <a:t>98,97,99,80,100</a:t>
            </a:r>
            <a:r>
              <a:rPr lang="en-US" sz="1600" dirty="0">
                <a:latin typeface="Consolas" panose="020B0609020204030204" pitchFamily="49" charset="0"/>
                <a:cs typeface="Khmer OS Battambang" panose="02000500000000020004" pitchFamily="2" charset="0"/>
              </a:rPr>
              <a:t>};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Khmer OS Battambang" panose="02000500000000020004" pitchFamily="2" charset="0"/>
              </a:rPr>
              <a:t>        for(</a:t>
            </a:r>
            <a:r>
              <a:rPr lang="en-US" sz="1600" dirty="0" err="1">
                <a:latin typeface="Consolas" panose="020B0609020204030204" pitchFamily="49" charset="0"/>
                <a:cs typeface="Khmer OS Battambang" panose="02000500000000020004" pitchFamily="2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Khmer OS Battambang" panose="02000500000000020004" pitchFamily="2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Khmer OS Battambang" panose="02000500000000020004" pitchFamily="2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Khmer OS Battambang" panose="02000500000000020004" pitchFamily="2" charset="0"/>
              </a:rPr>
              <a:t> =0 ; </a:t>
            </a:r>
            <a:r>
              <a:rPr lang="en-US" sz="1600" dirty="0" err="1">
                <a:latin typeface="Consolas" panose="020B0609020204030204" pitchFamily="49" charset="0"/>
                <a:cs typeface="Khmer OS Battambang" panose="02000500000000020004" pitchFamily="2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Khmer OS Battambang" panose="02000500000000020004" pitchFamily="2" charset="0"/>
              </a:rPr>
              <a:t>&lt;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Khmer OS Battambang" panose="02000500000000020004" pitchFamily="2" charset="0"/>
              </a:rPr>
              <a:t>score.length</a:t>
            </a:r>
            <a:r>
              <a:rPr lang="en-US" sz="1600" dirty="0" err="1">
                <a:latin typeface="Consolas" panose="020B0609020204030204" pitchFamily="49" charset="0"/>
                <a:cs typeface="Khmer OS Battambang" panose="02000500000000020004" pitchFamily="2" charset="0"/>
              </a:rPr>
              <a:t>;i</a:t>
            </a:r>
            <a:r>
              <a:rPr lang="en-US" sz="1600" dirty="0">
                <a:latin typeface="Consolas" panose="020B0609020204030204" pitchFamily="49" charset="0"/>
                <a:cs typeface="Khmer OS Battambang" panose="02000500000000020004" pitchFamily="2" charset="0"/>
              </a:rPr>
              <a:t>++)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Khmer OS Battambang" panose="02000500000000020004" pitchFamily="2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Khmer OS Battambang" panose="02000500000000020004" pitchFamily="2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  <a:cs typeface="Khmer OS Battambang" panose="02000500000000020004" pitchFamily="2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Khmer OS Battambang" panose="02000500000000020004" pitchFamily="2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Khmer OS Battambang" panose="02000500000000020004" pitchFamily="2" charset="0"/>
              </a:rPr>
              <a:t>"Student Score: "+score[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Khmer OS Battambang" panose="02000500000000020004" pitchFamily="2" charset="0"/>
              </a:rPr>
              <a:t>i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Khmer OS Battambang" panose="02000500000000020004" pitchFamily="2" charset="0"/>
              </a:rPr>
              <a:t>]</a:t>
            </a:r>
            <a:r>
              <a:rPr lang="en-US" sz="1600" dirty="0">
                <a:latin typeface="Consolas" panose="020B0609020204030204" pitchFamily="49" charset="0"/>
                <a:cs typeface="Khmer OS Battambang" panose="02000500000000020004" pitchFamily="2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Khmer OS Battambang" panose="02000500000000020004" pitchFamily="2" charset="0"/>
              </a:rPr>
              <a:t>        }</a:t>
            </a:r>
            <a:endParaRPr lang="km-KH" sz="1600" dirty="0" smtClean="0">
              <a:latin typeface="Consolas" panose="020B0609020204030204" pitchFamily="49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5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577576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Many-Dimensional Array</a:t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ច្រើនវិមាត្រ៖ 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4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[][]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arrayRefVar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[][]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arrayRefVar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arrayRefVar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[][];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[]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arrayRefVar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[];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ឧទា៖</a:t>
            </a: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double[][]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double[3][3];  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 3 row and 3 column</a:t>
            </a:r>
            <a:endParaRPr lang="km-KH" sz="2400" dirty="0" smtClean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3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577576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Many-Dimensional Array 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 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ច្រើនវិមាត្រ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ការរក្សាទុកធាតុក្នុង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ច្រើនវិមាត្រស្រដៀងគ្នាទៅនឹង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មួយវិមាត្រដែរ គឺពឹងផ្នែក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លើ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ប៉ុន្ដែវាផ្គុំឡើងដោយ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rows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columns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 ។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km-KH" sz="24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ជាទូទៅគេប្រើប្រាស់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ពីរវិមាត្រ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ចំនួនធាតុ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ពីរវិមាត្រគឺជាផលគុណ រវាង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row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column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km-KH" sz="24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ពីរវិមាត្រក្នុងគោលបំណង បង្ហាញទិន្នន័យជា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Table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ដែលច្រើនជាង ពីរវិមាត្រភាគច្រើនប្រើប្រាស់ដោយ អ្នក គណិតវិទ្យា 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2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577576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Many-Dimensional Array</a:t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ច្រើនវិមាត្រ គឺមានលក្ខណៈដូចគ្នាទៅនឹង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មួយវិមាត្រដែរ៖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twoD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[][]=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[4][5]; 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j, k = 0; </a:t>
            </a:r>
            <a:endParaRPr lang="en-US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++) 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(j=0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; j&lt;5;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 { 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twoD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][j] = k; 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k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++; 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++) { 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(j=0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; j&lt;5;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twoD</a:t>
            </a:r>
            <a:r>
              <a:rPr lang="en-US" sz="17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" "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(); 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m-KH" sz="1700" dirty="0" smtClean="0">
              <a:latin typeface="Consolas" panose="020B0609020204030204" pitchFamily="49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km-KH" sz="2400" dirty="0" smtClean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644" y="2575661"/>
            <a:ext cx="2472346" cy="147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5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docs.oracle.com/javase/tutorial/java/nutsandbolts/switch.html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docs.oracle.com/javase/tutorial/java/javaOO/enum.html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www.wideskills.com/java-tutorial/java-control-flow-statements/p/0/1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http://www.c-sharpcorner.com/UploadFile/e4b959/control-statement-in-java-with-example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docs.oracle.com/javase/1.5.0/docs/guide/language/foreach.html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www.dotnetperls.com/for-java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http://www.c4learn.com/java/java-for-loop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9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9"/>
              </a:rPr>
              <a:t>www.javatpoint.com/for-each-loop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10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10"/>
              </a:rPr>
              <a:t>python-textbok.readthedocs.org/en/1.0/Loop_Control_Statements.html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sz="3000" b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www.java-samples.com/showtutorial.php?tutorialid=265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docs.oracle.com/javase/tutorial/java/nutsandbolts/arrays.html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www.javatpoint.com/array-in-java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2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10993688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1.2.2 Do-while loop 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1.3 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Jump Statements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1.3.1 Break keyword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1.3.2 Continue keyword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2. </a:t>
            </a: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Array</a:t>
            </a:r>
            <a:endParaRPr lang="km-KH" sz="2400" dirty="0" smtClean="0">
              <a:solidFill>
                <a:srgbClr val="0070C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8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8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សំណួរ ចម្លើយ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66" y="1757795"/>
            <a:ext cx="4739843" cy="4739843"/>
          </a:xfrm>
        </p:spPr>
      </p:pic>
    </p:spTree>
    <p:extLst>
      <p:ext uri="{BB962C8B-B14F-4D97-AF65-F5344CB8AC3E}">
        <p14:creationId xmlns:p14="http://schemas.microsoft.com/office/powerpoint/2010/main" val="29868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10993688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2.1 One-Dimensional array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2.2 Many-Dimensional array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5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577576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 Control Flow Statements</a:t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50958052"/>
              </p:ext>
            </p:extLst>
          </p:nvPr>
        </p:nvGraphicFramePr>
        <p:xfrm>
          <a:off x="834993" y="1710386"/>
          <a:ext cx="11020927" cy="4312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1.1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Selection Statements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Selection statements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ប្រើប្រាស់ដើម្បីគ្រប់គ្រង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Flow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នៃកម្មវិធីនៅពេល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Runtime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Java, selection statements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ចែកចេញជា ៤ ៖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km-KH" sz="21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if statements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if-else statements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if-else-if statements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switch statements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 / if-then-else Statement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The If statement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ប្រតិបត្តិលុះត្រា លក្ខខណ័្ឌពិត បើមិនពិតកម្មវិធីនឹងធ្វើការប្រតិបត្ដិកូដដែលនៅសល់ ។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km-KH" sz="2400" dirty="0" smtClean="0">
                <a:latin typeface="Khmer OS Battambang" pitchFamily="2" charset="0"/>
                <a:cs typeface="Khmer OS Battambang" pitchFamily="2" charset="0"/>
              </a:rPr>
            </a:b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Syntax: 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if (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conditional expression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&lt;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statement action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&gt;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2"/>
          <a:stretch/>
        </p:blipFill>
        <p:spPr>
          <a:xfrm>
            <a:off x="5895975" y="2312685"/>
            <a:ext cx="3667962" cy="3345165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3483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 / if-then-else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ឧទា៖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US" sz="14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com.kshrd.main</a:t>
            </a:r>
            <a:r>
              <a:rPr lang="en-US" sz="14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sz="14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IfDemo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Scanner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inputDevice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Scanner(System.in);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(“Please Enter Age: ”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inputDevice.nextInt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(age &gt; 18)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(“You can play this game.”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016" y="1711288"/>
            <a:ext cx="6426039" cy="18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8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1019</Words>
  <Application>Microsoft Office PowerPoint</Application>
  <PresentationFormat>Widescreen</PresentationFormat>
  <Paragraphs>396</Paragraphs>
  <Slides>41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Microsoft YaHei UI</vt:lpstr>
      <vt:lpstr>Arial</vt:lpstr>
      <vt:lpstr>Consolas</vt:lpstr>
      <vt:lpstr>Courier New</vt:lpstr>
      <vt:lpstr>Khmer OS Battambang</vt:lpstr>
      <vt:lpstr>Khmer OS Muol Light</vt:lpstr>
      <vt:lpstr>Wingdings</vt:lpstr>
      <vt:lpstr>TS102922647</vt:lpstr>
      <vt:lpstr>PowerPoint Presentation</vt:lpstr>
      <vt:lpstr>ថ្នាក់ បាត់ដំបង</vt:lpstr>
      <vt:lpstr>មាតិកា</vt:lpstr>
      <vt:lpstr>មាតិកា</vt:lpstr>
      <vt:lpstr>មាតិកា</vt:lpstr>
      <vt:lpstr>1. Control Flow Statements </vt:lpstr>
      <vt:lpstr> 1.1 Selection Statements </vt:lpstr>
      <vt:lpstr> 1.1.1 if-then / if-then-else Statement </vt:lpstr>
      <vt:lpstr> 1.1.1 if-then / if-then-else Statement (ត) </vt:lpstr>
      <vt:lpstr>1.1.1 if-then / if-then-else Statement (ត)</vt:lpstr>
      <vt:lpstr>1.1.1 if-then / if-then-else Statement (ត)</vt:lpstr>
      <vt:lpstr> 1.1.1 if-then / if-then-else Statement (តចប់) </vt:lpstr>
      <vt:lpstr> 1.1.2 Switch-case Statements </vt:lpstr>
      <vt:lpstr>  1.1.2 Switch-case Statements (ត)  </vt:lpstr>
      <vt:lpstr> 1.2 Iteration Statements </vt:lpstr>
      <vt:lpstr> 1.2.1 For Loop </vt:lpstr>
      <vt:lpstr> 1.2.1 For Loop (ត) </vt:lpstr>
      <vt:lpstr> 1.2.1 For Loop (ត) </vt:lpstr>
      <vt:lpstr> 1.2.1 For Loop (ត) </vt:lpstr>
      <vt:lpstr> 1.2.1 For Loop (តចប់) </vt:lpstr>
      <vt:lpstr> 1.2.2 While, Do-while loop </vt:lpstr>
      <vt:lpstr> 1.2.2 While, Do-while loop (ត) </vt:lpstr>
      <vt:lpstr> 1.2.2 While, Do-while loop (ត) </vt:lpstr>
      <vt:lpstr> 1.2.2 While, Do-while loop (តចប់) </vt:lpstr>
      <vt:lpstr> 1.3 Jump Statements </vt:lpstr>
      <vt:lpstr> 1.3.1 Break keyword </vt:lpstr>
      <vt:lpstr> 1.3.1 Break Keyword (ត) </vt:lpstr>
      <vt:lpstr> 1.3.1 Break Keyword (តចប់) </vt:lpstr>
      <vt:lpstr> 1.3.2 Continue Keyword </vt:lpstr>
      <vt:lpstr> 1.3.2 Continue Keyword (ត) </vt:lpstr>
      <vt:lpstr> 1.3.2 Continue Keyword (តចប់) </vt:lpstr>
      <vt:lpstr>2. Array </vt:lpstr>
      <vt:lpstr>2.1 One-Dimensional Array </vt:lpstr>
      <vt:lpstr>2.1 One-Dimensional Array (តចប់) </vt:lpstr>
      <vt:lpstr>2.2 Many-Dimensional Array </vt:lpstr>
      <vt:lpstr>2.2 Many-Dimensional Array (ត) </vt:lpstr>
      <vt:lpstr>2.2 Many-Dimensional Array </vt:lpstr>
      <vt:lpstr> 3. ប្រភពឯកសារ </vt:lpstr>
      <vt:lpstr> 3. ប្រភពឯកសារ </vt:lpstr>
      <vt:lpstr> 8. សំណួរ ចម្លើយ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2016-04-15T04:55:30Z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