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503" r:id="rId3"/>
    <p:sldId id="505" r:id="rId4"/>
    <p:sldId id="426" r:id="rId5"/>
    <p:sldId id="428" r:id="rId6"/>
    <p:sldId id="508" r:id="rId7"/>
    <p:sldId id="506" r:id="rId8"/>
    <p:sldId id="507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9" r:id="rId18"/>
    <p:sldId id="520" r:id="rId19"/>
    <p:sldId id="517" r:id="rId20"/>
    <p:sldId id="521" r:id="rId21"/>
    <p:sldId id="518" r:id="rId22"/>
    <p:sldId id="522" r:id="rId23"/>
    <p:sldId id="524" r:id="rId24"/>
    <p:sldId id="523" r:id="rId25"/>
    <p:sldId id="525" r:id="rId26"/>
    <p:sldId id="528" r:id="rId27"/>
    <p:sldId id="529" r:id="rId28"/>
    <p:sldId id="530" r:id="rId29"/>
    <p:sldId id="439" r:id="rId30"/>
    <p:sldId id="4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/java_decision_making.htm" TargetMode="External"/><Relationship Id="rId3" Type="http://schemas.openxmlformats.org/officeDocument/2006/relationships/hyperlink" Target="http://www.c4learn.com/java/java-switch-case/" TargetMode="External"/><Relationship Id="rId7" Type="http://schemas.openxmlformats.org/officeDocument/2006/relationships/hyperlink" Target="http://www.c4learn.com/java/java-continue-statement/" TargetMode="External"/><Relationship Id="rId2" Type="http://schemas.openxmlformats.org/officeDocument/2006/relationships/hyperlink" Target="https://javatutorial.net/java-control-flow-statemen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.kh/search?q=array&amp;espv=2&amp;biw=1600&amp;bih=755&amp;site=webhp&amp;source=lnms&amp;tbm=isch&amp;sa=X&amp;ved=0ahUKEwjj05On2vnLAhXG5aYKHeM3CTsQ_AUIBigB#imgrc=QAZkS5vaOxaFgM%3A" TargetMode="External"/><Relationship Id="rId5" Type="http://schemas.openxmlformats.org/officeDocument/2006/relationships/hyperlink" Target="https://docs.oracle.com/javase/specs/jls/se7/html/jls-10.html#jls-10.1" TargetMode="External"/><Relationship Id="rId4" Type="http://schemas.openxmlformats.org/officeDocument/2006/relationships/hyperlink" Target="http://stackoverflow.com/questions/12806739/is-an-array-a-primitive-type-or-an-object-or-something-else-entirel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ស្វែងយល់អំពី​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Statements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(ត)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Nested if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statement</a:t>
            </a:r>
          </a:p>
          <a:p>
            <a:pPr lvl="1"/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Nested if statement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គឺប្រើសំរាប់ធ្វើការត្រួតពិនិត្យលក្ខណ្ឌនៅក្នុងលក្ខខ័ណ្ឌ។</a:t>
            </a:r>
          </a:p>
          <a:p>
            <a:pPr lvl="1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720090" lvl="3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if(condition){</a:t>
            </a:r>
          </a:p>
          <a:p>
            <a:pPr marL="720090" lvl="3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if(condition){statements;}</a:t>
            </a:r>
          </a:p>
          <a:p>
            <a:pPr marL="720090" lvl="3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77" y="1619468"/>
            <a:ext cx="8546805" cy="460716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ស្វែងយល់អំពី​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Statements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38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ការប្រើប្រាស់​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case statement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80457"/>
            <a:ext cx="11020927" cy="53775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Switch Case statement: </a:t>
            </a:r>
            <a:r>
              <a:rPr lang="km-KH" sz="2400" dirty="0" smtClean="0"/>
              <a:t>គឺប្រើសំរាប់ត្រួតពិនិត្យលើការប្រើប្រាស់លក្ខខ័ណ្ឌច្រើនដែលវាមានភាពស្រដៀងទៅនឹង </a:t>
            </a:r>
            <a:r>
              <a:rPr lang="en-US" sz="2400" dirty="0" smtClean="0"/>
              <a:t>if….else if….else</a:t>
            </a:r>
            <a:r>
              <a:rPr lang="km-KH" sz="2400" dirty="0" smtClean="0"/>
              <a:t> ប៉ុន្ដែដំនើរការរបស់វាគឺលឿនជាង </a:t>
            </a:r>
            <a:r>
              <a:rPr lang="en-US" sz="2400" dirty="0" smtClean="0"/>
              <a:t>if… else if….else</a:t>
            </a:r>
            <a:r>
              <a:rPr lang="km-KH" sz="2400" dirty="0" smtClean="0"/>
              <a:t>។</a:t>
            </a:r>
            <a:endParaRPr lang="en-US" sz="2400" dirty="0" smtClean="0"/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FF0000"/>
                </a:solidFill>
              </a:rPr>
              <a:t>Switch Case </a:t>
            </a:r>
            <a:r>
              <a:rPr lang="en-US" sz="2400" dirty="0" smtClean="0">
                <a:solidFill>
                  <a:srgbClr val="FF0000"/>
                </a:solidFill>
              </a:rPr>
              <a:t>statement:</a:t>
            </a:r>
            <a:r>
              <a:rPr lang="km-KH" sz="2400" dirty="0" smtClean="0">
                <a:solidFill>
                  <a:srgbClr val="FF0000"/>
                </a:solidFill>
              </a:rPr>
              <a:t>​ </a:t>
            </a:r>
            <a:r>
              <a:rPr lang="km-KH" sz="2400" dirty="0" smtClean="0"/>
              <a:t>អាចប្រើជាមួយនិងប្រភេទ </a:t>
            </a:r>
            <a:r>
              <a:rPr lang="en-US" sz="2400" dirty="0" smtClean="0"/>
              <a:t>data type </a:t>
            </a:r>
            <a:r>
              <a:rPr lang="km-KH" sz="2400" dirty="0" smtClean="0"/>
              <a:t>ដូចជា </a:t>
            </a:r>
            <a:r>
              <a:rPr lang="en-US" sz="2400" dirty="0" err="1"/>
              <a:t>int</a:t>
            </a:r>
            <a:r>
              <a:rPr lang="en-US" sz="2400" dirty="0"/>
              <a:t>, short, byte </a:t>
            </a:r>
            <a:r>
              <a:rPr lang="km-KH" sz="2400" dirty="0"/>
              <a:t>ឬ </a:t>
            </a:r>
            <a:r>
              <a:rPr lang="en-US" sz="2400" dirty="0"/>
              <a:t>char </a:t>
            </a:r>
            <a:r>
              <a:rPr lang="km-KH" sz="2400" dirty="0"/>
              <a:t>ហើយវាក៏អាចប្រើជាមួយ </a:t>
            </a:r>
            <a:r>
              <a:rPr lang="en-US" sz="2400" dirty="0"/>
              <a:t>class String </a:t>
            </a:r>
            <a:r>
              <a:rPr lang="km-KH" sz="2400" dirty="0"/>
              <a:t>និង </a:t>
            </a:r>
            <a:r>
              <a:rPr lang="en-US" sz="2400" dirty="0" err="1"/>
              <a:t>enum</a:t>
            </a:r>
            <a:r>
              <a:rPr lang="en-US" sz="2400" dirty="0"/>
              <a:t> type </a:t>
            </a:r>
            <a:r>
              <a:rPr lang="km-KH" sz="2400" dirty="0"/>
              <a:t>បានដែរ។ តែមិនអាចប្រើជាមួយ </a:t>
            </a:r>
            <a:r>
              <a:rPr lang="en-US" sz="2400" dirty="0"/>
              <a:t>data type </a:t>
            </a:r>
            <a:r>
              <a:rPr lang="km-KH" sz="2400" dirty="0"/>
              <a:t>ប្រភេទ </a:t>
            </a:r>
            <a:r>
              <a:rPr lang="en-US" sz="2400" dirty="0"/>
              <a:t>float, double </a:t>
            </a:r>
            <a:r>
              <a:rPr lang="km-KH" sz="2400" dirty="0"/>
              <a:t>ឬក៏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km-KH" sz="2400" dirty="0"/>
              <a:t>បាននោះទេ។</a:t>
            </a:r>
            <a:endParaRPr lang="en-US" sz="2400" dirty="0"/>
          </a:p>
          <a:p>
            <a:pPr lvl="1"/>
            <a:r>
              <a:rPr lang="en-US" sz="2350" dirty="0" smtClean="0"/>
              <a:t>Syntax:</a:t>
            </a:r>
          </a:p>
          <a:p>
            <a:pPr marL="891540" lvl="4" indent="0">
              <a:buNone/>
            </a:pPr>
            <a:r>
              <a:rPr lang="en-US" sz="1900" dirty="0" smtClean="0"/>
              <a:t>  </a:t>
            </a:r>
            <a:r>
              <a:rPr lang="en-US" sz="1900" dirty="0" smtClean="0">
                <a:solidFill>
                  <a:srgbClr val="CC0099"/>
                </a:solidFill>
              </a:rPr>
              <a:t>switch</a:t>
            </a:r>
            <a:r>
              <a:rPr lang="en-US" sz="1900" dirty="0" smtClean="0"/>
              <a:t>(</a:t>
            </a:r>
            <a:r>
              <a:rPr lang="en-US" sz="1900" dirty="0" smtClean="0">
                <a:solidFill>
                  <a:srgbClr val="0070C0"/>
                </a:solidFill>
              </a:rPr>
              <a:t>expression</a:t>
            </a:r>
            <a:r>
              <a:rPr lang="en-US" sz="1900" dirty="0" smtClean="0"/>
              <a:t>){</a:t>
            </a:r>
          </a:p>
          <a:p>
            <a:pPr marL="1062990" lvl="5" indent="0">
              <a:buNone/>
            </a:pPr>
            <a:r>
              <a:rPr lang="en-US" sz="1900" dirty="0">
                <a:solidFill>
                  <a:srgbClr val="CC0099"/>
                </a:solidFill>
              </a:rPr>
              <a:t>c</a:t>
            </a:r>
            <a:r>
              <a:rPr lang="en-US" sz="1900" dirty="0" smtClean="0">
                <a:solidFill>
                  <a:srgbClr val="CC0099"/>
                </a:solidFill>
              </a:rPr>
              <a:t>ase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0070C0"/>
                </a:solidFill>
              </a:rPr>
              <a:t>value1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//statements;</a:t>
            </a:r>
          </a:p>
          <a:p>
            <a:pPr marL="1234440" lvl="6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   </a:t>
            </a:r>
            <a:r>
              <a:rPr lang="en-US" sz="1900" dirty="0" smtClean="0">
                <a:solidFill>
                  <a:srgbClr val="CC0099"/>
                </a:solidFill>
              </a:rPr>
              <a:t>break;</a:t>
            </a:r>
          </a:p>
          <a:p>
            <a:pPr marL="1062990" lvl="5" indent="0">
              <a:buNone/>
            </a:pPr>
            <a:r>
              <a:rPr lang="en-US" sz="1900" dirty="0" smtClean="0">
                <a:solidFill>
                  <a:srgbClr val="CC0099"/>
                </a:solidFill>
              </a:rPr>
              <a:t>case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0070C0"/>
                </a:solidFill>
              </a:rPr>
              <a:t>value2</a:t>
            </a:r>
            <a:r>
              <a:rPr lang="en-US" sz="1900" dirty="0" smtClean="0"/>
              <a:t>: 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//statements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1234440" lvl="6" indent="0">
              <a:buNone/>
            </a:pPr>
            <a:r>
              <a:rPr lang="en-US" sz="1900" dirty="0"/>
              <a:t>		   </a:t>
            </a:r>
            <a:r>
              <a:rPr lang="en-US" sz="1900" dirty="0">
                <a:solidFill>
                  <a:srgbClr val="CC0099"/>
                </a:solidFill>
              </a:rPr>
              <a:t>break</a:t>
            </a:r>
            <a:r>
              <a:rPr lang="en-US" sz="1900" dirty="0" smtClean="0">
                <a:solidFill>
                  <a:srgbClr val="CC0099"/>
                </a:solidFill>
              </a:rPr>
              <a:t>;</a:t>
            </a:r>
          </a:p>
          <a:p>
            <a:pPr marL="1062990" lvl="5" indent="0">
              <a:buNone/>
            </a:pPr>
            <a:r>
              <a:rPr lang="en-US" sz="1900" dirty="0" smtClean="0">
                <a:solidFill>
                  <a:srgbClr val="CC0099"/>
                </a:solidFill>
              </a:rPr>
              <a:t>case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0070C0"/>
                </a:solidFill>
              </a:rPr>
              <a:t>value3</a:t>
            </a:r>
            <a:r>
              <a:rPr lang="en-US" sz="1900" dirty="0" smtClean="0"/>
              <a:t>: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//statements;</a:t>
            </a:r>
          </a:p>
          <a:p>
            <a:pPr marL="1234440" lvl="6" indent="0">
              <a:buNone/>
            </a:pPr>
            <a:r>
              <a:rPr lang="en-US" sz="1900" dirty="0"/>
              <a:t>		   </a:t>
            </a:r>
            <a:r>
              <a:rPr lang="en-US" sz="1900" dirty="0" smtClean="0">
                <a:solidFill>
                  <a:srgbClr val="CC0099"/>
                </a:solidFill>
              </a:rPr>
              <a:t>break;</a:t>
            </a:r>
          </a:p>
          <a:p>
            <a:pPr marL="1234440" lvl="6" indent="0">
              <a:buNone/>
            </a:pPr>
            <a:r>
              <a:rPr lang="en-US" sz="1900" dirty="0" smtClean="0">
                <a:solidFill>
                  <a:srgbClr val="CC0099"/>
                </a:solidFill>
              </a:rPr>
              <a:t>default</a:t>
            </a:r>
            <a:r>
              <a:rPr lang="en-US" sz="1900" dirty="0" smtClean="0"/>
              <a:t> : 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//statements;</a:t>
            </a:r>
            <a:endParaRPr lang="en-US" sz="2600" dirty="0" smtClean="0"/>
          </a:p>
          <a:p>
            <a:pPr marL="891540" lvl="4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05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8" y="1618332"/>
            <a:ext cx="7646339" cy="505043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ការប្រើប្រាស់​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case statement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ប្រាស់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For Loop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30626"/>
            <a:ext cx="11020927" cy="50008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5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or </a:t>
            </a:r>
            <a:r>
              <a:rPr lang="en-US" sz="225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loop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គឺប្រើសម្រាប់ធ្វើការអនុវត្ដការងារដដែលៗក្នុងចន្លោះណាមួយ ដោយមានការបត់បែនទៅតាមអ្វីដែលយើងចង់បាន​ ហើយ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វាដំណើរ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ការ 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statements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ដែលនៅក្នុង 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របស់វានៅពេលដែលលក្ខខណ្ឌ </a:t>
            </a:r>
            <a:r>
              <a:rPr lang="km-KH" sz="225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ពិ</a:t>
            </a:r>
            <a:r>
              <a:rPr lang="km-KH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for loop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គឺមានសារៈសំខាន់នៅពេលដែលយើងដឹងពីចំនួនដងដែលត្រូវធ្វើ។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000" dirty="0" smtClean="0">
                <a:solidFill>
                  <a:srgbClr val="CC0099"/>
                </a:solidFill>
                <a:latin typeface="Khmer OS Battambang" pitchFamily="2" charset="0"/>
                <a:cs typeface="Khmer OS Battambang" pitchFamily="2" charset="0"/>
              </a:rPr>
              <a:t>for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(initialization; condition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;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update){</a:t>
            </a:r>
          </a:p>
          <a:p>
            <a:pPr marL="480060" lvl="2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//statement(s);</a:t>
            </a:r>
            <a:endParaRPr lang="en-US" sz="2000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For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4" y="2147527"/>
            <a:ext cx="7136455" cy="235915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26" y="2147527"/>
            <a:ext cx="1739788" cy="24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For Loop (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for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each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គឺមានការប្រើប្រាស់ដូចគ្នាទៅនិង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ដែរគ្រាន់តែវាប្រើផ្ដោតសំខាន់ទៅលើការប្រើជាមួយ 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ឬក៏​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</a:t>
            </a: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240030" lvl="1" indent="0">
              <a:buNone/>
            </a:pPr>
            <a:r>
              <a:rPr lang="en-US" sz="2000" dirty="0">
                <a:solidFill>
                  <a:srgbClr val="CC0099"/>
                </a:solidFill>
                <a:latin typeface="Khmer OS Battambang" pitchFamily="2" charset="0"/>
                <a:cs typeface="Khmer OS Battambang" pitchFamily="2" charset="0"/>
              </a:rPr>
              <a:t>f</a:t>
            </a:r>
            <a:r>
              <a:rPr lang="en-US" sz="2000" dirty="0" smtClean="0">
                <a:solidFill>
                  <a:srgbClr val="CC0099"/>
                </a:solidFill>
                <a:latin typeface="Khmer OS Battambang" pitchFamily="2" charset="0"/>
                <a:cs typeface="Khmer OS Battambang" pitchFamily="2" charset="0"/>
              </a:rPr>
              <a:t>or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(declaration : expression){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//statement(s);</a:t>
            </a:r>
          </a:p>
          <a:p>
            <a:pPr marL="240030" lvl="1" indent="0"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51" y="3580131"/>
            <a:ext cx="5977715" cy="25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while Loop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712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hile loop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គឺស្រដៀងគ្នាទៅនិង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ដែរ ដែលវាធ្វើការត្រួតពិនិត្យលក្ខខណ្ឌជាមុនសិនមុននិងអនុវត្ដន៍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statement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របស់វា។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while loop</a:t>
            </a:r>
            <a:r>
              <a:rPr lang="km-KH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ដំនើរការតែនៅក្នុងករណីលក្ខខណ្ឌ</a:t>
            </a:r>
            <a:r>
              <a:rPr lang="km-KH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ពិត</a:t>
            </a:r>
            <a:r>
              <a:rPr lang="km-KH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តែប៉ុន្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នោះ។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C0099"/>
                </a:solidFill>
                <a:latin typeface="Khmer OS Battambang" pitchFamily="2" charset="0"/>
                <a:cs typeface="Khmer OS Battambang" pitchFamily="2" charset="0"/>
              </a:rPr>
              <a:t>while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(condition){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statement(s);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increment/decrement (++/--);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65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10" y="1613421"/>
            <a:ext cx="6740950" cy="33286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94" y="1613420"/>
            <a:ext cx="2197205" cy="28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d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o-while loop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ក៏មានដំនើរការដូចគ្នាទៅនិង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while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ដែរ ខុសគ្នាត្រង់ថា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do-while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វាធ្វើការអនុវត្ដន៍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របស់វាយ៉ាងហោចណាស់មួយដង ទើបត្រួតពិនិត្យលក្ខខណ្ឌជាក្រោយ។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Syntax:</a:t>
            </a:r>
          </a:p>
          <a:p>
            <a:pPr marL="685800" lvl="3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CC0099"/>
                </a:solidFill>
              </a:rPr>
              <a:t>do</a:t>
            </a:r>
            <a:r>
              <a:rPr lang="en-US" sz="2000" dirty="0" smtClean="0"/>
              <a:t>{</a:t>
            </a:r>
          </a:p>
          <a:p>
            <a:pPr marL="685800" lvl="3" indent="0">
              <a:lnSpc>
                <a:spcPct val="15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//statement(s);</a:t>
            </a:r>
            <a:endParaRPr lang="en-US" sz="2000" dirty="0">
              <a:solidFill>
                <a:srgbClr val="00B050"/>
              </a:solidFill>
            </a:endParaRPr>
          </a:p>
          <a:p>
            <a:pPr marL="685800" lvl="3" indent="0">
              <a:lnSpc>
                <a:spcPct val="150000"/>
              </a:lnSpc>
              <a:buNone/>
            </a:pPr>
            <a:r>
              <a:rPr lang="en-US" sz="2000" dirty="0" smtClean="0"/>
              <a:t>}</a:t>
            </a:r>
          </a:p>
          <a:p>
            <a:pPr marL="685800" lvl="3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C0099"/>
                </a:solidFill>
              </a:rPr>
              <a:t>w</a:t>
            </a:r>
            <a:r>
              <a:rPr lang="en-US" sz="2000" dirty="0" smtClean="0">
                <a:solidFill>
                  <a:srgbClr val="CC0099"/>
                </a:solidFill>
              </a:rPr>
              <a:t>hile</a:t>
            </a:r>
            <a:r>
              <a:rPr lang="en-US" sz="2000" dirty="0" smtClean="0"/>
              <a:t>(condition);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56" y="3698481"/>
            <a:ext cx="6172791" cy="2880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5657" y="3298371"/>
            <a:ext cx="185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 smtClean="0"/>
              <a:t>ឧទាហរណ៍ៈ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632857" y="2379587"/>
            <a:ext cx="8692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 &amp; Array in Java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កញ្ញា​ លាភ បញ្ញា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​លោក​ ហេង​ លីនិត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លោក​​​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ស៊ីម រដ្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ឋាហៅសុង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បេន ចិត្រ្តា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សិម រ៉ា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ក់គី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772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keyword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ចែកចេញជាពីរ​ទម្រង់គឺ </a:t>
            </a:r>
            <a:r>
              <a:rPr lang="en-US" sz="240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&amp; </a:t>
            </a:r>
            <a:r>
              <a:rPr lang="en-US" sz="24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</a:t>
            </a:r>
          </a:p>
          <a:p>
            <a:pPr lvl="1">
              <a:lnSpc>
                <a:spcPct val="150000"/>
              </a:lnSpc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break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ប្រើសំរាប់បញ្ឈប់ ផ្នែកខាងក្នុង 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switch, for, while, do-while statement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break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ប្រើសម្រាប់បញ្ឈប់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ណាមួយនៅត្រង់ទីតាំងដែលសម្គាល់ដោយ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2000" dirty="0" smtClean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reak;</a:t>
            </a: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</a:t>
            </a: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2000" dirty="0" smtClean="0">
                <a:solidFill>
                  <a:srgbClr val="CC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reak label;</a:t>
            </a:r>
            <a:endParaRPr lang="km-KH" sz="2000" dirty="0">
              <a:solidFill>
                <a:srgbClr val="CC00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keyword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ប្រើសម្រាប់រំលង រង្វិលជុំបច្ចុប្បន្ននៃ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for, while, do-while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keyword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ចែក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ចេញជាពីរទម្រង់គឺ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continue &amp; Unlabeled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</a:t>
            </a:r>
          </a:p>
          <a:p>
            <a:pPr lvl="2"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continue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រំលងរង្វិលជុំរបស់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ទៅកាន់ទីតាំងជាក់លាក់មួយដែលសម្គាល់ដោយ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 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continue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រំលងទៅកាន់​​ រង្វិលជុំបន្ទាប់(ក្រោយត្រួតពិនិត្យ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expression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km-KH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smtClean="0"/>
              <a:t>Syntax:</a:t>
            </a:r>
          </a:p>
          <a:p>
            <a:pPr marL="857250" lvl="4" indent="0">
              <a:buNone/>
            </a:pPr>
            <a:r>
              <a:rPr lang="en-US" sz="2000" dirty="0">
                <a:solidFill>
                  <a:srgbClr val="CC0099"/>
                </a:solidFill>
              </a:rPr>
              <a:t>c</a:t>
            </a:r>
            <a:r>
              <a:rPr lang="en-US" sz="2000" dirty="0" smtClean="0">
                <a:solidFill>
                  <a:srgbClr val="CC0099"/>
                </a:solidFill>
              </a:rPr>
              <a:t>ontinue;</a:t>
            </a:r>
          </a:p>
          <a:p>
            <a:pPr marL="857250" lvl="4" indent="0">
              <a:buNone/>
            </a:pPr>
            <a:r>
              <a:rPr lang="en-US" sz="2000" dirty="0" smtClean="0"/>
              <a:t>Or</a:t>
            </a:r>
          </a:p>
          <a:p>
            <a:pPr marL="857250" lvl="4" indent="0">
              <a:buNone/>
            </a:pPr>
            <a:r>
              <a:rPr lang="en-US" sz="2000" dirty="0">
                <a:solidFill>
                  <a:srgbClr val="CC0099"/>
                </a:solidFill>
              </a:rPr>
              <a:t>c</a:t>
            </a:r>
            <a:r>
              <a:rPr lang="en-US" sz="2000" dirty="0" smtClean="0">
                <a:solidFill>
                  <a:srgbClr val="CC0099"/>
                </a:solidFill>
              </a:rPr>
              <a:t>ontinue label;</a:t>
            </a:r>
            <a:endParaRPr lang="en-US" sz="20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3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5391636" cy="4716838"/>
          </a:xfrm>
        </p:spPr>
        <p:txBody>
          <a:bodyPr/>
          <a:lstStyle/>
          <a:p>
            <a:pPr marL="205740" lvl="3" indent="-205740">
              <a:lnSpc>
                <a:spcPct val="150000"/>
              </a:lnSpc>
              <a:spcBef>
                <a:spcPts val="1650"/>
              </a:spcBef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loop: continue keyword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ធ្វើការរំលងទៅកាន់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update statement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keyword(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44" y="3005821"/>
            <a:ext cx="4120595" cy="3133721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316924" y="1771048"/>
            <a:ext cx="5310396" cy="4623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or do/while loop:	continue keyword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ធ្វើការរំលងទៅកាន់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expression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98" y="3102429"/>
            <a:ext cx="4136105" cy="30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keyword(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94848"/>
            <a:ext cx="11020926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83" y="2245207"/>
            <a:ext cx="6239017" cy="4129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946" y="2245207"/>
            <a:ext cx="1076278" cy="19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65" y="1516092"/>
            <a:ext cx="5070849" cy="540722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07" y="1516092"/>
            <a:ext cx="2329544" cy="39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6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Contain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ដែលវា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Store Connection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Elements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ទៅកាន់ប្រភេទដូចគ្នា ឬ​ ជាសំណុំអញ្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ញត្តិ​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ដែលមានប្រភេទទិន្នន័យដូចគ្នា​ស្ថិតក្រោមឈ្នោះតែមួយ តែខុសគ្នា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ត្រង់តែលេខ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</p:txBody>
      </p:sp>
      <p:pic>
        <p:nvPicPr>
          <p:cNvPr id="1026" name="Picture 2" descr="https://lh3.googleusercontent.com/-_avdqG887Xo/VdPr6E8CTeI/AAAAAAAAA3k/UdiB2jpfO9Y/w1600-h1498/Donuts%2BX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66" y="3496286"/>
            <a:ext cx="4040086" cy="335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v-dkON4gwhQ/U4cw77VA-2I/AAAAAAAABkI/RL1x8PGgt-U/s1600/Array+in+Java+Comparision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0" y="4023837"/>
            <a:ext cx="5414608" cy="196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13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4621" y="1502229"/>
            <a:ext cx="11444093" cy="535577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Java Array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មានពីរប្រភេទ៖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one-dimensional array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​​ គឺជាបញ្ជីសំខាន់មួយដែល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Store Elements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ដែលមានមួយវិមាត្រតែប្រភេទ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ដូចៗគ្នា។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របៀបប្រកាស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one-dimensional array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ត្រូវមានសញ្ញា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(Empty)[]</a:t>
            </a:r>
          </a:p>
          <a:p>
            <a:pPr lvl="3"/>
            <a:r>
              <a:rPr lang="en-US" sz="2000" dirty="0" err="1"/>
              <a:t>dataType</a:t>
            </a:r>
            <a:r>
              <a:rPr lang="en-US" sz="2000" dirty="0"/>
              <a:t>[] </a:t>
            </a:r>
            <a:r>
              <a:rPr lang="en-US" sz="2000" dirty="0" err="1"/>
              <a:t>arr</a:t>
            </a:r>
            <a:r>
              <a:rPr lang="en-US" sz="2000" dirty="0"/>
              <a:t>; (or)  </a:t>
            </a:r>
          </a:p>
          <a:p>
            <a:pPr lvl="3"/>
            <a:r>
              <a:rPr lang="en-US" sz="2000" dirty="0" err="1"/>
              <a:t>dataType</a:t>
            </a:r>
            <a:r>
              <a:rPr lang="en-US" sz="2000" dirty="0"/>
              <a:t> []</a:t>
            </a:r>
            <a:r>
              <a:rPr lang="en-US" sz="2000" dirty="0" err="1"/>
              <a:t>arr</a:t>
            </a:r>
            <a:r>
              <a:rPr lang="en-US" sz="2000" dirty="0"/>
              <a:t>; (or)  </a:t>
            </a:r>
          </a:p>
          <a:p>
            <a:pPr lvl="3"/>
            <a:r>
              <a:rPr lang="en-US" sz="2000" dirty="0" err="1"/>
              <a:t>dataType</a:t>
            </a:r>
            <a:r>
              <a:rPr lang="en-US" sz="2000" dirty="0"/>
              <a:t> </a:t>
            </a:r>
            <a:r>
              <a:rPr lang="en-US" sz="2000" dirty="0" err="1"/>
              <a:t>arr</a:t>
            </a:r>
            <a:r>
              <a:rPr lang="en-US" sz="2000" dirty="0"/>
              <a:t>[];  </a:t>
            </a:r>
            <a:endParaRPr lang="km-KH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rgbClr val="FF0000"/>
                </a:solidFill>
              </a:rPr>
              <a:t>Instantiation of Array</a:t>
            </a:r>
          </a:p>
          <a:p>
            <a:pPr lvl="2"/>
            <a:r>
              <a:rPr lang="en-US" sz="2200" dirty="0" err="1"/>
              <a:t>arrayRefVar</a:t>
            </a:r>
            <a:r>
              <a:rPr lang="en-US" sz="2200" dirty="0"/>
              <a:t>=</a:t>
            </a:r>
            <a:r>
              <a:rPr lang="en-US" sz="2200" b="1" dirty="0"/>
              <a:t>new</a:t>
            </a:r>
            <a:r>
              <a:rPr lang="en-US" sz="2200" dirty="0"/>
              <a:t> </a:t>
            </a:r>
            <a:r>
              <a:rPr lang="en-US" sz="2200" dirty="0" err="1"/>
              <a:t>datatype</a:t>
            </a:r>
            <a:r>
              <a:rPr lang="en-US" sz="2200" dirty="0"/>
              <a:t>[size];  </a:t>
            </a:r>
          </a:p>
          <a:p>
            <a:pPr lvl="2"/>
            <a:r>
              <a:rPr lang="en-US" sz="2200" dirty="0" err="1"/>
              <a:t>arrayRefVar</a:t>
            </a:r>
            <a:r>
              <a:rPr lang="en-US" sz="2200" dirty="0"/>
              <a:t>=</a:t>
            </a:r>
            <a:r>
              <a:rPr lang="en-US" sz="2200" b="1" dirty="0"/>
              <a:t>new</a:t>
            </a:r>
            <a:r>
              <a:rPr lang="en-US" sz="2200" dirty="0"/>
              <a:t> </a:t>
            </a:r>
            <a:r>
              <a:rPr lang="en-US" sz="2200" dirty="0" err="1"/>
              <a:t>datatype</a:t>
            </a:r>
            <a:r>
              <a:rPr lang="en-US" sz="2200" dirty="0"/>
              <a:t>[size];  </a:t>
            </a:r>
            <a:endParaRPr lang="en-US" sz="2200" dirty="0" smtClean="0"/>
          </a:p>
          <a:p>
            <a:pPr marL="480060" lvl="2" indent="0">
              <a:buNone/>
            </a:pPr>
            <a:endParaRPr lang="km-KH" sz="13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lvl="2">
              <a:lnSpc>
                <a:spcPct val="170000"/>
              </a:lnSpc>
            </a:pPr>
            <a:r>
              <a:rPr lang="en-US" sz="18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[] array={1,2,3,4,5};</a:t>
            </a:r>
          </a:p>
          <a:p>
            <a:pPr lvl="2">
              <a:lnSpc>
                <a:spcPct val="170000"/>
              </a:lnSpc>
            </a:pPr>
            <a:r>
              <a:rPr lang="en-US" sz="18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[]array = new </a:t>
            </a:r>
            <a:r>
              <a:rPr lang="en-US" sz="18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[5]; </a:t>
            </a:r>
          </a:p>
          <a:p>
            <a:pPr lvl="1"/>
            <a:endParaRPr lang="en-US" dirty="0"/>
          </a:p>
        </p:txBody>
      </p:sp>
      <p:sp>
        <p:nvSpPr>
          <p:cNvPr id="6" name="AutoShape 4" descr="data:image/png;base64,iVBORw0KGgoAAAANSUhEUgAAATgAAACiCAMAAADiKyHJAAABU1BMVEX///80mc3MzMwAAAD/MzT5+PjR0dHKysoTNUkzmszo6Ogzn9G+ubUEVn02ndP///3Dw8Pv7OnV1dUshrAURFstSVkXTWExm8tkZmg4n9Qmj701pNglao8ugrAhaIg3odhMTEx2dnadnZ02NjYvOUnvLy8wK0Dh4eEBa4i5HBn8NC+rqJyTCwSRkZF4e4RAQEBYWFh/g4atra1oYlAAAA+/u6ySjYQmJiXe2taEjZcqGQrw+/2ZmZm4sapUW2dmZmYzLSQuLi7r6uBhVE2xt7ssNz1NRkEeJi/KyLwADRUAVIQAM1OinZUAV3kARWoAGzgRExIADCFAREeFeXcYDgFzb2UpIhUbGRpXUEZNVlwsKCdrbnSjqK92c28YFxYgIBPS0NoTOEQPHSUXO0RBPjVITVicoaoaIS3j4tIpept6h4oQAAAmKDBvfoC6xs1/dWYgCACu6QufAAASJUlEQVR4nO2d/UPaWNbHr7lzkyEy3CS1o25tDTDPk91xI0nWSnzARiylusvsOmjrC9ptHaedWZ3O/v8/PeckAQExwak0WPP9AfJyCDcfzj33lRtCUqVKlSpVqlSpUsVKDsWIrN3gY2xsCboj4joN5JDVl4xwOMLxJTjpb3He2e4e4wUlsRRPiHjjUBAkQZJksvoC3Qj58OCFd/Dx7kESoFRpPbEUT4h4Y66z6YPjqsiQESNMk3FP9n1O1fAox6MGScGRHnDcB6d6kGttRjZpdYfSqgR7xyQ8SohBC7BxyFR4LSab7sQFWVWUQG8ZgKvwg5cyceka2dw7FfkqvZDZyUqFWzXDP+rSfZFn6XsCHnffSwfeCAsHH5xLsWRdP61sAh3yC2bILSqHRymAO8ZPLBOWZlXMqgyFMQ7gtHRdL1J5k35EcB99cNnwqOEf5QftFFwALqx/+ODeNwsFx2F94NZp1XHwqJuC66qvVCWCnykNpQNO6Mmqcp31eVyntnIvBdWOxqHhy6/H8VqrQtSNn0mfx7Gzn2WiFl+SwON0jHHvGbnn4Eph4ZDHlgN3i1SnRQMqHpAXXSr54AgcbVG/ZAVwrNQGr6O1pNOeqKBuaxgdj1MNrOIKjgAFBXMrABVrvczAXcGR8E1j4GWGzMmmJCSd9kTFCe/bCdupvOdMuBducX557D5n1VSpUqW6D+JhsL/sw+w9OeTY5afudXWur2zdHOz44Ip4HRvuipXrsN4LoeuY1eB9iQ6CO2tf8zH3CGrO7+/1+APUdt8UgsynioPnGsvXfGjjsELW6aD9fRDWZOWs87FCmFS2tRBchYuqmq3LaLG5Xq8cIDg168B5JrmwbUjYgiBGA5ixnfeJ3kIy4pgzWzo9lZlO9y2G4LK0wo/y5dIetFR5lhaLpY1lbLK+0KlN+C41iLrTvhzT0eh9HPDiOLiAYy8mUY/CrPoUwBX3RaKeYSeJXSFNugwbZoW50PJnZ8/Yq2KlUyAor3bsZG8hKW1Ck56rr23CEBwJwYGPcbL6EgIYFJrsbJksrVQ4I68O0fXmaGfkmhMn32gZ40sd57LMWThKeXk0fGNswDgspj5DKxqy6mbVK9Xof4i6celxbGMNwX0gzRVM5fNl8jtk2WLx/BRuYpX2BTVVb40vfcyjH7aKrK/CA3E2BGZVB8yFlh+XP0v3g3pUXPsoH/2HsAAc74AjPjiKNgBu90ITRdHF4sGirUoQ3piMt9RErxyTmrQubbU6jhXyyG7Lwb5V6DPmkBvG6P1Xkgap4Jce1w8OU8Ix46IZZMxjOLotQMb270GCPAseuDI+cBAtOt6G9IK8+fQ0ANdxK9Z9x05XdMnPUSdfom+Zukt/A49ry1fA8aNDmZtQOKh7czIUsVVIWx0i38cgpRuHMlPo2piSxrm5sT2nbLUrzFbypTozS8W8QZQzOocFOScndSLYolf0RLB1vWI+ix7nnpT0OvyqeNT16uOCqFq0SG0bssMq3ZaxXveUMrZhwoZ5AVW1It2xdCg43Rp9A9URdWMOUuKFv7l7RstYRxlLygCG5J06Bv6QxX3dk05eKEqDMuNku4A5kpP/rsFvuF/NlrB3n7YVm24b/oYDPybXLyq80RpbixB+KkGGaAUbhhF0AgMUFb2dqXhe04IcwjWw88MalnVh9vA/PD5wZPUirB5BAeTPV9m0DbK+7X87J/+3BifB+TbhxXsBh1apzA+eEayLymC/Vh1jzLuciBT2jHRLJN5r0bd12V0y7lCCMc4Hh1HVo22//2Hpx6DsRHDrGNU2ASk9BgsBx8ztej2bRchZioOY40xeOL7Qw6Wvu+QS3LA+p7GmrAPOrx6x5galbYbg/C4wBAeuhZX4OvcZaVRWaQ3qTaUS7KobH+Sx1kyCVPSDCyU7PUbD3HHMdaZecBAwuNyESuTSBzn4DQOP44HHQeWSiwjOLw4YtB5PaiUrqd5Cx0zka7sKY5xfIQ+QnK/1xbiOx5HdUzh0AnvPsT6epSIwFfxJQol0F+YTbsCvngbgXgM4fkJNx4Nwn6VW3Xf+//Z4nEpbzsk+xVK15Zi0De8QF1exdZgEuGLCfZRZ8HjXrnATp6qwpqVDPY6zgheAW63DSWgEMuwQ27R1+60Nmdi1LQsczbFxNN08TgYcTeA7vwRpXtIpiBQrxNsko8LEpixQ+Sb/zPic8iZ8Zo1iJZ2Ca1Se9PGrkpR0CoZKLSedgjiJetIpGCpl8ocTrGzSKRgm04m3SVhG0jXNofImtdDqUX4CC3428SEOJNfUpJNwRcad+LuWmXA/xBAl3TUymtSinHQSBmXfjbkNhXzSKRiU9/kGKT9FrDRh6VTvRIgDORPWFaFNakNwUEyfrCb1pHeNXErRk05Bn/K304Ae7H/lYxjesSapGGPW7RTzVylxftu92eIkhWNZv4WLCDYbYCR4sj9N+3blTVCrWryN6lGTVgbA4Xiedes1L2OCBkdupWtkyZ8718vOHwglA+Pa3cz7h7PwBLX1b6VrBMG5jmHrNgZM1dYLCM7B0b2sZxUqUFA43pyD5LKebhs3JqeKIM0wjH3jqsQkJJSkeCMtrjMMwS3t79jmeQ0I0kPHOj+V/fUTntP3TTpHWGO7UKXPCC/QqnNAjZuCkyVBEgvFYonuFwdU8+Cc8NnllLQRrEYCF6xeIgQzsbwVmT9vEyVYJ0FrBrONPhKcyqh6N65WADhBy1eVYSolgE0Qzbw4gtlo4PxZCh85zsTyYxyAWz31l2riB5YmClsbbXJCbeUPdOYG4ArD0irqiYDzhiZmUCOBW2EkAIdrlQgBuN9fBPPxGtvlcvmoDHnWLtOVZfkPZNUJA6cro5jdDBxOHZKCrPr7BZalotpoM8ZUtYKrh7mr9Lcbcps8cCMGiGvBMc2x7H5wxJ+AtRt43Lo/zZkqqx9w4mzxPS9hfcI7vOvgRMcapWy4BpyRzVtWFYtc/Aun/zdOBOfSvGSeBx7HGi+U7Jle2Sy3FOUAYO7SY6Hp++QfBgebUBvoMowHFwsWLifERSzRN+tcSrPtYeDEwatcBacKtqXbStjOfaozkrUqhKuWSPiWVZ5T5lRum3DArtUwpBn5Wm0O1/KrFsutm9e5+z1OXC2W9XpnJwqcaA29wQGjQqlcW47Gq3jlo7bS5aLpzlDSZ3b/4X5wzKh6uuf0dMjyy3+tX/7XKtz2/8fBw/9zhPufBk5cpbajbyux4ETxhC7HFn5ilbYdk+pahG+KxVqhWW5dHigNKxu0E9q+Fpzs5EtWYaC50deU4n3TsMmw+ew3bjn0gZP2lqFyU85rceDWS3RnWYvLqeLGoSZCTbMeYVKgdc1doscdLHV9yO8hLp3v5IeCY4pdqpnDIt7ljGveO5n9OnA37qrrBSeu4w2If7uIA6ed6fVaPDjJhGz3dv2SyjCbbOd7Q5DesAhAmxv9Huf/qVwzddoNap9bfeBMCvEN8qsQA05QNOkoHpwf0l2PRpYiopAt1A47e5pXHaQsCW7j0H09AM4oWLQvqCUJTjPpRx+cEgcObqc8AjgQ1C3NaEOxSOlax0QrZq9ewqTiADgodQaD2kSAk6TbAqft0tjSV4JvXAuxDKn+ilkMg69/M3rJJT8ppy+rNjGrarsrYRn76eDEV+BMkdA0PK0dfBd+pWNdiYeivt/2vJ3SXF9xm/gcq75SNesXDlYrtlQdFZy1cqxF1YAl0dQR3PMXITjzqn+KJ7quWzs1fYLBiUVddLOdzPXJ4KD2dSxuSVFmUB2pappDwxrQ0Oovdly6/873E50wcEu05J3rnQRHgnuzHNtyyFJafvPmDXXEay8kQWa2PNr9ytqQ6i92p7oRFeAJAAeBOO+Z0ihNLqE6vGnUK8UMFNlPBDU3r9rZVkrXf13//oSBg2yhjdjIv9LsHiItULSleGlwTfXXv9TARSYNXN8dfXK30k0/r+XNUXp/UXcVnHQjLqMaaqXsHQNnTsZgjbg/sulEgBOrgyODgawxMhoqZ1jXyFCJiYNT8akx4tWxaD+qC9JnFY4MjmiavMcxeXLEvOzItklzI1zKToyUs9Ft3aQXFlVf/vDDN3H6xz++iTH64Zu/07/HX+if/4o8/aP/+q9/xl7nh5nEpwnLD+cXp2P0aGFhfnY+yiI3O/2IPsK3CM1PLz749tH115l/MANnpxZnHsQlaHp+ai7+1sYr9eHs7FSMcgtPpmNtFul0Ltokk5l+/O3i9eennzyZn5rNPJp5kIn7tqnHXtKrJ6sPY24XtbAQAy6D4Banon+CzNTs45l5fAeGVwTEvn6Mp6ZnHsen6E9zice4h/E/b+7JQi7GanbqEZ2fijNCj8sE1IacXqT4mpmfeRD/W35h4GIy/ey8D242kxtO5nQeX1NwV41CcOB607lBTc//OpOCiwaX+/W7Ydr/NZeCiwb357/8z1V9/1cfWBrjrge3+Oe/fPX9oL76KgUXBw48DjgN6Puv/vo4BRcJLnOdx6XgosGhx11xOHC5NKum4FJwKbgUXAouBZeCS8Gl4FJwKbgUXAouMXDzKbgUXAouBfflgsOOzCv9mN+n4GLBzeYWXl7871V98EfwU3DXgsvM5mZzU7MDmlqczaTgrjGaDgekgd3g9TKzU8HH7xC4WHLzTxbmIw0ymVHAZTK5x98+wikQmSHzbuDDPq/M9MyDuARlEFzCwtlKs0MmD/Vq+snCdCbKajacrTR0GlLXCIJbMM3r+svgS27mQUx6wGgSwMXPj5taeJKLNsrhXKPpXMx0JciqMxHz40JvWnwYn1VzU4lnVflhbvHKBJgBLT5ZiLOZzixug81s9HUePZ55lJufj77Uo5nHsSnKgcclPO9crn0dr9PTn97FGp2/++ldtBWcPo29zLufTr+O/bJ375JfupjdUSXNLVWqVKlSpUqV6s6J877HN3dXGsMNt8C6J/uaRKEV47wg9qw5lq3z/kdEu/g32Ql7oMknq8ujuxJg3+pruIlPiSe9T07oe4QC8+rEXyG1e/Dg5/6Lq28oSB/jTXxe9fDpLmJ3+Zh7cvmc9hBc72J34ZPJcVulSgCuuyTeZnf53eDdpYphfEEex4nhVB0DbjfLnGMmGFsFgzCpWlUYV/1lm2WFdcGp2Wodc6yiuoVjfPIy2ao6TDLYOjVFQp3gqH9d9y3nqlOtd/7wvP5jdy3LL0MObVn79CP4zBylRkPfoyZrUOuAzoGT4OOpd19yf6F6KnPt9am1dyETRr2d0g6VCLGpXizRqnpGy21CrZXWORWD60JWNd5cWK+3w2XNVi2h6sjR4CaplSra0Q+I2KRrkOCzOQB3ocqkQQWVraJzrcPLwRw42d5xF1zjEFzm7JCwI6CnbjwjAhAnJn0PlxEIP98Bphvt4MJ/e0ZWW/iAq/CxoA26r1Ma+eghecdM/g/5KCbZtXzMKunMBR9gzw8BHEYoXNyfqIa/8PpbH94WUgzAubiyMxyo8D2gTXZbZPcFmu8V/KfKc4pPP3kVLvQM4Jr0GEEEWdSz8Xs+RKfG0a1s8m7H9iktlfbpUIkdK9U8g10Eh0+SaCxjbM8+34Njb8nm3jF59Yx0wGXDz2p87z0A+71FGm1cXHajAw5Xuu8Bxz1KLwrBc1KCl63O9yrDU1UGp6TJkyNKvlaNKcc2z787FtjJJTiA1KR23XApBKeTQ1wW2y8+AdwWlQzDkA3OABxDj/MOEdxRwV89+wo4LExO6DN/l6tYxPwSnVeJZJWcCeAGYlkvOsY9xQfAYPDywREAB8ELw9Q6ghN2qi8rQQUDwP3im2zNMQTnZ9UmPg/HpQX4dBdcAArBmbhGe3PFj1uuHwmWaGQQsybqqbXRv+AWPWbyLu0Fx60XhipRLDShfLXDmi4WDidUAbd7Rtg5gOMAjtOfJaXmg7M1MuhxTTB3G+H+821Jfool0R9O6mSJmxBZzEJRVs8hTxJc9p9oJbrTEsq4unoT/C6oGmfLUGTuQghqM765ge6zC0hka7/kHB3jZV6Q1wjuxB/dY+h5fBXM58KKsHpC6bZ5l9DEiKuGjDfK1Qp4lurfGZPlCvH7/rFGETQPmNox9s2wLGbE0AjUk/3qnipjGOMkHDLwY1pw7c5S2v5nk7rNzynOZfd19MMQMBCqq9GB6/6JQ6XVis5b/BUtlj/U74cjjSxOXIlFMoFiQ1ME+Utqgd6GOh1KERahXcotVapUqZLV/wP5NRD66RkU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37" y="3480616"/>
            <a:ext cx="4525837" cy="234995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97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4621" y="1469571"/>
            <a:ext cx="11020927" cy="538842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multi-dimensional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​​ គឺជាបញ្ជីសំខាន់មួយដែល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Store Elements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row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នឹង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column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ដែលមានប្រភេទ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ដូចៗគ្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នា។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របៀប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ប្រកាស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multi-dimensional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ត្រូវមានសញ្ញា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(Empty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)[][]</a:t>
            </a:r>
          </a:p>
          <a:p>
            <a:r>
              <a:rPr lang="en-US" dirty="0" err="1"/>
              <a:t>dataType</a:t>
            </a:r>
            <a:r>
              <a:rPr lang="en-US" dirty="0"/>
              <a:t>[][] 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[][]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arrayRefVar</a:t>
            </a:r>
            <a:r>
              <a:rPr lang="en-US" dirty="0"/>
              <a:t>[][];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arrayRefVar</a:t>
            </a:r>
            <a:r>
              <a:rPr lang="en-US" dirty="0"/>
              <a:t>[]; 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ឧទាហរណ៍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[][] array = {  {12,3},</a:t>
            </a:r>
          </a:p>
          <a:p>
            <a:pPr marL="1543050" lvl="8" indent="0">
              <a:buNone/>
            </a:pPr>
            <a:r>
              <a:rPr lang="en-US" sz="1800" dirty="0"/>
              <a:t>              </a:t>
            </a:r>
            <a:r>
              <a:rPr lang="en-US" sz="2400" dirty="0"/>
              <a:t>{1,3,4,5,6} ,</a:t>
            </a:r>
          </a:p>
          <a:p>
            <a:pPr marL="1543050" lvl="8" indent="0">
              <a:buNone/>
            </a:pPr>
            <a:r>
              <a:rPr lang="en-US" sz="2400" dirty="0"/>
              <a:t>           {1,2,3,4,5,6,7} </a:t>
            </a:r>
            <a:r>
              <a:rPr lang="en-US" sz="2400" dirty="0" smtClean="0"/>
              <a:t>,</a:t>
            </a:r>
          </a:p>
          <a:p>
            <a:pPr marL="1543050" lvl="8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{}</a:t>
            </a:r>
            <a:endParaRPr lang="en-US" sz="2400" dirty="0"/>
          </a:p>
          <a:p>
            <a:pPr marL="1543050" lvl="8" indent="0">
              <a:buNone/>
            </a:pPr>
            <a:r>
              <a:rPr lang="en-US" sz="2400" dirty="0"/>
              <a:t>         </a:t>
            </a:r>
            <a:r>
              <a:rPr lang="en-US" sz="2400" dirty="0" smtClean="0"/>
              <a:t>};</a:t>
            </a:r>
            <a:r>
              <a:rPr lang="en-US" sz="2000" dirty="0"/>
              <a:t> //declaring and initializing 2D array 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							</a:t>
            </a:r>
            <a:endParaRPr lang="km-KH" sz="205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dirty="0" smtClean="0"/>
          </a:p>
          <a:p>
            <a:endParaRPr lang="en-US" dirty="0"/>
          </a:p>
        </p:txBody>
      </p:sp>
      <p:sp>
        <p:nvSpPr>
          <p:cNvPr id="6" name="AutoShape 4" descr="data:image/png;base64,iVBORw0KGgoAAAANSUhEUgAAATgAAACiCAMAAADiKyHJAAABU1BMVEX///80mc3MzMwAAAD/MzT5+PjR0dHKysoTNUkzmszo6Ogzn9G+ubUEVn02ndP///3Dw8Pv7OnV1dUshrAURFstSVkXTWExm8tkZmg4n9Qmj701pNglao8ugrAhaIg3odhMTEx2dnadnZ02NjYvOUnvLy8wK0Dh4eEBa4i5HBn8NC+rqJyTCwSRkZF4e4RAQEBYWFh/g4atra1oYlAAAA+/u6ySjYQmJiXe2taEjZcqGQrw+/2ZmZm4sapUW2dmZmYzLSQuLi7r6uBhVE2xt7ssNz1NRkEeJi/KyLwADRUAVIQAM1OinZUAV3kARWoAGzgRExIADCFAREeFeXcYDgFzb2UpIhUbGRpXUEZNVlwsKCdrbnSjqK92c28YFxYgIBPS0NoTOEQPHSUXO0RBPjVITVicoaoaIS3j4tIpept6h4oQAAAmKDBvfoC6xs1/dWYgCACu6QufAAASJUlEQVR4nO2d/UPaWNbHr7lzkyEy3CS1o25tDTDPk91xI0nWSnzARiylusvsOmjrC9ptHaedWZ3O/v8/PeckAQExwak0WPP9AfJyCDcfzj33lRtCUqVKlSpVqlSpUsVKDsWIrN3gY2xsCboj4joN5JDVl4xwOMLxJTjpb3He2e4e4wUlsRRPiHjjUBAkQZJksvoC3Qj58OCFd/Dx7kESoFRpPbEUT4h4Y66z6YPjqsiQESNMk3FP9n1O1fAox6MGScGRHnDcB6d6kGttRjZpdYfSqgR7xyQ8SohBC7BxyFR4LSab7sQFWVWUQG8ZgKvwg5cyceka2dw7FfkqvZDZyUqFWzXDP+rSfZFn6XsCHnffSwfeCAsHH5xLsWRdP61sAh3yC2bILSqHRymAO8ZPLBOWZlXMqgyFMQ7gtHRdL1J5k35EcB99cNnwqOEf5QftFFwALqx/+ODeNwsFx2F94NZp1XHwqJuC66qvVCWCnykNpQNO6Mmqcp31eVyntnIvBdWOxqHhy6/H8VqrQtSNn0mfx7Gzn2WiFl+SwON0jHHvGbnn4Eph4ZDHlgN3i1SnRQMqHpAXXSr54AgcbVG/ZAVwrNQGr6O1pNOeqKBuaxgdj1MNrOIKjgAFBXMrABVrvczAXcGR8E1j4GWGzMmmJCSd9kTFCe/bCdupvOdMuBducX557D5n1VSpUqW6D+JhsL/sw+w9OeTY5afudXWur2zdHOz44Ip4HRvuipXrsN4LoeuY1eB9iQ6CO2tf8zH3CGrO7+/1+APUdt8UgsynioPnGsvXfGjjsELW6aD9fRDWZOWs87FCmFS2tRBchYuqmq3LaLG5Xq8cIDg168B5JrmwbUjYgiBGA5ixnfeJ3kIy4pgzWzo9lZlO9y2G4LK0wo/y5dIetFR5lhaLpY1lbLK+0KlN+C41iLrTvhzT0eh9HPDiOLiAYy8mUY/CrPoUwBX3RaKeYSeJXSFNugwbZoW50PJnZ8/Yq2KlUyAor3bsZG8hKW1Ck56rr23CEBwJwYGPcbL6EgIYFJrsbJksrVQ4I68O0fXmaGfkmhMn32gZ40sd57LMWThKeXk0fGNswDgspj5DKxqy6mbVK9Xof4i6celxbGMNwX0gzRVM5fNl8jtk2WLx/BRuYpX2BTVVb40vfcyjH7aKrK/CA3E2BGZVB8yFlh+XP0v3g3pUXPsoH/2HsAAc74AjPjiKNgBu90ITRdHF4sGirUoQ3piMt9RErxyTmrQubbU6jhXyyG7Lwb5V6DPmkBvG6P1Xkgap4Jce1w8OU8Ix46IZZMxjOLotQMb270GCPAseuDI+cBAtOt6G9IK8+fQ0ANdxK9Z9x05XdMnPUSdfom+Zukt/A49ry1fA8aNDmZtQOKh7czIUsVVIWx0i38cgpRuHMlPo2piSxrm5sT2nbLUrzFbypTozS8W8QZQzOocFOScndSLYolf0RLB1vWI+ix7nnpT0OvyqeNT16uOCqFq0SG0bssMq3ZaxXveUMrZhwoZ5AVW1It2xdCg43Rp9A9URdWMOUuKFv7l7RstYRxlLygCG5J06Bv6QxX3dk05eKEqDMuNku4A5kpP/rsFvuF/NlrB3n7YVm24b/oYDPybXLyq80RpbixB+KkGGaAUbhhF0AgMUFb2dqXhe04IcwjWw88MalnVh9vA/PD5wZPUirB5BAeTPV9m0DbK+7X87J/+3BifB+TbhxXsBh1apzA+eEayLymC/Vh1jzLuciBT2jHRLJN5r0bd12V0y7lCCMc4Hh1HVo22//2Hpx6DsRHDrGNU2ASk9BgsBx8ztej2bRchZioOY40xeOL7Qw6Wvu+QS3LA+p7GmrAPOrx6x5galbYbg/C4wBAeuhZX4OvcZaVRWaQ3qTaUS7KobH+Sx1kyCVPSDCyU7PUbD3HHMdaZecBAwuNyESuTSBzn4DQOP44HHQeWSiwjOLw4YtB5PaiUrqd5Cx0zka7sKY5xfIQ+QnK/1xbiOx5HdUzh0AnvPsT6epSIwFfxJQol0F+YTbsCvngbgXgM4fkJNx4Nwn6VW3Xf+//Z4nEpbzsk+xVK15Zi0De8QF1exdZgEuGLCfZRZ8HjXrnATp6qwpqVDPY6zgheAW63DSWgEMuwQ27R1+60Nmdi1LQsczbFxNN08TgYcTeA7vwRpXtIpiBQrxNsko8LEpixQ+Sb/zPic8iZ8Zo1iJZ2Ca1Se9PGrkpR0CoZKLSedgjiJetIpGCpl8ocTrGzSKRgm04m3SVhG0jXNofImtdDqUX4CC3428SEOJNfUpJNwRcad+LuWmXA/xBAl3TUymtSinHQSBmXfjbkNhXzSKRiU9/kGKT9FrDRh6VTvRIgDORPWFaFNakNwUEyfrCb1pHeNXErRk05Bn/K304Ae7H/lYxjesSapGGPW7RTzVylxftu92eIkhWNZv4WLCDYbYCR4sj9N+3blTVCrWryN6lGTVgbA4Xiedes1L2OCBkdupWtkyZ8718vOHwglA+Pa3cz7h7PwBLX1b6VrBMG5jmHrNgZM1dYLCM7B0b2sZxUqUFA43pyD5LKebhs3JqeKIM0wjH3jqsQkJJSkeCMtrjMMwS3t79jmeQ0I0kPHOj+V/fUTntP3TTpHWGO7UKXPCC/QqnNAjZuCkyVBEgvFYonuFwdU8+Cc8NnllLQRrEYCF6xeIgQzsbwVmT9vEyVYJ0FrBrONPhKcyqh6N65WADhBy1eVYSolgE0Qzbw4gtlo4PxZCh85zsTyYxyAWz31l2riB5YmClsbbXJCbeUPdOYG4ArD0irqiYDzhiZmUCOBW2EkAIdrlQgBuN9fBPPxGtvlcvmoDHnWLtOVZfkPZNUJA6cro5jdDBxOHZKCrPr7BZalotpoM8ZUtYKrh7mr9Lcbcps8cCMGiGvBMc2x7H5wxJ+AtRt43Lo/zZkqqx9w4mzxPS9hfcI7vOvgRMcapWy4BpyRzVtWFYtc/Aun/zdOBOfSvGSeBx7HGi+U7Jle2Sy3FOUAYO7SY6Hp++QfBgebUBvoMowHFwsWLifERSzRN+tcSrPtYeDEwatcBacKtqXbStjOfaozkrUqhKuWSPiWVZ5T5lRum3DArtUwpBn5Wm0O1/KrFsutm9e5+z1OXC2W9XpnJwqcaA29wQGjQqlcW47Gq3jlo7bS5aLpzlDSZ3b/4X5wzKh6uuf0dMjyy3+tX/7XKtz2/8fBw/9zhPufBk5cpbajbyux4ETxhC7HFn5ilbYdk+pahG+KxVqhWW5dHigNKxu0E9q+Fpzs5EtWYaC50deU4n3TsMmw+ew3bjn0gZP2lqFyU85rceDWS3RnWYvLqeLGoSZCTbMeYVKgdc1doscdLHV9yO8hLp3v5IeCY4pdqpnDIt7ljGveO5n9OnA37qrrBSeu4w2If7uIA6ed6fVaPDjJhGz3dv2SyjCbbOd7Q5DesAhAmxv9Huf/qVwzddoNap9bfeBMCvEN8qsQA05QNOkoHpwf0l2PRpYiopAt1A47e5pXHaQsCW7j0H09AM4oWLQvqCUJTjPpRx+cEgcObqc8AjgQ1C3NaEOxSOlax0QrZq9ewqTiADgodQaD2kSAk6TbAqft0tjSV4JvXAuxDKn+ilkMg69/M3rJJT8ppy+rNjGrarsrYRn76eDEV+BMkdA0PK0dfBd+pWNdiYeivt/2vJ3SXF9xm/gcq75SNesXDlYrtlQdFZy1cqxF1YAl0dQR3PMXITjzqn+KJ7quWzs1fYLBiUVddLOdzPXJ4KD2dSxuSVFmUB2pappDwxrQ0Oovdly6/873E50wcEu05J3rnQRHgnuzHNtyyFJafvPmDXXEay8kQWa2PNr9ytqQ6i92p7oRFeAJAAeBOO+Z0ihNLqE6vGnUK8UMFNlPBDU3r9rZVkrXf13//oSBg2yhjdjIv9LsHiItULSleGlwTfXXv9TARSYNXN8dfXK30k0/r+XNUXp/UXcVnHQjLqMaaqXsHQNnTsZgjbg/sulEgBOrgyODgawxMhoqZ1jXyFCJiYNT8akx4tWxaD+qC9JnFY4MjmiavMcxeXLEvOzItklzI1zKToyUs9Ft3aQXFlVf/vDDN3H6xz++iTH64Zu/07/HX+if/4o8/aP/+q9/xl7nh5nEpwnLD+cXp2P0aGFhfnY+yiI3O/2IPsK3CM1PLz749tH115l/MANnpxZnHsQlaHp+ai7+1sYr9eHs7FSMcgtPpmNtFul0Ltokk5l+/O3i9eennzyZn5rNPJp5kIn7tqnHXtKrJ6sPY24XtbAQAy6D4Banon+CzNTs45l5fAeGVwTEvn6Mp6ZnHsen6E9zice4h/E/b+7JQi7GanbqEZ2fijNCj8sE1IacXqT4mpmfeRD/W35h4GIy/ey8D242kxtO5nQeX1NwV41CcOB607lBTc//OpOCiwaX+/W7Ydr/NZeCiwb357/8z1V9/1cfWBrjrge3+Oe/fPX9oL76KgUXBw48DjgN6Puv/vo4BRcJLnOdx6XgosGhx11xOHC5NKum4FJwKbgUXAouBZeCS8Gl4FJwKbgUXAouMXDzKbgUXAouBfflgsOOzCv9mN+n4GLBzeYWXl7871V98EfwU3DXgsvM5mZzU7MDmlqczaTgrjGaDgekgd3g9TKzU8HH7xC4WHLzTxbmIw0ymVHAZTK5x98+wikQmSHzbuDDPq/M9MyDuARlEFzCwtlKs0MmD/Vq+snCdCbKajacrTR0GlLXCIJbMM3r+svgS27mQUx6wGgSwMXPj5taeJKLNsrhXKPpXMx0JciqMxHz40JvWnwYn1VzU4lnVflhbvHKBJgBLT5ZiLOZzixug81s9HUePZ55lJufj77Uo5nHsSnKgcclPO9crn0dr9PTn97FGp2/++ldtBWcPo29zLufTr+O/bJ375JfupjdUSXNLVWqVKlSpUqV6s6J877HN3dXGsMNt8C6J/uaRKEV47wg9qw5lq3z/kdEu/g32Ql7oMknq8ujuxJg3+pruIlPiSe9T07oe4QC8+rEXyG1e/Dg5/6Lq28oSB/jTXxe9fDpLmJ3+Zh7cvmc9hBc72J34ZPJcVulSgCuuyTeZnf53eDdpYphfEEex4nhVB0DbjfLnGMmGFsFgzCpWlUYV/1lm2WFdcGp2Wodc6yiuoVjfPIy2ao6TDLYOjVFQp3gqH9d9y3nqlOtd/7wvP5jdy3LL0MObVn79CP4zBylRkPfoyZrUOuAzoGT4OOpd19yf6F6KnPt9am1dyETRr2d0g6VCLGpXizRqnpGy21CrZXWORWD60JWNd5cWK+3w2XNVi2h6sjR4CaplSra0Q+I2KRrkOCzOQB3ocqkQQWVraJzrcPLwRw42d5xF1zjEFzm7JCwI6CnbjwjAhAnJn0PlxEIP98Bphvt4MJ/e0ZWW/iAq/CxoA26r1Ma+eghecdM/g/5KCbZtXzMKunMBR9gzw8BHEYoXNyfqIa/8PpbH94WUgzAubiyMxyo8D2gTXZbZPcFmu8V/KfKc4pPP3kVLvQM4Jr0GEEEWdSz8Xs+RKfG0a1s8m7H9iktlfbpUIkdK9U8g10Eh0+SaCxjbM8+34Njb8nm3jF59Yx0wGXDz2p87z0A+71FGm1cXHajAw5Xuu8Bxz1KLwrBc1KCl63O9yrDU1UGp6TJkyNKvlaNKcc2z787FtjJJTiA1KR23XApBKeTQ1wW2y8+AdwWlQzDkA3OABxDj/MOEdxRwV89+wo4LExO6DN/l6tYxPwSnVeJZJWcCeAGYlkvOsY9xQfAYPDywREAB8ELw9Q6ghN2qi8rQQUDwP3im2zNMQTnZ9UmPg/HpQX4dBdcAArBmbhGe3PFj1uuHwmWaGQQsybqqbXRv+AWPWbyLu0Fx60XhipRLDShfLXDmi4WDidUAbd7Rtg5gOMAjtOfJaXmg7M1MuhxTTB3G+H+821Jfool0R9O6mSJmxBZzEJRVs8hTxJc9p9oJbrTEsq4unoT/C6oGmfLUGTuQghqM765ge6zC0hka7/kHB3jZV6Q1wjuxB/dY+h5fBXM58KKsHpC6bZ5l9DEiKuGjDfK1Qp4lurfGZPlCvH7/rFGETQPmNox9s2wLGbE0AjUk/3qnipjGOMkHDLwY1pw7c5S2v5nk7rNzynOZfd19MMQMBCqq9GB6/6JQ6XVis5b/BUtlj/U74cjjSxOXIlFMoFiQ1ME+Utqgd6GOh1KERahXcotVapUqZLV/wP5NRD66RkU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faculty.ycp.edu/~dhovemey/fall2013/cs201/notes/figures/array-ragge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3" y="3167924"/>
            <a:ext cx="4475405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748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javatutorial.net/java-control-flow-statements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http://www.c4learn.com/java/java-switch-case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http://stackoverflow.com/questions/12806739/is-an-array-a-primitive-type-or-an-object-or-something-else-entirely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https://docs.oracle.com/javase/specs/jls/se7/html/jls-10.html#jls-10.1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https://www.google.com.kh/search?q=array&amp;espv=2&amp;biw=1600&amp;bih=755&amp;site=webhp&amp;source=lnms&amp;tbm=isch&amp;sa=X&amp;ved=0ahUKEwjj05On2vnLAhXG5aYKHeM3CTsQ_AUIBigB#imgrc=QAZkS5vaOxaFgM%3A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http://www.c4learn.com/java/java-continue-statement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www.tutorialspoint.com/java/java_decision_making.htm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យល់អំពី​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If-then/If-then-else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ការប្រើប្រាស់​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 case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statement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ការប្រើប្រាស់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For Loop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while Loop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do-while loop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ស្វែងយល់ពី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break &amp; continue keyword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ស្វែងយល់ពី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Array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Statements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5069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If-then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statement</a:t>
            </a:r>
          </a:p>
          <a:p>
            <a:pPr marL="596503" indent="-342900">
              <a:lnSpc>
                <a:spcPct val="150000"/>
              </a:lnSpc>
            </a:pPr>
            <a:r>
              <a:rPr lang="en-US" sz="2200" b="1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គឺត្រូវបានប្រើនៅពេលដែលយើងចង់ធ្វើការ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block of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ទៅតាមលក្ខខ័ណ្ឌដែលបានកំណត់។</a:t>
            </a:r>
          </a:p>
          <a:p>
            <a:pPr marL="596503" indent="-342900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ប្រសិនបើលក្ខខ័ណ្ឌពិត នោះ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22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និងដំនើរការ។</a:t>
            </a:r>
          </a:p>
          <a:p>
            <a:pPr marL="596503" indent="-342900">
              <a:lnSpc>
                <a:spcPct val="150000"/>
              </a:lnSpc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r>
              <a:rPr lang="en-US" sz="22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if(condition){statements;}</a:t>
            </a:r>
          </a:p>
          <a:p>
            <a:pPr marL="596503" indent="-342900">
              <a:lnSpc>
                <a:spcPct val="150000"/>
              </a:lnSpc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</a:p>
          <a:p>
            <a:pPr marL="493633" lvl="1" indent="0">
              <a:buNone/>
            </a:pPr>
            <a:r>
              <a:rPr lang="en-US" sz="205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score = 50;</a:t>
            </a:r>
          </a:p>
          <a:p>
            <a:pPr marL="493633" lvl="1" indent="0">
              <a:buNone/>
            </a:pPr>
            <a:r>
              <a:rPr lang="en-US" sz="20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If(score&gt;=50){</a:t>
            </a:r>
            <a:r>
              <a:rPr lang="en-US" sz="205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 passed!”)};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716743" y="1613509"/>
            <a:ext cx="5165273" cy="4780941"/>
            <a:chOff x="4033156" y="1621970"/>
            <a:chExt cx="5165273" cy="4780941"/>
          </a:xfrm>
        </p:grpSpPr>
        <p:sp>
          <p:nvSpPr>
            <p:cNvPr id="5" name="Rectangle 4"/>
            <p:cNvSpPr/>
            <p:nvPr/>
          </p:nvSpPr>
          <p:spPr>
            <a:xfrm>
              <a:off x="4408714" y="2133599"/>
              <a:ext cx="1491343" cy="5551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revious statement</a:t>
              </a:r>
              <a:endParaRPr lang="en-US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4033156" y="3392365"/>
              <a:ext cx="2242458" cy="642257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condition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30886" y="3435907"/>
              <a:ext cx="1567543" cy="55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lock </a:t>
              </a:r>
              <a:r>
                <a:rPr lang="en-US" b="1" i="1" dirty="0" smtClean="0">
                  <a:solidFill>
                    <a:srgbClr val="FF0000"/>
                  </a:solidFill>
                </a:rPr>
                <a:t>if</a:t>
              </a:r>
              <a:r>
                <a:rPr lang="en-US" dirty="0" smtClean="0"/>
                <a:t> code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8714" y="5219045"/>
              <a:ext cx="1491343" cy="5551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Following statement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5046888" y="2688769"/>
              <a:ext cx="228600" cy="7035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046888" y="1621970"/>
              <a:ext cx="228600" cy="5116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046888" y="4035179"/>
              <a:ext cx="228600" cy="11838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275614" y="3592286"/>
              <a:ext cx="1355272" cy="2503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5046889" y="5782677"/>
              <a:ext cx="228600" cy="620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5900053" y="5420430"/>
              <a:ext cx="2688776" cy="2394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79971" y="3991077"/>
              <a:ext cx="108857" cy="1610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2406" y="3259199"/>
              <a:ext cx="654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08714" y="4043083"/>
              <a:ext cx="720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</p:grpSp>
      <p:sp>
        <p:nvSpPr>
          <p:cNvPr id="24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793572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Statements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229" y="1915886"/>
            <a:ext cx="459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Flow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ស្វែងយល់អំពី​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(ត)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81818"/>
            <a:ext cx="11020927" cy="50869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If-then-else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statement</a:t>
            </a:r>
          </a:p>
          <a:p>
            <a:pPr lvl="1">
              <a:lnSpc>
                <a:spcPct val="150000"/>
              </a:lnSpc>
            </a:pPr>
            <a:r>
              <a:rPr lang="en-US" sz="2250" b="1" i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if else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statement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គឺប្រើដូចទៅនិង </a:t>
            </a:r>
            <a:r>
              <a:rPr lang="en-US" sz="2250" b="1" i="1" dirty="0" smtClean="0">
                <a:latin typeface="Khmer OS Battambang" pitchFamily="2" charset="0"/>
                <a:cs typeface="Khmer OS Battambang" pitchFamily="2" charset="0"/>
              </a:rPr>
              <a:t>If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statement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ដែរ​ ប៉ុន្ដែបើលក្ខខ័ណ្ឌមិនពិត នោះ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block of code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else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និងដំនើរការ។</a:t>
            </a:r>
          </a:p>
          <a:p>
            <a:pPr lvl="1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Syntax: 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if(condition){statements;}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else{statements;}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Ex: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score = 60;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if(score&gt;=65){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(“You passed!”);}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else{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(“You failed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:(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”;}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Flow control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 </a:t>
            </a:r>
            <a:r>
              <a:rPr lang="en-US" sz="2400" b="1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-else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</a:p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312225" y="1674418"/>
            <a:ext cx="4615544" cy="4950810"/>
            <a:chOff x="3875314" y="1677726"/>
            <a:chExt cx="4615544" cy="4950810"/>
          </a:xfrm>
        </p:grpSpPr>
        <p:grpSp>
          <p:nvGrpSpPr>
            <p:cNvPr id="5" name="Group 4"/>
            <p:cNvGrpSpPr/>
            <p:nvPr/>
          </p:nvGrpSpPr>
          <p:grpSpPr>
            <a:xfrm>
              <a:off x="3875314" y="1677726"/>
              <a:ext cx="4615544" cy="4384585"/>
              <a:chOff x="3973026" y="1621970"/>
              <a:chExt cx="5225403" cy="496392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408714" y="2133599"/>
                <a:ext cx="1491343" cy="55517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</a:t>
                </a:r>
                <a:r>
                  <a:rPr lang="en-US" sz="1600" dirty="0" smtClean="0"/>
                  <a:t>revious statement</a:t>
                </a:r>
                <a:endParaRPr lang="en-US" sz="1600" dirty="0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3973026" y="3392364"/>
                <a:ext cx="2302588" cy="642257"/>
              </a:xfrm>
              <a:prstGeom prst="diamon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condition</a:t>
                </a:r>
                <a:endParaRPr lang="en-US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30886" y="3435907"/>
                <a:ext cx="1567543" cy="555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</a:t>
                </a:r>
                <a:r>
                  <a:rPr lang="en-US" sz="1600" dirty="0" smtClean="0"/>
                  <a:t>lock </a:t>
                </a:r>
                <a:r>
                  <a:rPr lang="en-US" sz="1600" b="1" i="1" dirty="0" smtClean="0">
                    <a:solidFill>
                      <a:srgbClr val="FF0000"/>
                    </a:solidFill>
                  </a:rPr>
                  <a:t>if</a:t>
                </a:r>
                <a:r>
                  <a:rPr lang="en-US" sz="1600" dirty="0" smtClean="0"/>
                  <a:t> code</a:t>
                </a:r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22924" y="4968193"/>
                <a:ext cx="1862922" cy="55517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Block </a:t>
                </a:r>
                <a:r>
                  <a:rPr lang="en-US" sz="1600" b="1" i="1" dirty="0" smtClean="0">
                    <a:solidFill>
                      <a:srgbClr val="FF0000"/>
                    </a:solidFill>
                  </a:rPr>
                  <a:t>else </a:t>
                </a:r>
                <a:r>
                  <a:rPr lang="en-US" sz="1600" dirty="0" smtClean="0"/>
                  <a:t>code</a:t>
                </a:r>
                <a:endParaRPr lang="en-US" sz="1600" dirty="0"/>
              </a:p>
            </p:txBody>
          </p:sp>
          <p:sp>
            <p:nvSpPr>
              <p:cNvPr id="10" name="Down Arrow 9"/>
              <p:cNvSpPr/>
              <p:nvPr/>
            </p:nvSpPr>
            <p:spPr>
              <a:xfrm>
                <a:off x="5046888" y="2688769"/>
                <a:ext cx="228600" cy="70359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wn Arrow 10"/>
              <p:cNvSpPr/>
              <p:nvPr/>
            </p:nvSpPr>
            <p:spPr>
              <a:xfrm>
                <a:off x="5046888" y="1621970"/>
                <a:ext cx="228600" cy="5116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5046888" y="4035181"/>
                <a:ext cx="228600" cy="9251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6275614" y="3592286"/>
                <a:ext cx="1355272" cy="25037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5046888" y="5523364"/>
                <a:ext cx="228600" cy="62023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0800000">
                <a:off x="5900052" y="6346410"/>
                <a:ext cx="2688776" cy="2394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471308" y="3991079"/>
                <a:ext cx="117520" cy="2503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82406" y="3259199"/>
                <a:ext cx="654503" cy="345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true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08714" y="4043083"/>
                <a:ext cx="720497" cy="345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false</a:t>
                </a:r>
                <a:endParaRPr lang="en-US" sz="16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4260152" y="5671633"/>
              <a:ext cx="1317288" cy="49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following statement</a:t>
              </a:r>
              <a:endParaRPr lang="en-US" sz="1600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823845" y="6176621"/>
              <a:ext cx="201920" cy="4519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ស្វែងយល់អំពី​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56657"/>
            <a:ext cx="11020927" cy="49965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If…else if….else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statement</a:t>
            </a:r>
          </a:p>
          <a:p>
            <a:pPr lvl="1"/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If….else if….else statement</a:t>
            </a:r>
            <a:r>
              <a:rPr lang="en-US" sz="225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គឺប្រើសំរាប់ធ្វើការត្រួតពិនិត្យទៅលើលក្ខខ័ណ្ឌច្រើនតាមលំដាប់នៃឃ្លា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if….else if….else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 lvl="1"/>
            <a:r>
              <a:rPr lang="en-US" sz="225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lse</a:t>
            </a:r>
            <a:r>
              <a:rPr lang="en-US" sz="2250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អាចមានក៏បាន អត់ក៏បាន ហើយវាត្រូវដាក់នៅបន្ទាប់ពី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else if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dirty="0" smtClean="0"/>
          </a:p>
          <a:p>
            <a:pPr lvl="1"/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នៅពេលដែលមានលក្ខខ័ណ្ឌណាមួយធ្វើ នោះលក្ខខ័ណ្ឌដ៏ទៃទៀតដែលនៅសល់គឺមិនធ្វើទេ។</a:t>
            </a: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	if(condition){statements;}</a:t>
            </a:r>
            <a:endParaRPr lang="en-US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19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95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else if(condition){statements;}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else if(condition){statements;}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else{statements;}</a:t>
            </a:r>
          </a:p>
          <a:p>
            <a:pPr marL="0" indent="0">
              <a:buNone/>
            </a:pPr>
            <a:r>
              <a:rPr lang="en-US" sz="195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ស្វែងយល់អំពី​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27" y="1613294"/>
            <a:ext cx="7310398" cy="478115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ស្វែងយល់អំពី​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1315</Words>
  <Application>Microsoft Office PowerPoint</Application>
  <PresentationFormat>Widescreen</PresentationFormat>
  <Paragraphs>216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1. ស្វែងយល់អំពី​ If-then/If-then-else Statements</vt:lpstr>
      <vt:lpstr>1. ស្វែងយល់អំពី​ If-then/If-then-else Statements (ត)</vt:lpstr>
      <vt:lpstr>1. ស្វែងយល់អំពី​ If-then/If-then-else Statements​ (ត)</vt:lpstr>
      <vt:lpstr>1. ស្វែងយល់អំពី​ If-then/If-then-else Statements​ (ត)</vt:lpstr>
      <vt:lpstr>1. ស្វែងយល់អំពី​ If-then/If-then-else Statements​ (ត)</vt:lpstr>
      <vt:lpstr>1. ស្វែងយល់អំពី​ If-then/If-then-else Statements​ (ត)</vt:lpstr>
      <vt:lpstr>1. ស្វែងយល់អំពី​ If-then/If-then-else Statements​ (ត)</vt:lpstr>
      <vt:lpstr>1. ស្វែងយល់អំពី​ If-then/If-then-else Statements​ (តចប់)</vt:lpstr>
      <vt:lpstr>2. ការប្រើប្រាស់​ Switch case statement</vt:lpstr>
      <vt:lpstr>2. ការប្រើប្រាស់​ Switch case statement (តចប់)</vt:lpstr>
      <vt:lpstr>3. ការប្រើប្រាស់ For Loop</vt:lpstr>
      <vt:lpstr>3. ការប្រើប្រាស់ For Loop (ត)</vt:lpstr>
      <vt:lpstr>3. ការប្រើប្រាស់ For Loop (ត)</vt:lpstr>
      <vt:lpstr>4. while Loop និង​ do-while loop</vt:lpstr>
      <vt:lpstr>4. while Loop និង​ do-while loop(ត)</vt:lpstr>
      <vt:lpstr>4. while Loop និង​ do-while loop(តចប់)</vt:lpstr>
      <vt:lpstr>5. ស្វែងយល់ពី break &amp; continue keyword</vt:lpstr>
      <vt:lpstr>5. ស្វែងយល់ពី break &amp; continue keyword(ត)</vt:lpstr>
      <vt:lpstr>5. ស្វែងយល់ពី break &amp; continue keyword(ត)</vt:lpstr>
      <vt:lpstr>5. ស្វែងយល់ពី break &amp; continue keyword(ត)</vt:lpstr>
      <vt:lpstr>5. ស្វែងយល់ពី break &amp; continue keyword(តចប់)</vt:lpstr>
      <vt:lpstr>5. ស្វែងយល់ពី Array</vt:lpstr>
      <vt:lpstr>5. ស្វែងយល់ពី Array</vt:lpstr>
      <vt:lpstr>5. ស្វែងយល់ពី Array</vt:lpstr>
      <vt:lpstr> 6.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2016-04-18T00:58:04Z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